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2" r:id="rId2"/>
  </p:sldMasterIdLst>
  <p:notesMasterIdLst>
    <p:notesMasterId r:id="rId18"/>
  </p:notesMasterIdLst>
  <p:handoutMasterIdLst>
    <p:handoutMasterId r:id="rId19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2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704" autoAdjust="0"/>
  </p:normalViewPr>
  <p:slideViewPr>
    <p:cSldViewPr>
      <p:cViewPr varScale="1">
        <p:scale>
          <a:sx n="73" d="100"/>
          <a:sy n="73" d="100"/>
        </p:scale>
        <p:origin x="-11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09DC4D6-251A-4E32-9F58-5EF63A864BC7}" type="datetimeFigureOut">
              <a:rPr lang="en-US" smtClean="0"/>
              <a:pPr/>
              <a:t>12/24/2024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8457CA08-D0DF-4B92-803D-2F678DDCE2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46646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FE1E7E57-1F10-4268-99D2-CEDBAC6DAB5A}" type="datetimeFigureOut">
              <a:rPr lang="en-US" smtClean="0"/>
              <a:pPr/>
              <a:t>12/24/2024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D2386A3-2E31-4C9B-B0BE-45709ADB98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17098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50085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25352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Используйте несколько пунктов, если необходимо.</a:t>
            </a:r>
            <a:endParaRPr lang="ru-RU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46762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Используйте краткий маркированный список пунктов и изложите подробности устно.</a:t>
            </a:r>
            <a:endParaRPr lang="ru-RU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47142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07717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299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874372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093271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41963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noProof="1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3440A-D04E-4FB0-ACBB-D1FD42651063}" type="datetime1">
              <a:rPr lang="en-US" smtClean="0"/>
              <a:pPr/>
              <a:t>12/24/2024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3440A-D04E-4FB0-ACBB-D1FD42651063}" type="datetime1">
              <a:rPr lang="en-US" smtClean="0"/>
              <a:pPr/>
              <a:t>12/24/2024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3440A-D04E-4FB0-ACBB-D1FD42651063}" type="datetime1">
              <a:rPr lang="en-US" smtClean="0"/>
              <a:pPr/>
              <a:t>12/24/2024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3440A-D04E-4FB0-ACBB-D1FD42651063}" type="datetime1">
              <a:rPr lang="en-US" smtClean="0"/>
              <a:pPr/>
              <a:t>12/24/2024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9FADA7-12A5-4168-87FD-0A7BA931419B}" type="datetime1">
              <a:rPr lang="en-US" smtClean="0"/>
              <a:pPr/>
              <a:t>12/24/2024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C5A2C-8CF9-418C-929E-59F23F70E5F3}" type="datetime1">
              <a:rPr lang="en-US" smtClean="0"/>
              <a:pPr/>
              <a:t>12/24/2024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569BAF-DF50-49A9-A24B-E772F34D4EE8}" type="datetime1">
              <a:rPr lang="en-US" smtClean="0"/>
              <a:pPr/>
              <a:t>12/24/2024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29F9C-0FE7-4725-BBF1-3A439DEFF6B8}" type="datetime1">
              <a:rPr lang="en-US" smtClean="0"/>
              <a:pPr/>
              <a:t>12/24/2024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192ABE-290F-4556-9BE6-EA283C4356C3}" type="datetime1">
              <a:rPr lang="en-US" smtClean="0"/>
              <a:pPr/>
              <a:t>12/24/2024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137221-B4EC-499E-8F13-52A4FCD99E36}" type="datetime1">
              <a:rPr lang="en-US" smtClean="0"/>
              <a:pPr/>
              <a:t>12/24/2024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6F042D-FBEA-40C8-ACF1-388DE857BC66}" type="datetime1">
              <a:rPr lang="en-US" smtClean="0"/>
              <a:pPr/>
              <a:t>12/24/2024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1A33440A-D04E-4FB0-ACBB-D1FD42651063}" type="datetime1">
              <a:rPr lang="en-US" smtClean="0"/>
              <a:pPr algn="r"/>
              <a:t>12/24/2024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image" Target="../media/image3.jpeg"/><Relationship Id="rId7" Type="http://schemas.openxmlformats.org/officeDocument/2006/relationships/slide" Target="slide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271939" y="1500174"/>
            <a:ext cx="3764557" cy="4161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rgbClr val="7030A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/>
            </a:r>
            <a:br>
              <a:rPr lang="ru-RU" sz="3100" dirty="0" smtClean="0">
                <a:solidFill>
                  <a:srgbClr val="7030A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ru-RU" sz="3100" dirty="0" smtClean="0">
                <a:solidFill>
                  <a:srgbClr val="7030A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/>
            </a:r>
            <a:br>
              <a:rPr lang="ru-RU" sz="3100" dirty="0" smtClean="0">
                <a:solidFill>
                  <a:srgbClr val="7030A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«Актуальные формы сотрудничества детского сада «Чайка» с. Утевка с семьями воспитанников</a:t>
            </a:r>
            <a:r>
              <a:rPr lang="ru-RU" sz="3200" b="0" cap="all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100" kern="1200" noProof="0" dirty="0" smtClean="0">
                <a:solidFill>
                  <a:srgbClr val="7030A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/>
            </a:r>
            <a:br>
              <a:rPr lang="ru-RU" sz="3100" kern="1200" noProof="0" dirty="0" smtClean="0">
                <a:solidFill>
                  <a:srgbClr val="7030A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ru-RU" sz="3100" kern="1200" noProof="0" dirty="0" smtClean="0">
                <a:solidFill>
                  <a:srgbClr val="7030A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/>
            </a:r>
            <a:br>
              <a:rPr lang="ru-RU" sz="3100" kern="1200" noProof="0" dirty="0" smtClean="0">
                <a:solidFill>
                  <a:srgbClr val="7030A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ru-RU" sz="3100" kern="1200" noProof="0" dirty="0" smtClean="0">
                <a:solidFill>
                  <a:srgbClr val="7030A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     </a:t>
            </a:r>
            <a:r>
              <a:rPr lang="ru-RU" sz="2200" noProof="0" dirty="0" smtClean="0">
                <a:solidFill>
                  <a:srgbClr val="7030A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Старший воспитатель      Гончарова Юлия Александровна</a:t>
            </a:r>
            <a:r>
              <a:rPr lang="ru-RU" sz="2200" kern="1200" noProof="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/>
            </a:r>
            <a:br>
              <a:rPr lang="ru-RU" sz="2200" kern="1200" noProof="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</a:br>
            <a:endParaRPr lang="ru-RU" sz="2200" noProof="0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24" y="1214422"/>
            <a:ext cx="4419600" cy="2417969"/>
          </a:xfrm>
          <a:effectLst>
            <a:softEdge rad="127000"/>
          </a:effectLst>
        </p:spPr>
      </p:pic>
      <p:sp>
        <p:nvSpPr>
          <p:cNvPr id="3" name="Rectangle 2"/>
          <p:cNvSpPr>
            <a:spLocks noGrp="1"/>
          </p:cNvSpPr>
          <p:nvPr>
            <p:ph type="body" sz="half" idx="2"/>
          </p:nvPr>
        </p:nvSpPr>
        <p:spPr>
          <a:xfrm>
            <a:off x="907629" y="3696808"/>
            <a:ext cx="4372347" cy="151216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noProof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«Лучше всего можно помочь детям, помогая их родителям!» 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 Харрис</a:t>
            </a:r>
            <a:endParaRPr lang="ru-RU" sz="2400" b="1" noProof="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6277" y="6309320"/>
            <a:ext cx="1518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Утевка, 2024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458032" cy="2736304"/>
          </a:xfrm>
        </p:spPr>
        <p:txBody>
          <a:bodyPr>
            <a:noAutofit/>
          </a:bodyPr>
          <a:lstStyle/>
          <a:p>
            <a:pPr algn="ctr"/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Познавательное направление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(направлено на ознакомление родителей с возрастными и психологическими особенностями детей дошкольного возраста, формирование у родителей</a:t>
            </a:r>
            <a:b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практических навыков воспитания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детей)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endParaRPr lang="ru-RU" sz="4000" b="1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2519" b="8189"/>
          <a:stretch/>
        </p:blipFill>
        <p:spPr>
          <a:xfrm>
            <a:off x="5168178" y="4858152"/>
            <a:ext cx="3148238" cy="187220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2708920"/>
            <a:ext cx="6840760" cy="3744416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бщие, групповые собрания</a:t>
            </a:r>
          </a:p>
          <a:p>
            <a:pPr>
              <a:buClr>
                <a:srgbClr val="FF0000"/>
              </a:buClr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онсультации и индивидуальные беседы</a:t>
            </a:r>
          </a:p>
          <a:p>
            <a:pPr>
              <a:buClr>
                <a:srgbClr val="FF0000"/>
              </a:buClr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выставки детских работ, поделок,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изготовленные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вместе с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родителями </a:t>
            </a:r>
          </a:p>
          <a:p>
            <a:pPr>
              <a:buClr>
                <a:srgbClr val="FF0000"/>
              </a:buClr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совместное создание предметно-развивающей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среды</a:t>
            </a:r>
          </a:p>
          <a:p>
            <a:pPr>
              <a:buClr>
                <a:srgbClr val="FF0000"/>
              </a:buClr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семейные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проекты</a:t>
            </a:r>
          </a:p>
          <a:p>
            <a:pPr>
              <a:buClr>
                <a:srgbClr val="FF0000"/>
              </a:buClr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открытые занятия</a:t>
            </a: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81879" y="6384310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963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458032" cy="2880320"/>
          </a:xfrm>
        </p:spPr>
        <p:txBody>
          <a:bodyPr>
            <a:noAutofit/>
          </a:bodyPr>
          <a:lstStyle/>
          <a:p>
            <a:pPr algn="ctr"/>
            <a:r>
              <a:rPr lang="ru-RU" sz="4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Информационно-аналитическое </a:t>
            </a:r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(направлено на выявление интересов, потребностей, запросов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родителей, уровня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педагогической грамотности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установление </a:t>
            </a:r>
            <a:b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эмоционального  контакта между педагогами, родителями и детьми)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endParaRPr lang="ru-RU" sz="4000" b="1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8840" y="2780928"/>
            <a:ext cx="7349440" cy="3528392"/>
          </a:xfrm>
        </p:spPr>
        <p:txBody>
          <a:bodyPr>
            <a:noAutofit/>
          </a:bodyPr>
          <a:lstStyle/>
          <a:p>
            <a:pPr marL="82296" indent="0" algn="ctr">
              <a:buClr>
                <a:srgbClr val="FF0000"/>
              </a:buClr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данному направлению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проводим:</a:t>
            </a:r>
          </a:p>
          <a:p>
            <a:pPr>
              <a:buClr>
                <a:srgbClr val="FF0000"/>
              </a:buClr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анкетирование</a:t>
            </a:r>
          </a:p>
          <a:p>
            <a:pPr>
              <a:buClr>
                <a:srgbClr val="FF0000"/>
              </a:buClr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тестирование</a:t>
            </a:r>
          </a:p>
          <a:p>
            <a:pPr>
              <a:buClr>
                <a:srgbClr val="FF0000"/>
              </a:buClr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личные беседы </a:t>
            </a:r>
          </a:p>
          <a:p>
            <a:pPr marL="82296" indent="0" algn="ctr">
              <a:buClr>
                <a:srgbClr val="FF0000"/>
              </a:buClr>
              <a:buNone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Данные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помогают 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правильно выстроить работу с родителями, сделать  ее эффективной, подобрать интересные формы взаимодействия с семьей.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382784" y="6309320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679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314016" cy="1584176"/>
          </a:xfrm>
        </p:spPr>
        <p:txBody>
          <a:bodyPr>
            <a:noAutofit/>
          </a:bodyPr>
          <a:lstStyle/>
          <a:p>
            <a:pPr algn="ctr"/>
            <a:r>
              <a:rPr lang="ru-RU" sz="4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Наглядно-информационное направление</a:t>
            </a:r>
            <a: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endParaRPr lang="ru-RU" sz="4000" b="1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340768"/>
            <a:ext cx="6768752" cy="5256584"/>
          </a:xfrm>
        </p:spPr>
        <p:txBody>
          <a:bodyPr>
            <a:noAutofit/>
          </a:bodyPr>
          <a:lstStyle/>
          <a:p>
            <a:pPr marL="82296" indent="0" algn="ctr">
              <a:buClr>
                <a:srgbClr val="FF0000"/>
              </a:buClr>
              <a:buNone/>
            </a:pPr>
            <a:r>
              <a:rPr lang="ru-RU" sz="24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Важные моменты</a:t>
            </a:r>
            <a:r>
              <a:rPr lang="ru-RU" sz="24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Clr>
                <a:srgbClr val="FF0000"/>
              </a:buClr>
            </a:pP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все материалы для ознакомления  должны быть эстетически  </a:t>
            </a:r>
            <a:r>
              <a:rPr lang="ru-RU" sz="2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оформлены</a:t>
            </a:r>
          </a:p>
          <a:p>
            <a:pPr>
              <a:buClr>
                <a:srgbClr val="FF0000"/>
              </a:buClr>
            </a:pP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содержание необходимо регулярно обновлять, иначе родительский интерес к этой информации быстро </a:t>
            </a:r>
            <a:r>
              <a:rPr lang="ru-RU" sz="2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пропадет </a:t>
            </a:r>
          </a:p>
          <a:p>
            <a:pPr>
              <a:buClr>
                <a:srgbClr val="FF0000"/>
              </a:buClr>
            </a:pP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оформление выполняется так, чтобы привлекать внимание родителей (текст на цветной бумаге, фотографии детей группы, картинки-символы</a:t>
            </a:r>
            <a:r>
              <a:rPr lang="ru-RU" sz="2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>
              <a:buClr>
                <a:srgbClr val="FF0000"/>
              </a:buClr>
            </a:pP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sz="2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предполагаемого материала </a:t>
            </a: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должно </a:t>
            </a:r>
            <a:r>
              <a:rPr lang="ru-RU" sz="2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быть действительно интересно большинству </a:t>
            </a: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родителей</a:t>
            </a:r>
            <a:endParaRPr lang="ru-RU" sz="2000" b="1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450551" y="6356414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093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314016" cy="2016224"/>
          </a:xfrm>
        </p:spPr>
        <p:txBody>
          <a:bodyPr>
            <a:noAutofit/>
          </a:bodyPr>
          <a:lstStyle/>
          <a:p>
            <a:pPr algn="ctr"/>
            <a:r>
              <a:rPr lang="ru-RU" sz="4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Досуговое направление </a:t>
            </a:r>
            <a:br>
              <a:rPr lang="ru-RU" sz="4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(призвано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устанавливать теплые доверительные отношения, эмоциональный контакт между педагогами и родителями, между родителями и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детьми)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2022" y="2276872"/>
            <a:ext cx="6429316" cy="2736304"/>
          </a:xfrm>
        </p:spPr>
        <p:txBody>
          <a:bodyPr>
            <a:noAutofit/>
          </a:bodyPr>
          <a:lstStyle/>
          <a:p>
            <a:pPr marL="82296" indent="0" algn="ctr">
              <a:buClr>
                <a:srgbClr val="FF0000"/>
              </a:buClr>
              <a:buNone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Праздники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проводим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для родителей, а с привлечением родителей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чтобы они знали, сколько хлопот и труда надо вложить при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подготовке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любого торжества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5013176"/>
            <a:ext cx="7092280" cy="1687360"/>
          </a:xfrm>
          <a:prstGeom prst="rect">
            <a:avLst/>
          </a:prstGeom>
        </p:spPr>
      </p:pic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466207" y="6343478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915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187624" y="404664"/>
            <a:ext cx="7674056" cy="5575792"/>
          </a:xfrm>
        </p:spPr>
        <p:txBody>
          <a:bodyPr>
            <a:noAutofit/>
          </a:bodyPr>
          <a:lstStyle/>
          <a:p>
            <a:pPr marL="82296" indent="0" algn="ctr">
              <a:buClr>
                <a:srgbClr val="FF0000"/>
              </a:buClr>
              <a:buNone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Таким образом, использование разнообразных форм работы с семьями воспитанников детского сада даёт положительные результаты. Всей своей работой сотрудники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Детского сада «Чайка»  с. Утевка 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доказывают родителям, что их вовлечение в педагогическую деятельность, заинтересованное участие в воспитательно-образовательном процессе важно не потому, что этого хочет воспитатель, а потому, что это необходимо для развития их собственного ребенка.</a:t>
            </a: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508195"/>
            <a:ext cx="5508104" cy="1310461"/>
          </a:xfrm>
          <a:prstGeom prst="rect">
            <a:avLst/>
          </a:prstGeom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35727" y="6404830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055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272" y="1628800"/>
            <a:ext cx="7499350" cy="38546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72204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kern="1200" noProof="0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b="1" noProof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080" t="13571"/>
          <a:stretch/>
        </p:blipFill>
        <p:spPr>
          <a:xfrm>
            <a:off x="4860032" y="3869452"/>
            <a:ext cx="4283968" cy="2988547"/>
          </a:xfrm>
          <a:prstGeom prst="rect">
            <a:avLst/>
          </a:prstGeom>
        </p:spPr>
      </p:pic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493368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ru-RU" sz="3600" noProof="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Актуальность</a:t>
            </a:r>
            <a:endParaRPr lang="ru-RU" sz="3600" noProof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</a:pP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Основные задачи работы</a:t>
            </a:r>
            <a:endParaRPr lang="ru-RU" sz="36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</a:pPr>
            <a:r>
              <a:rPr lang="ru-RU" sz="3600" noProof="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Основные принципы партнёрства Детского сада  и семьи</a:t>
            </a:r>
            <a:endParaRPr lang="ru-RU" sz="3600" noProof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</a:pP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Основные направления работы с родителями</a:t>
            </a:r>
            <a:endParaRPr lang="ru-RU" sz="36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</a:pPr>
            <a:r>
              <a:rPr lang="ru-RU" sz="3600" u="sng" noProof="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Вывод</a:t>
            </a:r>
            <a:endParaRPr lang="ru-RU" sz="3600" u="sng" noProof="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pPr algn="ctr"/>
            <a:r>
              <a:rPr lang="ru-RU" sz="4400" b="1" kern="1200" noProof="0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b="1" noProof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435608" y="1124744"/>
            <a:ext cx="7493912" cy="4294059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В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статье 44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ФЗ «Об образовании в Российской Федерации» от 29.12.2012 г.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впервые определены права, обязанности и ответственность родителей за образование ребенка. В связи с этим необходимо по-новому взглянуть на взаимодействие дошкольного образовательного учреждения (далее ДОУ) с родителями, с целью создания единого образовательного пространства "семья - детский сад" для их равноправного и заинтересованного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партнерства.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 </a:t>
            </a:r>
            <a:endParaRPr lang="ru-RU" sz="2400" noProof="0" dirty="0" smtClean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5451789"/>
            <a:ext cx="5812887" cy="1382973"/>
          </a:xfrm>
          <a:prstGeom prst="rect">
            <a:avLst/>
          </a:prstGeom>
        </p:spPr>
      </p:pic>
      <p:sp>
        <p:nvSpPr>
          <p:cNvPr id="4" name="Управляющая кнопка: домой 3">
            <a:hlinkClick r:id="rId4" action="ppaction://hlinksldjump" highlightClick="1"/>
          </p:cNvPr>
          <p:cNvSpPr/>
          <p:nvPr/>
        </p:nvSpPr>
        <p:spPr>
          <a:xfrm>
            <a:off x="8477711" y="6382350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619672" y="274320"/>
            <a:ext cx="7314016" cy="4594840"/>
          </a:xfrm>
        </p:spPr>
        <p:txBody>
          <a:bodyPr>
            <a:normAutofit/>
          </a:bodyPr>
          <a:lstStyle/>
          <a:p>
            <a:pPr algn="just"/>
            <a:r>
              <a:rPr lang="ru-RU" sz="320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Семья</a:t>
            </a:r>
            <a:r>
              <a:rPr lang="ru-RU" sz="3200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20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sz="3200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– два воспитательных феномена, каждый из которых по-своему дает ребенку социальный опыт, но только в сочетании друг с другом они создают </a:t>
            </a:r>
            <a:r>
              <a:rPr lang="ru-RU" sz="320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оптимальные условия для вхождения маленького человека в большой мир.</a:t>
            </a:r>
            <a:endParaRPr lang="ru-RU" sz="3200" noProof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679017"/>
            <a:ext cx="3739571" cy="1990417"/>
          </a:xfrm>
          <a:prstGeom prst="rect">
            <a:avLst/>
          </a:prstGeom>
        </p:spPr>
      </p:pic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455159" y="6309320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725144"/>
            <a:ext cx="2214018" cy="1961620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331640" y="548680"/>
            <a:ext cx="7570088" cy="4608512"/>
          </a:xfrm>
        </p:spPr>
        <p:txBody>
          <a:bodyPr>
            <a:normAutofit fontScale="77500" lnSpcReduction="20000"/>
          </a:bodyPr>
          <a:lstStyle/>
          <a:p>
            <a:pPr marL="82296" indent="0" algn="just">
              <a:lnSpc>
                <a:spcPct val="120000"/>
              </a:lnSpc>
              <a:buNone/>
            </a:pPr>
            <a:r>
              <a:rPr lang="ru-RU" sz="4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Новые задачи, встающие перед ДОУ, </a:t>
            </a: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предполагают </a:t>
            </a:r>
            <a:r>
              <a:rPr lang="ru-RU" sz="4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открытость</a:t>
            </a:r>
            <a:r>
              <a:rPr lang="ru-RU" sz="4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тесное сотрудничество и взаимодействие с родителями</a:t>
            </a:r>
            <a:r>
              <a:rPr lang="ru-RU" sz="4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другими социальными институтами</a:t>
            </a:r>
            <a:r>
              <a:rPr lang="ru-RU" sz="4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превращающими детский сад на современном этапе в открытую образовательную систему с более гибким и свободным процессом </a:t>
            </a: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обучения.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4" name="Управляющая кнопка: домой 3">
            <a:hlinkClick r:id="rId4" action="ppaction://hlinksldjump" highlightClick="1"/>
          </p:cNvPr>
          <p:cNvSpPr/>
          <p:nvPr/>
        </p:nvSpPr>
        <p:spPr>
          <a:xfrm>
            <a:off x="8430055" y="6340714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696324" y="285728"/>
            <a:ext cx="7447676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kern="1200" noProof="0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задачи работы:</a:t>
            </a:r>
            <a:endParaRPr lang="ru-RU" b="1" noProof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становить"/>
          <p:cNvSpPr>
            <a:spLocks noGrp="1"/>
          </p:cNvSpPr>
          <p:nvPr>
            <p:ph idx="1"/>
          </p:nvPr>
        </p:nvSpPr>
        <p:spPr>
          <a:xfrm>
            <a:off x="1452029" y="1124744"/>
            <a:ext cx="7498080" cy="829072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установить партнерские отношения с семьей каждого воспитанника;</a:t>
            </a:r>
            <a:endParaRPr lang="ru-RU" sz="2400" noProof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динить"/>
          <p:cNvSpPr txBox="1">
            <a:spLocks/>
          </p:cNvSpPr>
          <p:nvPr/>
        </p:nvSpPr>
        <p:spPr>
          <a:xfrm>
            <a:off x="1435608" y="2154101"/>
            <a:ext cx="7498080" cy="829072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Clr>
                <a:srgbClr val="FF0000"/>
              </a:buClr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объединить усилия для развития и воспитания детей; </a:t>
            </a:r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здать"/>
          <p:cNvSpPr txBox="1">
            <a:spLocks/>
          </p:cNvSpPr>
          <p:nvPr/>
        </p:nvSpPr>
        <p:spPr>
          <a:xfrm>
            <a:off x="1462795" y="3182975"/>
            <a:ext cx="7498080" cy="122413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Clr>
                <a:srgbClr val="FF0000"/>
              </a:buClr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создать атмосферу взаимопонимания, общности интересов, эмоциональной взаимной поддержки;</a:t>
            </a:r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активизировать"/>
          <p:cNvSpPr txBox="1">
            <a:spLocks/>
          </p:cNvSpPr>
          <p:nvPr/>
        </p:nvSpPr>
        <p:spPr>
          <a:xfrm>
            <a:off x="1435608" y="4617840"/>
            <a:ext cx="7498080" cy="829072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Clr>
                <a:srgbClr val="FF0000"/>
              </a:buClr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активизировать и обогащать воспитательные умения родителей;</a:t>
            </a:r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держивать"/>
          <p:cNvSpPr txBox="1">
            <a:spLocks/>
          </p:cNvSpPr>
          <p:nvPr/>
        </p:nvSpPr>
        <p:spPr>
          <a:xfrm>
            <a:off x="1452029" y="5657641"/>
            <a:ext cx="7498080" cy="829072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Clr>
                <a:srgbClr val="FF0000"/>
              </a:buClr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поддерживать их уверенность в собственных педагогических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возможностях.</a:t>
            </a: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481879" y="6313688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435609" y="274638"/>
            <a:ext cx="7498080" cy="11381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kern="1200" noProof="0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принципы партнерства ДОУ и семьи:</a:t>
            </a:r>
            <a:endParaRPr lang="ru-RU" b="1" noProof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доброжелательный"/>
          <p:cNvSpPr>
            <a:spLocks noGrp="1"/>
          </p:cNvSpPr>
          <p:nvPr>
            <p:ph idx="1"/>
          </p:nvPr>
        </p:nvSpPr>
        <p:spPr>
          <a:xfrm>
            <a:off x="1454688" y="1801826"/>
            <a:ext cx="7498080" cy="829072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ru-RU" sz="2800" b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Доброжелательный стиль общения педагогов с родителями</a:t>
            </a:r>
            <a:endParaRPr lang="ru-RU" sz="2800" b="1" u="sng" noProof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здание партн"/>
          <p:cNvSpPr txBox="1">
            <a:spLocks/>
          </p:cNvSpPr>
          <p:nvPr/>
        </p:nvSpPr>
        <p:spPr>
          <a:xfrm>
            <a:off x="1454688" y="2563875"/>
            <a:ext cx="7479001" cy="77130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Clr>
                <a:srgbClr val="FF0000"/>
              </a:buClr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партнерских, доверительных отношений между родителями и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воспитателем)</a:t>
            </a:r>
          </a:p>
        </p:txBody>
      </p:sp>
      <p:sp>
        <p:nvSpPr>
          <p:cNvPr id="10" name="инд. подход"/>
          <p:cNvSpPr txBox="1">
            <a:spLocks/>
          </p:cNvSpPr>
          <p:nvPr/>
        </p:nvSpPr>
        <p:spPr>
          <a:xfrm>
            <a:off x="1454688" y="3664911"/>
            <a:ext cx="7498080" cy="50405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Clr>
                <a:srgbClr val="FF0000"/>
              </a:buClr>
            </a:pPr>
            <a:r>
              <a:rPr lang="ru-RU" sz="2800" b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Индивидуальный подход </a:t>
            </a:r>
            <a:endParaRPr lang="ru-RU" sz="2800" b="1" u="sng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в ежедневном"/>
          <p:cNvSpPr txBox="1">
            <a:spLocks/>
          </p:cNvSpPr>
          <p:nvPr/>
        </p:nvSpPr>
        <p:spPr>
          <a:xfrm>
            <a:off x="1445147" y="4029867"/>
            <a:ext cx="7498081" cy="853950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Clr>
                <a:srgbClr val="FF0000"/>
              </a:buClr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 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ежедневном контакте воспитателя, когда родители приводят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и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забирают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12" name="динамичность"/>
          <p:cNvSpPr txBox="1">
            <a:spLocks/>
          </p:cNvSpPr>
          <p:nvPr/>
        </p:nvSpPr>
        <p:spPr>
          <a:xfrm>
            <a:off x="1461584" y="5202981"/>
            <a:ext cx="7498080" cy="50405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Clr>
                <a:srgbClr val="FF0000"/>
              </a:buClr>
            </a:pPr>
            <a:r>
              <a:rPr lang="ru-RU" sz="2800" b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Динамичность</a:t>
            </a:r>
            <a:endParaRPr lang="ru-RU" sz="2800" b="1" u="sng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13" name="быстро реагировать"/>
          <p:cNvSpPr txBox="1">
            <a:spLocks/>
          </p:cNvSpPr>
          <p:nvPr/>
        </p:nvSpPr>
        <p:spPr>
          <a:xfrm>
            <a:off x="1454688" y="5676370"/>
            <a:ext cx="7498080" cy="1029542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Clr>
                <a:srgbClr val="FF0000"/>
              </a:buClr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 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быстро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реагировать на изменения социального состава родителей, их образовательные потребности и воспитательные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запросы)</a:t>
            </a:r>
          </a:p>
        </p:txBody>
      </p:sp>
      <p:sp>
        <p:nvSpPr>
          <p:cNvPr id="14" name="Управляющая кнопка: домой 13">
            <a:hlinkClick r:id="rId3" action="ppaction://hlinksldjump" highlightClick="1"/>
          </p:cNvPr>
          <p:cNvSpPr/>
          <p:nvPr/>
        </p:nvSpPr>
        <p:spPr>
          <a:xfrm>
            <a:off x="8481448" y="6353046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0373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435609" y="274638"/>
            <a:ext cx="7498080" cy="11381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kern="1200" noProof="0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принципы партнерства ДОУ и семьи:</a:t>
            </a:r>
            <a:endParaRPr lang="ru-RU" b="1" noProof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ткрытость"/>
          <p:cNvSpPr>
            <a:spLocks noGrp="1"/>
          </p:cNvSpPr>
          <p:nvPr>
            <p:ph idx="1"/>
          </p:nvPr>
        </p:nvSpPr>
        <p:spPr>
          <a:xfrm>
            <a:off x="1454688" y="2017985"/>
            <a:ext cx="7516024" cy="690935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ru-RU" sz="3600" b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Открытость</a:t>
            </a:r>
            <a:endParaRPr lang="ru-RU" sz="3600" b="1" u="sng" noProof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сещение"/>
          <p:cNvSpPr txBox="1">
            <a:spLocks/>
          </p:cNvSpPr>
          <p:nvPr/>
        </p:nvSpPr>
        <p:spPr>
          <a:xfrm>
            <a:off x="1454688" y="2563875"/>
            <a:ext cx="7479001" cy="77130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Clr>
                <a:srgbClr val="FF0000"/>
              </a:buClr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 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посещение родителями группы для того, чтобы они могли видеть, как и чем  занимается их ребенок)</a:t>
            </a:r>
            <a:endParaRPr lang="ru-RU" sz="20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трудничество"/>
          <p:cNvSpPr txBox="1">
            <a:spLocks/>
          </p:cNvSpPr>
          <p:nvPr/>
        </p:nvSpPr>
        <p:spPr>
          <a:xfrm>
            <a:off x="1445147" y="3664910"/>
            <a:ext cx="7507621" cy="772201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Clr>
                <a:srgbClr val="FF0000"/>
              </a:buClr>
            </a:pPr>
            <a:r>
              <a:rPr lang="ru-RU" sz="3600" b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Сотрудничество, а не наставничество</a:t>
            </a:r>
            <a:endParaRPr lang="ru-RU" sz="3600" b="1" u="sng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тр. это"/>
          <p:cNvSpPr txBox="1">
            <a:spLocks/>
          </p:cNvSpPr>
          <p:nvPr/>
        </p:nvSpPr>
        <p:spPr>
          <a:xfrm>
            <a:off x="1435608" y="4581128"/>
            <a:ext cx="7498081" cy="1199333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Clr>
                <a:srgbClr val="FF0000"/>
              </a:buClr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 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Сотрудничество - это общение "на равных", где никому не принадлежит привилегия указывать, контролировать, оценивать)</a:t>
            </a:r>
            <a:endParaRPr lang="ru-RU" sz="20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664" y="5780461"/>
            <a:ext cx="4283968" cy="1019220"/>
          </a:xfrm>
          <a:prstGeom prst="rect">
            <a:avLst/>
          </a:prstGeom>
        </p:spPr>
      </p:pic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481879" y="6343195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608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noProof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работы Детского сада «Чайка» с. Утевка с родителями</a:t>
            </a:r>
            <a:endParaRPr lang="ru-RU" sz="4000" b="1" noProof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лако 2 инф - аналит"/>
          <p:cNvSpPr/>
          <p:nvPr/>
        </p:nvSpPr>
        <p:spPr>
          <a:xfrm>
            <a:off x="1163648" y="4221088"/>
            <a:ext cx="3822216" cy="2376264"/>
          </a:xfrm>
          <a:prstGeom prst="cloud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ИНФОРМАЦИОННО – АНАЛИТИЧЕСКОЕ НАПРАВЛЕНИЕ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лако 1 познав. направл"/>
          <p:cNvSpPr/>
          <p:nvPr/>
        </p:nvSpPr>
        <p:spPr>
          <a:xfrm>
            <a:off x="1331640" y="1621944"/>
            <a:ext cx="3816424" cy="2394520"/>
          </a:xfrm>
          <a:prstGeom prst="cloud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ПОЗНАВАТЕЛЬНОЕ НАПРАВЛЕНИЕ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3 нагл - инф"/>
          <p:cNvSpPr/>
          <p:nvPr/>
        </p:nvSpPr>
        <p:spPr>
          <a:xfrm>
            <a:off x="5121344" y="3813368"/>
            <a:ext cx="3923848" cy="2501240"/>
          </a:xfrm>
          <a:prstGeom prst="cloud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НАГЛЯДНО – ИНФОРМАЦИОННОЕ НАПРАВЛЕНИЕ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4 досуг"/>
          <p:cNvSpPr/>
          <p:nvPr/>
        </p:nvSpPr>
        <p:spPr>
          <a:xfrm>
            <a:off x="5468136" y="1428736"/>
            <a:ext cx="3675864" cy="2334696"/>
          </a:xfrm>
          <a:prstGeom prst="cloud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ДОСУГОВОЕ НАПРАВЛЕНИЕ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446775" y="6323032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EE82897-DF76-4FAF-8E1C-FF871005492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рекомендаций по стратегии</Template>
  <TotalTime>0</TotalTime>
  <Words>599</Words>
  <Application>Microsoft Office PowerPoint</Application>
  <PresentationFormat>Экран (4:3)</PresentationFormat>
  <Paragraphs>71</Paragraphs>
  <Slides>15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  «Актуальные формы сотрудничества детского сада «Чайка» с. Утевка с семьями воспитанников»       Старший воспитатель      Гончарова Юлия Александровна </vt:lpstr>
      <vt:lpstr>Содержание</vt:lpstr>
      <vt:lpstr>Актуальность</vt:lpstr>
      <vt:lpstr>Семья и детский сад – два воспитательных феномена, каждый из которых по-своему дает ребенку социальный опыт, но только в сочетании друг с другом они создают оптимальные условия для вхождения маленького человека в большой мир.</vt:lpstr>
      <vt:lpstr>Слайд 5</vt:lpstr>
      <vt:lpstr>Основные задачи работы:</vt:lpstr>
      <vt:lpstr>Основные принципы партнерства ДОУ и семьи:</vt:lpstr>
      <vt:lpstr>Основные принципы партнерства ДОУ и семьи:</vt:lpstr>
      <vt:lpstr>Основные направления работы Детского сада «Чайка» с. Утевка с родителями</vt:lpstr>
      <vt:lpstr>Познавательное направление (направлено на ознакомление родителей с возрастными и психологическими особенностями детей дошкольного возраста, формирование у родителей практических навыков воспитания детей) </vt:lpstr>
      <vt:lpstr>Информационно-аналитическое направление (направлено на выявление интересов, потребностей, запросов родителей, уровня их педагогической грамотности, установление     эмоционального  контакта между педагогами, родителями и детьми) </vt:lpstr>
      <vt:lpstr>Наглядно-информационное направление </vt:lpstr>
      <vt:lpstr>Досуговое направление  (призвано устанавливать теплые доверительные отношения, эмоциональный контакт между педагогами и родителями, между родителями и детьми) </vt:lpstr>
      <vt:lpstr>Слайд 14</vt:lpstr>
      <vt:lpstr>СПАСИБО ЗА ВНИМАНИЕ 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2016-09-28T12:57:15Z</dcterms:created>
  <dcterms:modified xsi:type="dcterms:W3CDTF">2024-12-24T07:46:50Z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TC101671299990</vt:lpwstr>
  </property>
</Properties>
</file>