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F9CBD-B368-4D36-8626-040CDFA79D1C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567BB2F-D104-4062-B521-C2430055A744}">
      <dgm:prSet phldrT="[Текст]" custT="1"/>
      <dgm:spPr/>
      <dgm:t>
        <a:bodyPr/>
        <a:lstStyle/>
        <a:p>
          <a:pPr>
            <a:buNone/>
          </a:pPr>
          <a:r>
            <a:rPr lang="ru-RU" sz="2400" b="0" i="0" dirty="0"/>
            <a:t>Учим не писать сочинения, а </a:t>
          </a:r>
          <a:r>
            <a:rPr lang="ru-RU" sz="2400" b="1" i="0" dirty="0"/>
            <a:t>сохранять жизнь</a:t>
          </a:r>
          <a:endParaRPr lang="ru-RU" sz="2400" dirty="0"/>
        </a:p>
      </dgm:t>
    </dgm:pt>
    <dgm:pt modelId="{9F0E7B0E-EE96-49BB-A7B4-74FF3B759C65}" type="parTrans" cxnId="{FDCA1738-5F66-4984-BC66-AD8A0BB6B0A1}">
      <dgm:prSet/>
      <dgm:spPr/>
      <dgm:t>
        <a:bodyPr/>
        <a:lstStyle/>
        <a:p>
          <a:endParaRPr lang="ru-RU"/>
        </a:p>
      </dgm:t>
    </dgm:pt>
    <dgm:pt modelId="{7DC78D4E-496B-4D09-8995-D341545033BE}" type="sibTrans" cxnId="{FDCA1738-5F66-4984-BC66-AD8A0BB6B0A1}">
      <dgm:prSet/>
      <dgm:spPr/>
      <dgm:t>
        <a:bodyPr/>
        <a:lstStyle/>
        <a:p>
          <a:endParaRPr lang="ru-RU"/>
        </a:p>
      </dgm:t>
    </dgm:pt>
    <dgm:pt modelId="{0FB06578-2324-4584-88B1-D749F04ED3D2}">
      <dgm:prSet phldrT="[Текст]" custT="1"/>
      <dgm:spPr/>
      <dgm:t>
        <a:bodyPr/>
        <a:lstStyle/>
        <a:p>
          <a:pPr>
            <a:buNone/>
          </a:pPr>
          <a:r>
            <a:rPr lang="ru-RU" sz="2400" b="0" i="0" dirty="0"/>
            <a:t>Разный уровень подготовки, темперамент и жизненный опыт детей</a:t>
          </a:r>
          <a:endParaRPr lang="ru-RU" sz="2400" dirty="0"/>
        </a:p>
      </dgm:t>
    </dgm:pt>
    <dgm:pt modelId="{37D9020D-3140-45C7-94D6-2170339F1D16}" type="parTrans" cxnId="{F04217FA-F88B-4A45-9026-A9927EF6C6BA}">
      <dgm:prSet/>
      <dgm:spPr/>
      <dgm:t>
        <a:bodyPr/>
        <a:lstStyle/>
        <a:p>
          <a:endParaRPr lang="ru-RU"/>
        </a:p>
      </dgm:t>
    </dgm:pt>
    <dgm:pt modelId="{CCF642E5-34F1-439D-B061-7198B16D73A7}" type="sibTrans" cxnId="{F04217FA-F88B-4A45-9026-A9927EF6C6BA}">
      <dgm:prSet/>
      <dgm:spPr/>
      <dgm:t>
        <a:bodyPr/>
        <a:lstStyle/>
        <a:p>
          <a:endParaRPr lang="ru-RU"/>
        </a:p>
      </dgm:t>
    </dgm:pt>
    <dgm:pt modelId="{9CA1A085-5034-4816-A6D4-9C2C43E4D56E}">
      <dgm:prSet phldrT="[Текст]" custT="1"/>
      <dgm:spPr/>
      <dgm:t>
        <a:bodyPr/>
        <a:lstStyle/>
        <a:p>
          <a:pPr>
            <a:buNone/>
          </a:pPr>
          <a:r>
            <a:rPr lang="ru-RU" sz="2400" b="0" i="0" dirty="0"/>
            <a:t>Кому-то — вызвать МЧС, кому-то — служить по контракту, кому-то — не паниковать в людном месте</a:t>
          </a:r>
          <a:endParaRPr lang="ru-RU" sz="2400" dirty="0"/>
        </a:p>
      </dgm:t>
    </dgm:pt>
    <dgm:pt modelId="{B6508056-A225-42D6-BE5E-8093FD62FCE1}" type="parTrans" cxnId="{FB378DC7-6CCF-4464-AE4A-9940C38FA600}">
      <dgm:prSet/>
      <dgm:spPr/>
      <dgm:t>
        <a:bodyPr/>
        <a:lstStyle/>
        <a:p>
          <a:endParaRPr lang="ru-RU"/>
        </a:p>
      </dgm:t>
    </dgm:pt>
    <dgm:pt modelId="{0A4B4658-0DFC-4D7C-A739-2E4F45F3C220}" type="sibTrans" cxnId="{FB378DC7-6CCF-4464-AE4A-9940C38FA600}">
      <dgm:prSet/>
      <dgm:spPr/>
      <dgm:t>
        <a:bodyPr/>
        <a:lstStyle/>
        <a:p>
          <a:endParaRPr lang="ru-RU"/>
        </a:p>
      </dgm:t>
    </dgm:pt>
    <dgm:pt modelId="{7A8E5AAA-EE4E-4A45-BC63-89DD49841935}">
      <dgm:prSet custT="1"/>
      <dgm:spPr/>
      <dgm:t>
        <a:bodyPr/>
        <a:lstStyle/>
        <a:p>
          <a:pPr>
            <a:buNone/>
          </a:pPr>
          <a:r>
            <a:rPr lang="ru-RU" sz="2400" b="0" i="0" dirty="0"/>
            <a:t>Не работает подход «один учебник — одна оценка»</a:t>
          </a:r>
          <a:endParaRPr lang="ru-RU" sz="2400" dirty="0"/>
        </a:p>
      </dgm:t>
    </dgm:pt>
    <dgm:pt modelId="{CD01B297-FAD3-45F4-94BC-DB8BF5A0D50A}" type="parTrans" cxnId="{1C574987-0F1B-44BA-99C1-9C5284F8A8E6}">
      <dgm:prSet/>
      <dgm:spPr/>
      <dgm:t>
        <a:bodyPr/>
        <a:lstStyle/>
        <a:p>
          <a:endParaRPr lang="ru-RU"/>
        </a:p>
      </dgm:t>
    </dgm:pt>
    <dgm:pt modelId="{EBFA5A33-06A9-4F74-80D9-6AD8519830FA}" type="sibTrans" cxnId="{1C574987-0F1B-44BA-99C1-9C5284F8A8E6}">
      <dgm:prSet/>
      <dgm:spPr/>
      <dgm:t>
        <a:bodyPr/>
        <a:lstStyle/>
        <a:p>
          <a:endParaRPr lang="ru-RU"/>
        </a:p>
      </dgm:t>
    </dgm:pt>
    <dgm:pt modelId="{690099D1-FBBA-482C-B8C4-403E00B0CDA7}" type="pres">
      <dgm:prSet presAssocID="{FD7F9CBD-B368-4D36-8626-040CDFA79D1C}" presName="linear" presStyleCnt="0">
        <dgm:presLayoutVars>
          <dgm:dir/>
          <dgm:animLvl val="lvl"/>
          <dgm:resizeHandles val="exact"/>
        </dgm:presLayoutVars>
      </dgm:prSet>
      <dgm:spPr/>
    </dgm:pt>
    <dgm:pt modelId="{147DA2D2-E4EB-4760-AD82-D02CC24A559E}" type="pres">
      <dgm:prSet presAssocID="{4567BB2F-D104-4062-B521-C2430055A744}" presName="parentLin" presStyleCnt="0"/>
      <dgm:spPr/>
    </dgm:pt>
    <dgm:pt modelId="{BB61E836-4371-4230-A051-02D7A9A1C946}" type="pres">
      <dgm:prSet presAssocID="{4567BB2F-D104-4062-B521-C2430055A744}" presName="parentLeftMargin" presStyleLbl="node1" presStyleIdx="0" presStyleCnt="4"/>
      <dgm:spPr/>
    </dgm:pt>
    <dgm:pt modelId="{BCB9CC6C-C337-4DAB-A9F2-BABD99DA4D97}" type="pres">
      <dgm:prSet presAssocID="{4567BB2F-D104-4062-B521-C2430055A744}" presName="parentText" presStyleLbl="node1" presStyleIdx="0" presStyleCnt="4" custScaleX="132003" custScaleY="187617">
        <dgm:presLayoutVars>
          <dgm:chMax val="0"/>
          <dgm:bulletEnabled val="1"/>
        </dgm:presLayoutVars>
      </dgm:prSet>
      <dgm:spPr/>
    </dgm:pt>
    <dgm:pt modelId="{6E46EC91-62C4-46CB-9D42-DC6FC7A6E812}" type="pres">
      <dgm:prSet presAssocID="{4567BB2F-D104-4062-B521-C2430055A744}" presName="negativeSpace" presStyleCnt="0"/>
      <dgm:spPr/>
    </dgm:pt>
    <dgm:pt modelId="{08927732-AC53-4736-B5E6-6C188AA9009E}" type="pres">
      <dgm:prSet presAssocID="{4567BB2F-D104-4062-B521-C2430055A744}" presName="childText" presStyleLbl="conFgAcc1" presStyleIdx="0" presStyleCnt="4">
        <dgm:presLayoutVars>
          <dgm:bulletEnabled val="1"/>
        </dgm:presLayoutVars>
      </dgm:prSet>
      <dgm:spPr/>
    </dgm:pt>
    <dgm:pt modelId="{32724C9D-3DEA-4CDE-83C7-49660D53B9AD}" type="pres">
      <dgm:prSet presAssocID="{7DC78D4E-496B-4D09-8995-D341545033BE}" presName="spaceBetweenRectangles" presStyleCnt="0"/>
      <dgm:spPr/>
    </dgm:pt>
    <dgm:pt modelId="{3958BCA8-72EC-4F1B-BEF8-8F1CA3129F89}" type="pres">
      <dgm:prSet presAssocID="{0FB06578-2324-4584-88B1-D749F04ED3D2}" presName="parentLin" presStyleCnt="0"/>
      <dgm:spPr/>
    </dgm:pt>
    <dgm:pt modelId="{C48FCEB4-25D8-4385-AD48-266CEEDE0D5D}" type="pres">
      <dgm:prSet presAssocID="{0FB06578-2324-4584-88B1-D749F04ED3D2}" presName="parentLeftMargin" presStyleLbl="node1" presStyleIdx="0" presStyleCnt="4"/>
      <dgm:spPr/>
    </dgm:pt>
    <dgm:pt modelId="{E0D4968C-0DA6-4E7C-950A-977AE1C3220E}" type="pres">
      <dgm:prSet presAssocID="{0FB06578-2324-4584-88B1-D749F04ED3D2}" presName="parentText" presStyleLbl="node1" presStyleIdx="1" presStyleCnt="4" custScaleX="132003" custScaleY="187617">
        <dgm:presLayoutVars>
          <dgm:chMax val="0"/>
          <dgm:bulletEnabled val="1"/>
        </dgm:presLayoutVars>
      </dgm:prSet>
      <dgm:spPr/>
    </dgm:pt>
    <dgm:pt modelId="{945C70AF-6D96-4006-A3CF-BEAA08D62507}" type="pres">
      <dgm:prSet presAssocID="{0FB06578-2324-4584-88B1-D749F04ED3D2}" presName="negativeSpace" presStyleCnt="0"/>
      <dgm:spPr/>
    </dgm:pt>
    <dgm:pt modelId="{87017307-561E-4F05-A636-93B0F530E217}" type="pres">
      <dgm:prSet presAssocID="{0FB06578-2324-4584-88B1-D749F04ED3D2}" presName="childText" presStyleLbl="conFgAcc1" presStyleIdx="1" presStyleCnt="4">
        <dgm:presLayoutVars>
          <dgm:bulletEnabled val="1"/>
        </dgm:presLayoutVars>
      </dgm:prSet>
      <dgm:spPr/>
    </dgm:pt>
    <dgm:pt modelId="{7FEA538C-002A-40EA-8E8D-45AADA060870}" type="pres">
      <dgm:prSet presAssocID="{CCF642E5-34F1-439D-B061-7198B16D73A7}" presName="spaceBetweenRectangles" presStyleCnt="0"/>
      <dgm:spPr/>
    </dgm:pt>
    <dgm:pt modelId="{DA0FD042-FCAD-43B8-B061-DC4D96C4E4CC}" type="pres">
      <dgm:prSet presAssocID="{7A8E5AAA-EE4E-4A45-BC63-89DD49841935}" presName="parentLin" presStyleCnt="0"/>
      <dgm:spPr/>
    </dgm:pt>
    <dgm:pt modelId="{1EBEFB0F-1B57-459E-8649-4518BF1E7AB5}" type="pres">
      <dgm:prSet presAssocID="{7A8E5AAA-EE4E-4A45-BC63-89DD49841935}" presName="parentLeftMargin" presStyleLbl="node1" presStyleIdx="1" presStyleCnt="4"/>
      <dgm:spPr/>
    </dgm:pt>
    <dgm:pt modelId="{8452B90A-4A9A-452C-A12F-49FD927E76F6}" type="pres">
      <dgm:prSet presAssocID="{7A8E5AAA-EE4E-4A45-BC63-89DD49841935}" presName="parentText" presStyleLbl="node1" presStyleIdx="2" presStyleCnt="4" custScaleX="132003" custScaleY="187617">
        <dgm:presLayoutVars>
          <dgm:chMax val="0"/>
          <dgm:bulletEnabled val="1"/>
        </dgm:presLayoutVars>
      </dgm:prSet>
      <dgm:spPr/>
    </dgm:pt>
    <dgm:pt modelId="{A18249A2-7648-480C-9BCF-76DC146CC05F}" type="pres">
      <dgm:prSet presAssocID="{7A8E5AAA-EE4E-4A45-BC63-89DD49841935}" presName="negativeSpace" presStyleCnt="0"/>
      <dgm:spPr/>
    </dgm:pt>
    <dgm:pt modelId="{5FD712EF-B5F9-4A79-8750-9C05B8A7F7DF}" type="pres">
      <dgm:prSet presAssocID="{7A8E5AAA-EE4E-4A45-BC63-89DD49841935}" presName="childText" presStyleLbl="conFgAcc1" presStyleIdx="2" presStyleCnt="4">
        <dgm:presLayoutVars>
          <dgm:bulletEnabled val="1"/>
        </dgm:presLayoutVars>
      </dgm:prSet>
      <dgm:spPr/>
    </dgm:pt>
    <dgm:pt modelId="{C0197554-6038-46A9-9A68-6BB1283A5AE0}" type="pres">
      <dgm:prSet presAssocID="{EBFA5A33-06A9-4F74-80D9-6AD8519830FA}" presName="spaceBetweenRectangles" presStyleCnt="0"/>
      <dgm:spPr/>
    </dgm:pt>
    <dgm:pt modelId="{68E55E89-FFAF-4E1F-8338-B6F7DCF1060E}" type="pres">
      <dgm:prSet presAssocID="{9CA1A085-5034-4816-A6D4-9C2C43E4D56E}" presName="parentLin" presStyleCnt="0"/>
      <dgm:spPr/>
    </dgm:pt>
    <dgm:pt modelId="{3ADFF3F5-150B-48EE-B4F1-A6336D8A0F58}" type="pres">
      <dgm:prSet presAssocID="{9CA1A085-5034-4816-A6D4-9C2C43E4D56E}" presName="parentLeftMargin" presStyleLbl="node1" presStyleIdx="2" presStyleCnt="4"/>
      <dgm:spPr/>
    </dgm:pt>
    <dgm:pt modelId="{9C865BC0-8D40-41A3-AD0C-3D8CE92D1944}" type="pres">
      <dgm:prSet presAssocID="{9CA1A085-5034-4816-A6D4-9C2C43E4D56E}" presName="parentText" presStyleLbl="node1" presStyleIdx="3" presStyleCnt="4" custScaleX="132003" custScaleY="187617" custLinFactNeighborX="9882" custLinFactNeighborY="12541">
        <dgm:presLayoutVars>
          <dgm:chMax val="0"/>
          <dgm:bulletEnabled val="1"/>
        </dgm:presLayoutVars>
      </dgm:prSet>
      <dgm:spPr/>
    </dgm:pt>
    <dgm:pt modelId="{2DA3A316-0E4F-40C0-B44E-86697B5E61EC}" type="pres">
      <dgm:prSet presAssocID="{9CA1A085-5034-4816-A6D4-9C2C43E4D56E}" presName="negativeSpace" presStyleCnt="0"/>
      <dgm:spPr/>
    </dgm:pt>
    <dgm:pt modelId="{BF3BCBA2-EC31-475E-AA9E-4354FB6FEE1E}" type="pres">
      <dgm:prSet presAssocID="{9CA1A085-5034-4816-A6D4-9C2C43E4D56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509CF31-25B9-4FF0-96F4-B3317DABE58C}" type="presOf" srcId="{7A8E5AAA-EE4E-4A45-BC63-89DD49841935}" destId="{8452B90A-4A9A-452C-A12F-49FD927E76F6}" srcOrd="1" destOrd="0" presId="urn:microsoft.com/office/officeart/2005/8/layout/list1"/>
    <dgm:cxn modelId="{FDCA1738-5F66-4984-BC66-AD8A0BB6B0A1}" srcId="{FD7F9CBD-B368-4D36-8626-040CDFA79D1C}" destId="{4567BB2F-D104-4062-B521-C2430055A744}" srcOrd="0" destOrd="0" parTransId="{9F0E7B0E-EE96-49BB-A7B4-74FF3B759C65}" sibTransId="{7DC78D4E-496B-4D09-8995-D341545033BE}"/>
    <dgm:cxn modelId="{4D29624B-C8E9-45A1-9189-F57A4BC864BA}" type="presOf" srcId="{FD7F9CBD-B368-4D36-8626-040CDFA79D1C}" destId="{690099D1-FBBA-482C-B8C4-403E00B0CDA7}" srcOrd="0" destOrd="0" presId="urn:microsoft.com/office/officeart/2005/8/layout/list1"/>
    <dgm:cxn modelId="{1C574987-0F1B-44BA-99C1-9C5284F8A8E6}" srcId="{FD7F9CBD-B368-4D36-8626-040CDFA79D1C}" destId="{7A8E5AAA-EE4E-4A45-BC63-89DD49841935}" srcOrd="2" destOrd="0" parTransId="{CD01B297-FAD3-45F4-94BC-DB8BF5A0D50A}" sibTransId="{EBFA5A33-06A9-4F74-80D9-6AD8519830FA}"/>
    <dgm:cxn modelId="{60B3629A-96DD-420D-A29F-04D629B27EAD}" type="presOf" srcId="{4567BB2F-D104-4062-B521-C2430055A744}" destId="{BCB9CC6C-C337-4DAB-A9F2-BABD99DA4D97}" srcOrd="1" destOrd="0" presId="urn:microsoft.com/office/officeart/2005/8/layout/list1"/>
    <dgm:cxn modelId="{8EFAB5A3-9A11-40FD-9531-81035D4E53AF}" type="presOf" srcId="{0FB06578-2324-4584-88B1-D749F04ED3D2}" destId="{E0D4968C-0DA6-4E7C-950A-977AE1C3220E}" srcOrd="1" destOrd="0" presId="urn:microsoft.com/office/officeart/2005/8/layout/list1"/>
    <dgm:cxn modelId="{FB378DC7-6CCF-4464-AE4A-9940C38FA600}" srcId="{FD7F9CBD-B368-4D36-8626-040CDFA79D1C}" destId="{9CA1A085-5034-4816-A6D4-9C2C43E4D56E}" srcOrd="3" destOrd="0" parTransId="{B6508056-A225-42D6-BE5E-8093FD62FCE1}" sibTransId="{0A4B4658-0DFC-4D7C-A739-2E4F45F3C220}"/>
    <dgm:cxn modelId="{460AB1C7-4B7C-48A1-B06B-DED9612ED2D5}" type="presOf" srcId="{9CA1A085-5034-4816-A6D4-9C2C43E4D56E}" destId="{3ADFF3F5-150B-48EE-B4F1-A6336D8A0F58}" srcOrd="0" destOrd="0" presId="urn:microsoft.com/office/officeart/2005/8/layout/list1"/>
    <dgm:cxn modelId="{256938C8-09CF-47AF-92CB-8B4278A38244}" type="presOf" srcId="{4567BB2F-D104-4062-B521-C2430055A744}" destId="{BB61E836-4371-4230-A051-02D7A9A1C946}" srcOrd="0" destOrd="0" presId="urn:microsoft.com/office/officeart/2005/8/layout/list1"/>
    <dgm:cxn modelId="{59FA21DD-4B9D-4792-A393-735D12D8B0EC}" type="presOf" srcId="{7A8E5AAA-EE4E-4A45-BC63-89DD49841935}" destId="{1EBEFB0F-1B57-459E-8649-4518BF1E7AB5}" srcOrd="0" destOrd="0" presId="urn:microsoft.com/office/officeart/2005/8/layout/list1"/>
    <dgm:cxn modelId="{8DEC5FE3-8F8D-4DE3-880F-27295251A3A8}" type="presOf" srcId="{9CA1A085-5034-4816-A6D4-9C2C43E4D56E}" destId="{9C865BC0-8D40-41A3-AD0C-3D8CE92D1944}" srcOrd="1" destOrd="0" presId="urn:microsoft.com/office/officeart/2005/8/layout/list1"/>
    <dgm:cxn modelId="{039CBFF1-B21F-47ED-A9C6-0BD004E5BAE7}" type="presOf" srcId="{0FB06578-2324-4584-88B1-D749F04ED3D2}" destId="{C48FCEB4-25D8-4385-AD48-266CEEDE0D5D}" srcOrd="0" destOrd="0" presId="urn:microsoft.com/office/officeart/2005/8/layout/list1"/>
    <dgm:cxn modelId="{F04217FA-F88B-4A45-9026-A9927EF6C6BA}" srcId="{FD7F9CBD-B368-4D36-8626-040CDFA79D1C}" destId="{0FB06578-2324-4584-88B1-D749F04ED3D2}" srcOrd="1" destOrd="0" parTransId="{37D9020D-3140-45C7-94D6-2170339F1D16}" sibTransId="{CCF642E5-34F1-439D-B061-7198B16D73A7}"/>
    <dgm:cxn modelId="{D49E436E-FA46-4020-9240-61CBDAC5831A}" type="presParOf" srcId="{690099D1-FBBA-482C-B8C4-403E00B0CDA7}" destId="{147DA2D2-E4EB-4760-AD82-D02CC24A559E}" srcOrd="0" destOrd="0" presId="urn:microsoft.com/office/officeart/2005/8/layout/list1"/>
    <dgm:cxn modelId="{F582E707-3A0E-4FA2-A2E4-2F3BC3DAD226}" type="presParOf" srcId="{147DA2D2-E4EB-4760-AD82-D02CC24A559E}" destId="{BB61E836-4371-4230-A051-02D7A9A1C946}" srcOrd="0" destOrd="0" presId="urn:microsoft.com/office/officeart/2005/8/layout/list1"/>
    <dgm:cxn modelId="{BAA05164-7914-4C48-8A8F-9D2E1BA665D6}" type="presParOf" srcId="{147DA2D2-E4EB-4760-AD82-D02CC24A559E}" destId="{BCB9CC6C-C337-4DAB-A9F2-BABD99DA4D97}" srcOrd="1" destOrd="0" presId="urn:microsoft.com/office/officeart/2005/8/layout/list1"/>
    <dgm:cxn modelId="{814F9033-E7F7-4064-856E-ACBBCAF1E867}" type="presParOf" srcId="{690099D1-FBBA-482C-B8C4-403E00B0CDA7}" destId="{6E46EC91-62C4-46CB-9D42-DC6FC7A6E812}" srcOrd="1" destOrd="0" presId="urn:microsoft.com/office/officeart/2005/8/layout/list1"/>
    <dgm:cxn modelId="{EF804931-4F35-4411-9EB9-1D4E41B846A6}" type="presParOf" srcId="{690099D1-FBBA-482C-B8C4-403E00B0CDA7}" destId="{08927732-AC53-4736-B5E6-6C188AA9009E}" srcOrd="2" destOrd="0" presId="urn:microsoft.com/office/officeart/2005/8/layout/list1"/>
    <dgm:cxn modelId="{0E602CE9-5537-48E0-9B5A-0DF8A3B4EB1F}" type="presParOf" srcId="{690099D1-FBBA-482C-B8C4-403E00B0CDA7}" destId="{32724C9D-3DEA-4CDE-83C7-49660D53B9AD}" srcOrd="3" destOrd="0" presId="urn:microsoft.com/office/officeart/2005/8/layout/list1"/>
    <dgm:cxn modelId="{34B981A0-C00C-45C0-8B75-9D58FDBB6FE7}" type="presParOf" srcId="{690099D1-FBBA-482C-B8C4-403E00B0CDA7}" destId="{3958BCA8-72EC-4F1B-BEF8-8F1CA3129F89}" srcOrd="4" destOrd="0" presId="urn:microsoft.com/office/officeart/2005/8/layout/list1"/>
    <dgm:cxn modelId="{1825559E-DF55-4A9E-893D-C30CC25ADC99}" type="presParOf" srcId="{3958BCA8-72EC-4F1B-BEF8-8F1CA3129F89}" destId="{C48FCEB4-25D8-4385-AD48-266CEEDE0D5D}" srcOrd="0" destOrd="0" presId="urn:microsoft.com/office/officeart/2005/8/layout/list1"/>
    <dgm:cxn modelId="{902426EA-E18A-4B8C-BFBF-56A050B83C89}" type="presParOf" srcId="{3958BCA8-72EC-4F1B-BEF8-8F1CA3129F89}" destId="{E0D4968C-0DA6-4E7C-950A-977AE1C3220E}" srcOrd="1" destOrd="0" presId="urn:microsoft.com/office/officeart/2005/8/layout/list1"/>
    <dgm:cxn modelId="{E86B1861-CABD-471B-BC1C-A8190240BB9E}" type="presParOf" srcId="{690099D1-FBBA-482C-B8C4-403E00B0CDA7}" destId="{945C70AF-6D96-4006-A3CF-BEAA08D62507}" srcOrd="5" destOrd="0" presId="urn:microsoft.com/office/officeart/2005/8/layout/list1"/>
    <dgm:cxn modelId="{CCB7FDFD-DFE6-4711-AC02-6E6D6C9CAC56}" type="presParOf" srcId="{690099D1-FBBA-482C-B8C4-403E00B0CDA7}" destId="{87017307-561E-4F05-A636-93B0F530E217}" srcOrd="6" destOrd="0" presId="urn:microsoft.com/office/officeart/2005/8/layout/list1"/>
    <dgm:cxn modelId="{C2255DBB-7B77-4542-A55B-6AC0BD9C7B4C}" type="presParOf" srcId="{690099D1-FBBA-482C-B8C4-403E00B0CDA7}" destId="{7FEA538C-002A-40EA-8E8D-45AADA060870}" srcOrd="7" destOrd="0" presId="urn:microsoft.com/office/officeart/2005/8/layout/list1"/>
    <dgm:cxn modelId="{DDA91162-694A-42F6-B879-4B820AEFF1DB}" type="presParOf" srcId="{690099D1-FBBA-482C-B8C4-403E00B0CDA7}" destId="{DA0FD042-FCAD-43B8-B061-DC4D96C4E4CC}" srcOrd="8" destOrd="0" presId="urn:microsoft.com/office/officeart/2005/8/layout/list1"/>
    <dgm:cxn modelId="{B88DBA00-18C9-42C6-B302-5BF6B76BC00A}" type="presParOf" srcId="{DA0FD042-FCAD-43B8-B061-DC4D96C4E4CC}" destId="{1EBEFB0F-1B57-459E-8649-4518BF1E7AB5}" srcOrd="0" destOrd="0" presId="urn:microsoft.com/office/officeart/2005/8/layout/list1"/>
    <dgm:cxn modelId="{EC972119-C949-4846-B043-96CA32ACF41E}" type="presParOf" srcId="{DA0FD042-FCAD-43B8-B061-DC4D96C4E4CC}" destId="{8452B90A-4A9A-452C-A12F-49FD927E76F6}" srcOrd="1" destOrd="0" presId="urn:microsoft.com/office/officeart/2005/8/layout/list1"/>
    <dgm:cxn modelId="{EA26EBD8-AB30-47AD-99D7-A70138FCBC99}" type="presParOf" srcId="{690099D1-FBBA-482C-B8C4-403E00B0CDA7}" destId="{A18249A2-7648-480C-9BCF-76DC146CC05F}" srcOrd="9" destOrd="0" presId="urn:microsoft.com/office/officeart/2005/8/layout/list1"/>
    <dgm:cxn modelId="{65B7B1E5-95D5-4302-9FBE-86192381494C}" type="presParOf" srcId="{690099D1-FBBA-482C-B8C4-403E00B0CDA7}" destId="{5FD712EF-B5F9-4A79-8750-9C05B8A7F7DF}" srcOrd="10" destOrd="0" presId="urn:microsoft.com/office/officeart/2005/8/layout/list1"/>
    <dgm:cxn modelId="{4CEB1E39-0633-488F-8E6A-61BD2421A205}" type="presParOf" srcId="{690099D1-FBBA-482C-B8C4-403E00B0CDA7}" destId="{C0197554-6038-46A9-9A68-6BB1283A5AE0}" srcOrd="11" destOrd="0" presId="urn:microsoft.com/office/officeart/2005/8/layout/list1"/>
    <dgm:cxn modelId="{A2211541-4CAB-4293-91C7-D588F3FABAA4}" type="presParOf" srcId="{690099D1-FBBA-482C-B8C4-403E00B0CDA7}" destId="{68E55E89-FFAF-4E1F-8338-B6F7DCF1060E}" srcOrd="12" destOrd="0" presId="urn:microsoft.com/office/officeart/2005/8/layout/list1"/>
    <dgm:cxn modelId="{E38C6375-2C4E-4A71-AEF4-6EE1E0CD6762}" type="presParOf" srcId="{68E55E89-FFAF-4E1F-8338-B6F7DCF1060E}" destId="{3ADFF3F5-150B-48EE-B4F1-A6336D8A0F58}" srcOrd="0" destOrd="0" presId="urn:microsoft.com/office/officeart/2005/8/layout/list1"/>
    <dgm:cxn modelId="{9B0FA580-8A43-4A07-90B5-B182C50C1542}" type="presParOf" srcId="{68E55E89-FFAF-4E1F-8338-B6F7DCF1060E}" destId="{9C865BC0-8D40-41A3-AD0C-3D8CE92D1944}" srcOrd="1" destOrd="0" presId="urn:microsoft.com/office/officeart/2005/8/layout/list1"/>
    <dgm:cxn modelId="{79FE8DDD-9297-443A-83D5-BC11C6F37D03}" type="presParOf" srcId="{690099D1-FBBA-482C-B8C4-403E00B0CDA7}" destId="{2DA3A316-0E4F-40C0-B44E-86697B5E61EC}" srcOrd="13" destOrd="0" presId="urn:microsoft.com/office/officeart/2005/8/layout/list1"/>
    <dgm:cxn modelId="{43A8FB0E-6CB9-4A6A-A70E-1C8CC49E2316}" type="presParOf" srcId="{690099D1-FBBA-482C-B8C4-403E00B0CDA7}" destId="{BF3BCBA2-EC31-475E-AA9E-4354FB6FEE1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927732-AC53-4736-B5E6-6C188AA9009E}">
      <dsp:nvSpPr>
        <dsp:cNvPr id="0" name=""/>
        <dsp:cNvSpPr/>
      </dsp:nvSpPr>
      <dsp:spPr>
        <a:xfrm>
          <a:off x="0" y="732586"/>
          <a:ext cx="118237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9CC6C-C337-4DAB-A9F2-BABD99DA4D97}">
      <dsp:nvSpPr>
        <dsp:cNvPr id="0" name=""/>
        <dsp:cNvSpPr/>
      </dsp:nvSpPr>
      <dsp:spPr>
        <a:xfrm>
          <a:off x="591186" y="41969"/>
          <a:ext cx="10925375" cy="9415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6" tIns="0" rIns="3128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Учим не писать сочинения, а </a:t>
          </a:r>
          <a:r>
            <a:rPr lang="ru-RU" sz="2400" b="1" i="0" kern="1200" dirty="0"/>
            <a:t>сохранять жизнь</a:t>
          </a:r>
          <a:endParaRPr lang="ru-RU" sz="2400" kern="1200" dirty="0"/>
        </a:p>
      </dsp:txBody>
      <dsp:txXfrm>
        <a:off x="637148" y="87931"/>
        <a:ext cx="10833451" cy="849613"/>
      </dsp:txXfrm>
    </dsp:sp>
    <dsp:sp modelId="{87017307-561E-4F05-A636-93B0F530E217}">
      <dsp:nvSpPr>
        <dsp:cNvPr id="0" name=""/>
        <dsp:cNvSpPr/>
      </dsp:nvSpPr>
      <dsp:spPr>
        <a:xfrm>
          <a:off x="0" y="1943403"/>
          <a:ext cx="118237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4968C-0DA6-4E7C-950A-977AE1C3220E}">
      <dsp:nvSpPr>
        <dsp:cNvPr id="0" name=""/>
        <dsp:cNvSpPr/>
      </dsp:nvSpPr>
      <dsp:spPr>
        <a:xfrm>
          <a:off x="591186" y="1252786"/>
          <a:ext cx="10925375" cy="941537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6" tIns="0" rIns="3128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Разный уровень подготовки, темперамент и жизненный опыт детей</a:t>
          </a:r>
          <a:endParaRPr lang="ru-RU" sz="2400" kern="1200" dirty="0"/>
        </a:p>
      </dsp:txBody>
      <dsp:txXfrm>
        <a:off x="637148" y="1298748"/>
        <a:ext cx="10833451" cy="849613"/>
      </dsp:txXfrm>
    </dsp:sp>
    <dsp:sp modelId="{5FD712EF-B5F9-4A79-8750-9C05B8A7F7DF}">
      <dsp:nvSpPr>
        <dsp:cNvPr id="0" name=""/>
        <dsp:cNvSpPr/>
      </dsp:nvSpPr>
      <dsp:spPr>
        <a:xfrm>
          <a:off x="0" y="3154220"/>
          <a:ext cx="118237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2B90A-4A9A-452C-A12F-49FD927E76F6}">
      <dsp:nvSpPr>
        <dsp:cNvPr id="0" name=""/>
        <dsp:cNvSpPr/>
      </dsp:nvSpPr>
      <dsp:spPr>
        <a:xfrm>
          <a:off x="591186" y="2463603"/>
          <a:ext cx="10925375" cy="941537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6" tIns="0" rIns="3128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Не работает подход «один учебник — одна оценка»</a:t>
          </a:r>
          <a:endParaRPr lang="ru-RU" sz="2400" kern="1200" dirty="0"/>
        </a:p>
      </dsp:txBody>
      <dsp:txXfrm>
        <a:off x="637148" y="2509565"/>
        <a:ext cx="10833451" cy="849613"/>
      </dsp:txXfrm>
    </dsp:sp>
    <dsp:sp modelId="{BF3BCBA2-EC31-475E-AA9E-4354FB6FEE1E}">
      <dsp:nvSpPr>
        <dsp:cNvPr id="0" name=""/>
        <dsp:cNvSpPr/>
      </dsp:nvSpPr>
      <dsp:spPr>
        <a:xfrm>
          <a:off x="0" y="4365037"/>
          <a:ext cx="11823731" cy="42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865BC0-8D40-41A3-AD0C-3D8CE92D1944}">
      <dsp:nvSpPr>
        <dsp:cNvPr id="0" name=""/>
        <dsp:cNvSpPr/>
      </dsp:nvSpPr>
      <dsp:spPr>
        <a:xfrm>
          <a:off x="649607" y="3737356"/>
          <a:ext cx="10925375" cy="941537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836" tIns="0" rIns="312836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0" i="0" kern="1200" dirty="0"/>
            <a:t>Кому-то — вызвать МЧС, кому-то — служить по контракту, кому-то — не паниковать в людном месте</a:t>
          </a:r>
          <a:endParaRPr lang="ru-RU" sz="2400" kern="1200" dirty="0"/>
        </a:p>
      </dsp:txBody>
      <dsp:txXfrm>
        <a:off x="695569" y="3783318"/>
        <a:ext cx="10833451" cy="8496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77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653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12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344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982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2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177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55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17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78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3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3645A7-4036-4C2B-AF2F-AF7516F89CDE}" type="datetimeFigureOut">
              <a:rPr lang="ru-RU" smtClean="0"/>
              <a:t>29.04.2026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12CE-00B1-44E1-856A-AE9B5A8B74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750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0294E0-F6D7-67E3-8B12-54F6AFC545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3"/>
            <a:ext cx="9231410" cy="3542045"/>
          </a:xfrm>
        </p:spPr>
        <p:txBody>
          <a:bodyPr anchor="b">
            <a:normAutofit/>
          </a:bodyPr>
          <a:lstStyle/>
          <a:p>
            <a:r>
              <a:rPr lang="ru-RU" sz="4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«Дифференциация и индивидуализация обучения и воспитания на уроках ОБЗР как средство повышения качества образования»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EAF000-262A-7AFE-2684-28885D077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74" y="4897538"/>
            <a:ext cx="7132335" cy="1312657"/>
          </a:xfrm>
        </p:spPr>
        <p:txBody>
          <a:bodyPr anchor="t">
            <a:normAutofit/>
          </a:bodyPr>
          <a:lstStyle/>
          <a:p>
            <a:pPr algn="l"/>
            <a:r>
              <a:rPr lang="ru-RU" sz="2200" dirty="0"/>
              <a:t>Яшин Андрей Сергеевич, </a:t>
            </a:r>
          </a:p>
          <a:p>
            <a:pPr algn="l"/>
            <a:r>
              <a:rPr lang="ru-RU" sz="2200" dirty="0"/>
              <a:t>преподаватель-организатор ОБЗР </a:t>
            </a:r>
          </a:p>
          <a:p>
            <a:pPr algn="l"/>
            <a:r>
              <a:rPr lang="ru-RU" sz="2200" dirty="0"/>
              <a:t>ГБОУ СОШ №1 «ОЦ» с. Борское</a:t>
            </a:r>
          </a:p>
        </p:txBody>
      </p:sp>
    </p:spTree>
    <p:extLst>
      <p:ext uri="{BB962C8B-B14F-4D97-AF65-F5344CB8AC3E}">
        <p14:creationId xmlns:p14="http://schemas.microsoft.com/office/powerpoint/2010/main" val="1806538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160A9-407F-8743-E7AF-89EB803D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b="1" i="1" dirty="0"/>
              <a:t>Почему ОБЗР — особенный предмет?</a:t>
            </a:r>
            <a:endParaRPr lang="ru-RU" i="1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3FE5DFA-FD4E-0885-11A0-D352EF4FF8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5136662"/>
              </p:ext>
            </p:extLst>
          </p:nvPr>
        </p:nvGraphicFramePr>
        <p:xfrm>
          <a:off x="184134" y="1315303"/>
          <a:ext cx="11823731" cy="4835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55C9B3A-DEFA-47A2-E7BC-E7312D300D9B}"/>
              </a:ext>
            </a:extLst>
          </p:cNvPr>
          <p:cNvSpPr txBox="1"/>
          <p:nvPr/>
        </p:nvSpPr>
        <p:spPr>
          <a:xfrm>
            <a:off x="962526" y="6219443"/>
            <a:ext cx="11699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ote-cjk-patch"/>
              </a:rPr>
              <a:t>Задача учителя — дать каждому то, что пригодится лично ему.</a:t>
            </a:r>
            <a:endParaRPr lang="ru-RU" sz="2800" b="1" i="1" u="sng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5847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E1670B-9F39-3732-C899-1BC8A7DBA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/>
              <a:t>Дифференциация: не «сильный/слабый», а «ситуация»</a:t>
            </a:r>
            <a:endParaRPr lang="ru-RU" i="1" dirty="0"/>
          </a:p>
        </p:txBody>
      </p:sp>
      <p:graphicFrame>
        <p:nvGraphicFramePr>
          <p:cNvPr id="20" name="Объект 19">
            <a:extLst>
              <a:ext uri="{FF2B5EF4-FFF2-40B4-BE49-F238E27FC236}">
                <a16:creationId xmlns:a16="http://schemas.microsoft.com/office/drawing/2014/main" id="{F584545B-8F5E-C729-2976-5E7CEB6A5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704878"/>
              </p:ext>
            </p:extLst>
          </p:nvPr>
        </p:nvGraphicFramePr>
        <p:xfrm>
          <a:off x="259882" y="1825625"/>
          <a:ext cx="11713945" cy="386290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73480">
                  <a:extLst>
                    <a:ext uri="{9D8B030D-6E8A-4147-A177-3AD203B41FA5}">
                      <a16:colId xmlns:a16="http://schemas.microsoft.com/office/drawing/2014/main" val="3150305981"/>
                    </a:ext>
                  </a:extLst>
                </a:gridCol>
                <a:gridCol w="2773480">
                  <a:extLst>
                    <a:ext uri="{9D8B030D-6E8A-4147-A177-3AD203B41FA5}">
                      <a16:colId xmlns:a16="http://schemas.microsoft.com/office/drawing/2014/main" val="36849671"/>
                    </a:ext>
                  </a:extLst>
                </a:gridCol>
                <a:gridCol w="2773480">
                  <a:extLst>
                    <a:ext uri="{9D8B030D-6E8A-4147-A177-3AD203B41FA5}">
                      <a16:colId xmlns:a16="http://schemas.microsoft.com/office/drawing/2014/main" val="2463251150"/>
                    </a:ext>
                  </a:extLst>
                </a:gridCol>
                <a:gridCol w="3393505">
                  <a:extLst>
                    <a:ext uri="{9D8B030D-6E8A-4147-A177-3AD203B41FA5}">
                      <a16:colId xmlns:a16="http://schemas.microsoft.com/office/drawing/2014/main" val="732618480"/>
                    </a:ext>
                  </a:extLst>
                </a:gridCol>
              </a:tblGrid>
              <a:tr h="82256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Название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Суть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 </a:t>
                      </a:r>
                    </a:p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(тема «Пожар»)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3636908923"/>
                  </a:ext>
                </a:extLst>
              </a:tr>
              <a:tr h="82256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Репродуктивный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«Знаю правила»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Подчеркни верные действия из списка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3056811276"/>
                  </a:ext>
                </a:extLst>
              </a:tr>
              <a:tr h="110888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Конструктивный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«Могу применить»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Составь хронологию из 5 шагов (дым, учитель без сознания)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538497870"/>
                  </a:ext>
                </a:extLst>
              </a:tr>
              <a:tr h="1108886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Творческий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«Научу другого»</a:t>
                      </a:r>
                      <a:endParaRPr lang="ru-RU" sz="24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4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Разработай эвакуацию для класса с решеткой на окне</a:t>
                      </a:r>
                      <a:endParaRPr lang="ru-RU" sz="24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406915323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953F053-A4C9-4AAE-7F49-F5E5204DB833}"/>
              </a:ext>
            </a:extLst>
          </p:cNvPr>
          <p:cNvSpPr txBox="1"/>
          <p:nvPr/>
        </p:nvSpPr>
        <p:spPr>
          <a:xfrm>
            <a:off x="700237" y="5823468"/>
            <a:ext cx="1098483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ote-cjk-patch"/>
              </a:rPr>
              <a:t>Важно:</a:t>
            </a:r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ote-cjk-patch"/>
              </a:rPr>
              <a:t> Ученик сам выбирает уровень или получает «стартовый конверт».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1914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ED3F7-FAEA-11DF-43C5-18DBE4979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994"/>
            <a:ext cx="10515600" cy="9342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«Карта безопасности ученика»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(стартовая диагностика)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6FC2AC-A4A7-39BA-8407-3BCC33E3E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742" y="1353986"/>
            <a:ext cx="11626515" cy="4786931"/>
          </a:xfrm>
        </p:spPr>
        <p:txBody>
          <a:bodyPr>
            <a:normAutofit/>
          </a:bodyPr>
          <a:lstStyle/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Что выясняем в начале года?</a:t>
            </a:r>
            <a:br>
              <a:rPr lang="ru-RU" u="sng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dirty="0"/>
              <a:t>• Умеет ли плавать? → план по водной безопасности</a:t>
            </a:r>
            <a:br>
              <a:rPr lang="ru-RU" dirty="0"/>
            </a:br>
            <a:r>
              <a:rPr lang="ru-RU" dirty="0"/>
              <a:t>• Есть ли аллергия? → отдельный кейс по первой помощи (анафилактический шок)</a:t>
            </a:r>
            <a:br>
              <a:rPr lang="ru-RU" dirty="0"/>
            </a:br>
            <a:r>
              <a:rPr lang="ru-RU" dirty="0"/>
              <a:t>• Живет в частном доме с печкой или в многоквартирном? → разные акценты на темах «Пожар» и «Газ»</a:t>
            </a:r>
          </a:p>
          <a:p>
            <a:r>
              <a:rPr lang="ru-RU" b="1" u="sng" dirty="0">
                <a:solidFill>
                  <a:schemeClr val="accent6">
                    <a:lumMod val="50000"/>
                  </a:schemeClr>
                </a:solidFill>
              </a:rPr>
              <a:t>Результат: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Индивидуальный маршрут на 2–3 урока.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FFD02AE5-0658-712E-0FB1-500B39F87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73"/>
          <a:stretch/>
        </p:blipFill>
        <p:spPr bwMode="auto">
          <a:xfrm>
            <a:off x="8277726" y="4649564"/>
            <a:ext cx="3914274" cy="2208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C4FA29B-22C1-25B4-7DC3-3935A4BEE4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1" t="11583" r="9402" b="11321"/>
          <a:stretch/>
        </p:blipFill>
        <p:spPr bwMode="auto">
          <a:xfrm>
            <a:off x="4223742" y="4649564"/>
            <a:ext cx="4053984" cy="22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03007B3-9CC2-0A6C-2426-27424A701A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28" r="16492" b="13479"/>
          <a:stretch/>
        </p:blipFill>
        <p:spPr bwMode="auto">
          <a:xfrm>
            <a:off x="-1" y="4649563"/>
            <a:ext cx="4322031" cy="22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6109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B02A-18DA-2BFE-3936-DC625A98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Воспитание через дифференциацию.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страха к осознанности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29F1D70-A6C9-794F-E9BE-99C6173FBF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25692"/>
              </p:ext>
            </p:extLst>
          </p:nvPr>
        </p:nvGraphicFramePr>
        <p:xfrm>
          <a:off x="838199" y="1825625"/>
          <a:ext cx="10952748" cy="376268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650916">
                  <a:extLst>
                    <a:ext uri="{9D8B030D-6E8A-4147-A177-3AD203B41FA5}">
                      <a16:colId xmlns:a16="http://schemas.microsoft.com/office/drawing/2014/main" val="4142787291"/>
                    </a:ext>
                  </a:extLst>
                </a:gridCol>
                <a:gridCol w="3650916">
                  <a:extLst>
                    <a:ext uri="{9D8B030D-6E8A-4147-A177-3AD203B41FA5}">
                      <a16:colId xmlns:a16="http://schemas.microsoft.com/office/drawing/2014/main" val="1544950982"/>
                    </a:ext>
                  </a:extLst>
                </a:gridCol>
                <a:gridCol w="3650916">
                  <a:extLst>
                    <a:ext uri="{9D8B030D-6E8A-4147-A177-3AD203B41FA5}">
                      <a16:colId xmlns:a16="http://schemas.microsoft.com/office/drawing/2014/main" val="1971834488"/>
                    </a:ext>
                  </a:extLst>
                </a:gridCol>
              </a:tblGrid>
              <a:tr h="660328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Тип ученика</a:t>
                      </a: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В чем сложность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Какой подход</a:t>
                      </a: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2794772166"/>
                  </a:ext>
                </a:extLst>
              </a:tr>
              <a:tr h="1012899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Тревожный</a:t>
                      </a: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Высокий страх ошибки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Даем четкие алгоритмы → снижаем тревожность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4062092796"/>
                  </a:ext>
                </a:extLst>
              </a:tr>
              <a:tr h="1718041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Гиперактивный</a:t>
                      </a: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Не может сидеть на месте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quote-cjk-patch"/>
                        </a:rPr>
                        <a:t>Ролевая игра «Командир эвакуационной группы» → воспитываем дисциплину через игру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8703637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19F3DE-9FD0-D2E0-6925-7B96A0FD3514}"/>
              </a:ext>
            </a:extLst>
          </p:cNvPr>
          <p:cNvSpPr txBox="1"/>
          <p:nvPr/>
        </p:nvSpPr>
        <p:spPr>
          <a:xfrm>
            <a:off x="838200" y="5473005"/>
            <a:ext cx="1095274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ote-cjk-patch"/>
              </a:rPr>
              <a:t>Главная воспитательная идея:</a:t>
            </a:r>
            <a:b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ote-cjk-patch"/>
              </a:rPr>
              <a:t>«Безопасность — это не требование учителя, а то, без чего ты не защитишь близких людей»</a:t>
            </a:r>
            <a:endParaRPr lang="ru-RU" sz="2800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11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40E246-2263-0C57-EF1C-F0C4FBB3E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3251"/>
            <a:ext cx="10515600" cy="73215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образования: как измерить? </a:t>
            </a:r>
            <a:r>
              <a:rPr lang="ru-RU" sz="3600" i="1" dirty="0"/>
              <a:t>Результаты внедрения (конкретные цифры из опыта работы 5 лет)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E8A4448-1D25-9CEF-D8AD-6EEF3C71D2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249544"/>
              </p:ext>
            </p:extLst>
          </p:nvPr>
        </p:nvGraphicFramePr>
        <p:xfrm>
          <a:off x="365759" y="1825625"/>
          <a:ext cx="11242307" cy="24672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621582">
                  <a:extLst>
                    <a:ext uri="{9D8B030D-6E8A-4147-A177-3AD203B41FA5}">
                      <a16:colId xmlns:a16="http://schemas.microsoft.com/office/drawing/2014/main" val="4174842064"/>
                    </a:ext>
                  </a:extLst>
                </a:gridCol>
                <a:gridCol w="5620725">
                  <a:extLst>
                    <a:ext uri="{9D8B030D-6E8A-4147-A177-3AD203B41FA5}">
                      <a16:colId xmlns:a16="http://schemas.microsoft.com/office/drawing/2014/main" val="4081030329"/>
                    </a:ext>
                  </a:extLst>
                </a:gridCol>
              </a:tblGrid>
              <a:tr h="968158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F1115"/>
                          </a:solidFill>
                          <a:effectLst/>
                        </a:rPr>
                        <a:t>Было (до дифференциации):</a:t>
                      </a:r>
                      <a:br>
                        <a:rPr lang="ru-RU" sz="2800" dirty="0"/>
                      </a:b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>
                          <a:solidFill>
                            <a:srgbClr val="0F1115"/>
                          </a:solidFill>
                          <a:effectLst/>
                        </a:rPr>
                        <a:t>Стало (после):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884819"/>
                  </a:ext>
                </a:extLst>
              </a:tr>
              <a:tr h="530925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F1115"/>
                          </a:solidFill>
                          <a:effectLst/>
                        </a:rPr>
                        <a:t>• Качество знаний (4 и 5) — 52%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F1115"/>
                          </a:solidFill>
                          <a:effectLst/>
                        </a:rPr>
                        <a:t>• Качество знаний — </a:t>
                      </a:r>
                      <a:r>
                        <a:rPr lang="ru-RU" sz="2800" b="1" dirty="0">
                          <a:solidFill>
                            <a:srgbClr val="0F1115"/>
                          </a:solidFill>
                          <a:effectLst/>
                        </a:rPr>
                        <a:t>78%</a:t>
                      </a:r>
                      <a:r>
                        <a:rPr lang="ru-RU" sz="2800" b="0" dirty="0">
                          <a:solidFill>
                            <a:srgbClr val="0F1115"/>
                          </a:solidFill>
                          <a:effectLst/>
                        </a:rPr>
                        <a:t> (+26%)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826652"/>
                  </a:ext>
                </a:extLst>
              </a:tr>
              <a:tr h="968158"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F1115"/>
                          </a:solidFill>
                          <a:effectLst/>
                        </a:rPr>
                        <a:t>• Уверены, что помогут до скорой — 40%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0" dirty="0">
                          <a:solidFill>
                            <a:srgbClr val="0F1115"/>
                          </a:solidFill>
                          <a:effectLst/>
                        </a:rPr>
                        <a:t>• Уверены в своих действиях — </a:t>
                      </a:r>
                      <a:r>
                        <a:rPr lang="ru-RU" sz="2800" b="1" dirty="0">
                          <a:solidFill>
                            <a:srgbClr val="0F1115"/>
                          </a:solidFill>
                          <a:effectLst/>
                        </a:rPr>
                        <a:t>85%</a:t>
                      </a:r>
                      <a:r>
                        <a:rPr lang="ru-RU" sz="2800" b="0" dirty="0">
                          <a:solidFill>
                            <a:srgbClr val="0F1115"/>
                          </a:solidFill>
                          <a:effectLst/>
                        </a:rPr>
                        <a:t> (+45%)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898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E9F7ABC-C5BA-50DF-6642-1FC0D12A102A}"/>
              </a:ext>
            </a:extLst>
          </p:cNvPr>
          <p:cNvSpPr txBox="1"/>
          <p:nvPr/>
        </p:nvSpPr>
        <p:spPr>
          <a:xfrm>
            <a:off x="202131" y="4292866"/>
            <a:ext cx="1140593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quote-cjk-patch"/>
              </a:rPr>
              <a:t>Плюс качественные изменения:</a:t>
            </a:r>
            <a:br>
              <a:rPr lang="ru-RU" sz="2800" b="1" i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✓ Выросла успеваемость у «слабых» — нет страха спросить</a:t>
            </a:r>
            <a:br>
              <a:rPr lang="ru-RU" sz="2800" dirty="0"/>
            </a:b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✓ Появилась внутренняя мотивация — решают кейсы «Как я спасу друга»</a:t>
            </a:r>
            <a:br>
              <a:rPr lang="ru-RU" sz="2800" dirty="0"/>
            </a:br>
            <a:r>
              <a:rPr lang="ru-RU" sz="2800" b="0" i="0" dirty="0">
                <a:solidFill>
                  <a:srgbClr val="0F1115"/>
                </a:solidFill>
                <a:effectLst/>
                <a:latin typeface="quote-cjk-patch"/>
              </a:rPr>
              <a:t>✓ Ушла зубрежка номеров телефонов — пришло моделирование ситуаций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5605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A8881-784F-EA52-B7EE-DF2AFB0A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Риски и как их преодолеть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C44D579-A81A-5F44-63FF-CA4FE8468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9299310"/>
              </p:ext>
            </p:extLst>
          </p:nvPr>
        </p:nvGraphicFramePr>
        <p:xfrm>
          <a:off x="838200" y="1260909"/>
          <a:ext cx="11000874" cy="523196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500437">
                  <a:extLst>
                    <a:ext uri="{9D8B030D-6E8A-4147-A177-3AD203B41FA5}">
                      <a16:colId xmlns:a16="http://schemas.microsoft.com/office/drawing/2014/main" val="2810100631"/>
                    </a:ext>
                  </a:extLst>
                </a:gridCol>
                <a:gridCol w="5500437">
                  <a:extLst>
                    <a:ext uri="{9D8B030D-6E8A-4147-A177-3AD203B41FA5}">
                      <a16:colId xmlns:a16="http://schemas.microsoft.com/office/drawing/2014/main" val="3715945324"/>
                    </a:ext>
                  </a:extLst>
                </a:gridCol>
              </a:tblGrid>
              <a:tr h="685717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3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Риск</a:t>
                      </a:r>
                      <a:endParaRPr lang="ru-RU" sz="3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36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Решение</a:t>
                      </a:r>
                      <a:endParaRPr lang="ru-RU" sz="36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R="152400" marT="95250" marB="95250" anchor="ctr"/>
                </a:tc>
                <a:extLst>
                  <a:ext uri="{0D108BD9-81ED-4DB2-BD59-A6C34878D82A}">
                    <a16:rowId xmlns:a16="http://schemas.microsoft.com/office/drawing/2014/main" val="3564137067"/>
                  </a:ext>
                </a:extLst>
              </a:tr>
              <a:tr h="1396888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Трачу много времени на подготовку 3 вариантов заданий</a:t>
                      </a:r>
                      <a:endParaRPr lang="ru-RU" sz="28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Использую </a:t>
                      </a: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Google </a:t>
                      </a:r>
                      <a:r>
                        <a:rPr lang="ru-RU" sz="28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Forms</a:t>
                      </a: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 </a:t>
                      </a:r>
                      <a:r>
                        <a:rPr lang="ru-RU" sz="2800" b="1" i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LearningApps</a:t>
                      </a: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Библиотека «Моя школа»</a:t>
                      </a: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— автоматом выдают сложность</a:t>
                      </a:r>
                      <a:endParaRPr lang="ru-RU" sz="28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865666549"/>
                  </a:ext>
                </a:extLst>
              </a:tr>
              <a:tr h="1752472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Много бумажной работы (фиксация результатов)</a:t>
                      </a:r>
                      <a:endParaRPr lang="ru-RU" sz="28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Создаю </a:t>
                      </a:r>
                      <a:r>
                        <a:rPr lang="ru-RU" sz="2800" b="1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банк заданий вместе с учениками</a:t>
                      </a:r>
                      <a:r>
                        <a:rPr lang="ru-RU" sz="2800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— лучшие кейсы идут в копилку для следующих классов</a:t>
                      </a:r>
                      <a:endParaRPr lang="ru-RU" sz="28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291801937"/>
                  </a:ext>
                </a:extLst>
              </a:tr>
              <a:tr h="1396888"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Сложно оценивать по разным шкалам</a:t>
                      </a:r>
                      <a:endParaRPr lang="ru-RU" sz="2800" b="0" i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R="152400" marT="95250" marB="952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75"/>
                        </a:lnSpc>
                        <a:buNone/>
                      </a:pP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Разрабатываю </a:t>
                      </a:r>
                      <a:r>
                        <a:rPr lang="ru-RU" sz="2800" b="1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чек-лист критериев</a:t>
                      </a:r>
                      <a:r>
                        <a:rPr lang="ru-RU" sz="2800" b="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для каждого уровня (показываю на примере)</a:t>
                      </a:r>
                      <a:endParaRPr lang="ru-RU" sz="2800" b="0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quote-cjk-patch"/>
                      </a:endParaRP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5187894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9791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CF54E-89C1-D254-3EC9-FC95E683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pPr algn="ctr"/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Выводы</a:t>
            </a:r>
          </a:p>
        </p:txBody>
      </p:sp>
      <p:grpSp>
        <p:nvGrpSpPr>
          <p:cNvPr id="2057" name="Group 2056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058" name="Rectangle 2057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9" name="Rectangle 2058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4B568-CA2B-8919-5C12-BEB0420E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3" y="2330505"/>
            <a:ext cx="5062781" cy="397958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 и индивидуализация на уроках ОБЗР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это </a:t>
            </a: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единственный способ 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превратить наш урок из лекции по технике безопасности в реальный инструмент сохранения жизни.</a:t>
            </a:r>
          </a:p>
        </p:txBody>
      </p:sp>
      <p:sp>
        <p:nvSpPr>
          <p:cNvPr id="2063" name="Rectangle 2062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0BE471-BC91-D28B-4601-323212A2D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83" b="-1"/>
          <a:stretch>
            <a:fillRect/>
          </a:stretch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5497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 2013–2022">
  <a:themeElements>
    <a:clrScheme name="Тема Office 2013–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 2013–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 2013–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81</TotalTime>
  <Words>515</Words>
  <Application>Microsoft Office PowerPoint</Application>
  <PresentationFormat>Широкоэкранный</PresentationFormat>
  <Paragraphs>62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quote-cjk-patch</vt:lpstr>
      <vt:lpstr>Тема Office 2013–2022</vt:lpstr>
      <vt:lpstr>«Дифференциация и индивидуализация обучения и воспитания на уроках ОБЗР как средство повышения качества образования»</vt:lpstr>
      <vt:lpstr>Почему ОБЗР — особенный предмет?</vt:lpstr>
      <vt:lpstr>Дифференциация: не «сильный/слабый», а «ситуация»</vt:lpstr>
      <vt:lpstr>«Карта безопасности ученика»  (стартовая диагностика)</vt:lpstr>
      <vt:lpstr>Воспитание через дифференциацию. От страха к осознанности</vt:lpstr>
      <vt:lpstr>Качество образования: как измерить? Результаты внедрения (конкретные цифры из опыта работы 5 лет)</vt:lpstr>
      <vt:lpstr>Риски и как их преодолеть</vt:lpstr>
      <vt:lpstr>Выводы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Андрей Яшин</dc:creator>
  <cp:lastModifiedBy>Андрей Яшин</cp:lastModifiedBy>
  <cp:revision>1</cp:revision>
  <dcterms:created xsi:type="dcterms:W3CDTF">2026-04-29T15:17:32Z</dcterms:created>
  <dcterms:modified xsi:type="dcterms:W3CDTF">2026-04-29T16:39:14Z</dcterms:modified>
</cp:coreProperties>
</file>