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4" r:id="rId10"/>
    <p:sldId id="268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81579" autoAdjust="0"/>
  </p:normalViewPr>
  <p:slideViewPr>
    <p:cSldViewPr>
      <p:cViewPr varScale="1">
        <p:scale>
          <a:sx n="74" d="100"/>
          <a:sy n="74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64704"/>
            <a:ext cx="889248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4800" b="1" dirty="0"/>
              <a:t>Анализ </a:t>
            </a:r>
            <a:r>
              <a:rPr lang="ru-RU" sz="4800" b="1" dirty="0" smtClean="0"/>
              <a:t>учебных </a:t>
            </a:r>
            <a:r>
              <a:rPr lang="ru-RU" sz="4800" b="1" dirty="0"/>
              <a:t>достижений обучающихся </a:t>
            </a:r>
            <a:r>
              <a:rPr lang="ru-RU" sz="4800" b="1" dirty="0" smtClean="0"/>
              <a:t>ЕГЭ по </a:t>
            </a:r>
            <a:r>
              <a:rPr lang="ru-RU" sz="4800" b="1" dirty="0"/>
              <a:t>химии </a:t>
            </a:r>
            <a:r>
              <a:rPr lang="ru-RU" sz="4800" b="1" dirty="0" smtClean="0"/>
              <a:t>в </a:t>
            </a:r>
            <a:r>
              <a:rPr lang="ru-RU" sz="4800" b="1" dirty="0"/>
              <a:t>11 -х </a:t>
            </a:r>
            <a:r>
              <a:rPr lang="ru-RU" sz="4800" b="1" dirty="0" smtClean="0"/>
              <a:t>классах</a:t>
            </a:r>
          </a:p>
          <a:p>
            <a:pPr algn="ctr"/>
            <a:r>
              <a:rPr lang="ru-RU" sz="4800" b="1" dirty="0" smtClean="0"/>
              <a:t>в </a:t>
            </a:r>
            <a:r>
              <a:rPr lang="ru-RU" sz="4800" b="1" dirty="0"/>
              <a:t>2026 году</a:t>
            </a:r>
            <a:endParaRPr lang="ru-RU" sz="4800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Подготовила: учитель ГБОУ СОШ </a:t>
            </a:r>
            <a:r>
              <a:rPr lang="ru-RU" dirty="0" err="1" smtClean="0"/>
              <a:t>с.Алексеевка</a:t>
            </a:r>
            <a:r>
              <a:rPr lang="ru-RU" dirty="0" smtClean="0"/>
              <a:t> Лукьянова О.И.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44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4888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Структура экзамена и критерии оценки</a:t>
            </a:r>
          </a:p>
          <a:p>
            <a:r>
              <a:rPr lang="ru-RU" sz="2000" dirty="0"/>
              <a:t>В 2026 году ЕГЭ по химии включает </a:t>
            </a:r>
            <a:r>
              <a:rPr lang="ru-RU" sz="2000" b="1" dirty="0"/>
              <a:t>34 задания</a:t>
            </a:r>
            <a:r>
              <a:rPr lang="ru-RU" sz="2000" dirty="0"/>
              <a:t>, разделённых на две части:</a:t>
            </a:r>
          </a:p>
          <a:p>
            <a:r>
              <a:rPr lang="ru-RU" sz="2000" b="1" dirty="0"/>
              <a:t>Первая часть</a:t>
            </a:r>
            <a:r>
              <a:rPr lang="ru-RU" sz="2000" dirty="0"/>
              <a:t> (задания 1–28) — с кратким ответом. За правильное выполнение некоторых заданий можно получить 1 балл, за другие — 2 балла.</a:t>
            </a:r>
          </a:p>
          <a:p>
            <a:r>
              <a:rPr lang="ru-RU" sz="2000" b="1" dirty="0"/>
              <a:t>Вторая часть</a:t>
            </a:r>
            <a:r>
              <a:rPr lang="ru-RU" sz="2000" dirty="0"/>
              <a:t> (задания 29–34) — с развёрнутым ответом. Задания предусматривают проверку от двух до пяти элементов ответа, каждый элемент оценивается в 1 балл.</a:t>
            </a:r>
          </a:p>
          <a:p>
            <a:r>
              <a:rPr lang="ru-RU" sz="2000" dirty="0"/>
              <a:t> </a:t>
            </a:r>
            <a:endParaRPr lang="ru-RU" sz="2000" dirty="0" smtClean="0"/>
          </a:p>
          <a:p>
            <a:r>
              <a:rPr lang="ru-RU" sz="2000" b="1" dirty="0" smtClean="0"/>
              <a:t>Минимальный </a:t>
            </a:r>
            <a:r>
              <a:rPr lang="ru-RU" sz="2000" b="1" dirty="0"/>
              <a:t>порог для зачёта экзамена</a:t>
            </a:r>
            <a:r>
              <a:rPr lang="ru-RU" sz="2000" dirty="0"/>
              <a:t> — 11 первичных баллов (36 тестовых). Для участия в конкурсе при поступлении в вузы требуется минимум 14 первичных баллов (40 тестовых). </a:t>
            </a:r>
            <a:endParaRPr lang="ru-RU" sz="2000" dirty="0" smtClean="0"/>
          </a:p>
          <a:p>
            <a:endParaRPr lang="ru-RU" sz="2000" b="1" dirty="0"/>
          </a:p>
          <a:p>
            <a:r>
              <a:rPr lang="ru-RU" sz="2000" b="1" dirty="0" smtClean="0"/>
              <a:t>Максимальный </a:t>
            </a:r>
            <a:r>
              <a:rPr lang="ru-RU" sz="2000" b="1" dirty="0"/>
              <a:t>первичный балл</a:t>
            </a:r>
            <a:r>
              <a:rPr lang="ru-RU" sz="2000" dirty="0"/>
              <a:t> в 2026 году — 56, что соответствует 100 тестовым баллам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5791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764704"/>
            <a:ext cx="76328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/>
              <a:t> СОШ </a:t>
            </a:r>
            <a:r>
              <a:rPr lang="ru-RU" sz="2400" dirty="0" err="1" smtClean="0"/>
              <a:t>с.Алексеевка</a:t>
            </a:r>
            <a:r>
              <a:rPr lang="ru-RU" sz="2400" dirty="0" smtClean="0"/>
              <a:t> -   </a:t>
            </a:r>
            <a:r>
              <a:rPr lang="ru-RU" sz="2400" dirty="0"/>
              <a:t>1 </a:t>
            </a:r>
            <a:endParaRPr lang="ru-RU" sz="2400" dirty="0" smtClean="0"/>
          </a:p>
          <a:p>
            <a:pPr algn="ctr">
              <a:lnSpc>
                <a:spcPct val="150000"/>
              </a:lnSpc>
            </a:pPr>
            <a:r>
              <a:rPr lang="ru-RU" sz="2400" dirty="0"/>
              <a:t>СОШ </a:t>
            </a:r>
            <a:r>
              <a:rPr lang="ru-RU" sz="2400" dirty="0" smtClean="0"/>
              <a:t>№1 </a:t>
            </a:r>
            <a:r>
              <a:rPr lang="ru-RU" sz="2400" dirty="0" err="1"/>
              <a:t>с.Борское</a:t>
            </a:r>
            <a:r>
              <a:rPr lang="ru-RU" sz="2400" dirty="0"/>
              <a:t> </a:t>
            </a:r>
            <a:r>
              <a:rPr lang="ru-RU" sz="2400" dirty="0" smtClean="0"/>
              <a:t>  -2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СОШ №2 </a:t>
            </a:r>
            <a:r>
              <a:rPr lang="ru-RU" sz="2400" dirty="0" err="1" smtClean="0"/>
              <a:t>с.Борское</a:t>
            </a:r>
            <a:r>
              <a:rPr lang="ru-RU" sz="2400" dirty="0" smtClean="0"/>
              <a:t> - 1</a:t>
            </a:r>
            <a:endParaRPr lang="ru-RU" sz="2400" dirty="0"/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    СОШ </a:t>
            </a:r>
            <a:r>
              <a:rPr lang="ru-RU" sz="2400" dirty="0"/>
              <a:t>№1 </a:t>
            </a:r>
            <a:r>
              <a:rPr lang="ru-RU" sz="2400" dirty="0" err="1" smtClean="0"/>
              <a:t>г.Нефтегорск</a:t>
            </a:r>
            <a:r>
              <a:rPr lang="ru-RU" sz="2400" dirty="0" smtClean="0"/>
              <a:t>- 3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   СОШ </a:t>
            </a:r>
            <a:r>
              <a:rPr lang="ru-RU" sz="2400" dirty="0"/>
              <a:t>№2 </a:t>
            </a:r>
            <a:r>
              <a:rPr lang="ru-RU" sz="2400" dirty="0" err="1" smtClean="0"/>
              <a:t>г.Нефтегорск</a:t>
            </a:r>
            <a:r>
              <a:rPr lang="ru-RU" sz="2400" dirty="0" smtClean="0"/>
              <a:t>- 4</a:t>
            </a:r>
          </a:p>
          <a:p>
            <a:pPr algn="ctr">
              <a:lnSpc>
                <a:spcPct val="150000"/>
              </a:lnSpc>
            </a:pPr>
            <a:r>
              <a:rPr lang="ru-RU" sz="2400" dirty="0" smtClean="0"/>
              <a:t>   СОШ </a:t>
            </a:r>
            <a:r>
              <a:rPr lang="ru-RU" sz="2400" dirty="0"/>
              <a:t>№3 </a:t>
            </a:r>
            <a:r>
              <a:rPr lang="ru-RU" sz="2400" dirty="0" err="1"/>
              <a:t>г.Нефтегорск</a:t>
            </a:r>
            <a:r>
              <a:rPr lang="ru-RU" sz="2400" dirty="0"/>
              <a:t>- 4</a:t>
            </a:r>
          </a:p>
          <a:p>
            <a:pPr algn="ctr">
              <a:lnSpc>
                <a:spcPct val="150000"/>
              </a:lnSpc>
            </a:pPr>
            <a:r>
              <a:rPr lang="ru-RU" sz="2400" b="1" dirty="0"/>
              <a:t> </a:t>
            </a:r>
            <a:r>
              <a:rPr lang="ru-RU" sz="2400" b="1" dirty="0" smtClean="0"/>
              <a:t>(16)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1772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20688"/>
            <a:ext cx="78488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dirty="0"/>
              <a:t>СОШ №1 </a:t>
            </a:r>
            <a:r>
              <a:rPr lang="ru-RU" sz="3600" dirty="0" err="1"/>
              <a:t>г.Нефтегорск</a:t>
            </a:r>
            <a:r>
              <a:rPr lang="ru-RU" sz="3600" dirty="0"/>
              <a:t> </a:t>
            </a:r>
            <a:r>
              <a:rPr lang="ru-RU" sz="3600" dirty="0" smtClean="0"/>
              <a:t>-</a:t>
            </a:r>
            <a:r>
              <a:rPr lang="ru-RU" sz="3600" b="1" dirty="0" smtClean="0"/>
              <a:t>100</a:t>
            </a:r>
            <a:r>
              <a:rPr lang="ru-RU" sz="3600" dirty="0" smtClean="0"/>
              <a:t> баллов</a:t>
            </a:r>
          </a:p>
          <a:p>
            <a:pPr>
              <a:lnSpc>
                <a:spcPct val="150000"/>
              </a:lnSpc>
            </a:pPr>
            <a:r>
              <a:rPr lang="ru-RU" sz="3600" dirty="0"/>
              <a:t>СОШ </a:t>
            </a:r>
            <a:r>
              <a:rPr lang="ru-RU" sz="3600" dirty="0" err="1"/>
              <a:t>с.Алексеевка</a:t>
            </a:r>
            <a:r>
              <a:rPr lang="ru-RU" sz="3600" dirty="0"/>
              <a:t> - </a:t>
            </a:r>
            <a:r>
              <a:rPr lang="ru-RU" sz="3600" b="1" dirty="0" smtClean="0"/>
              <a:t>99</a:t>
            </a:r>
            <a:r>
              <a:rPr lang="ru-RU" sz="3600" dirty="0" smtClean="0"/>
              <a:t> баллов</a:t>
            </a:r>
            <a:endParaRPr lang="ru-RU" sz="3600" dirty="0"/>
          </a:p>
          <a:p>
            <a:pPr>
              <a:lnSpc>
                <a:spcPct val="150000"/>
              </a:lnSpc>
            </a:pPr>
            <a:r>
              <a:rPr lang="ru-RU" sz="3600" dirty="0" smtClean="0"/>
              <a:t>СОШ № 3г.Нефтегорск </a:t>
            </a:r>
            <a:r>
              <a:rPr lang="ru-RU" sz="3600" dirty="0"/>
              <a:t>-</a:t>
            </a:r>
            <a:r>
              <a:rPr lang="ru-RU" sz="3600" b="1" dirty="0" smtClean="0"/>
              <a:t>88</a:t>
            </a:r>
            <a:r>
              <a:rPr lang="ru-RU" sz="3600" dirty="0" smtClean="0"/>
              <a:t> баллов (3)</a:t>
            </a:r>
            <a:endParaRPr lang="ru-RU" sz="3600" dirty="0"/>
          </a:p>
          <a:p>
            <a:pPr>
              <a:lnSpc>
                <a:spcPct val="150000"/>
              </a:lnSpc>
            </a:pPr>
            <a:r>
              <a:rPr lang="ru-RU" sz="3600" dirty="0"/>
              <a:t>СОШ </a:t>
            </a:r>
            <a:r>
              <a:rPr lang="ru-RU" sz="3600" dirty="0" smtClean="0"/>
              <a:t>№ 2 </a:t>
            </a:r>
            <a:r>
              <a:rPr lang="ru-RU" sz="3600" dirty="0" err="1"/>
              <a:t>г.Нефтегорск</a:t>
            </a:r>
            <a:r>
              <a:rPr lang="ru-RU" sz="3600" dirty="0"/>
              <a:t>- </a:t>
            </a:r>
            <a:r>
              <a:rPr lang="ru-RU" sz="3600" b="1" dirty="0" smtClean="0"/>
              <a:t>74</a:t>
            </a:r>
            <a:r>
              <a:rPr lang="ru-RU" sz="3600" dirty="0" smtClean="0"/>
              <a:t> балла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Низкий  тестовый балл :</a:t>
            </a:r>
            <a:r>
              <a:rPr lang="ru-RU" sz="3600" b="1" dirty="0" smtClean="0"/>
              <a:t>23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 (36 минимальная граница)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69033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2026 году средний тестовый балл ЕГЭ по химии  </a:t>
            </a:r>
            <a:endParaRPr lang="ru-RU" sz="3600" dirty="0" smtClean="0"/>
          </a:p>
          <a:p>
            <a:pPr algn="ctr"/>
            <a:r>
              <a:rPr lang="ru-RU" sz="3600" dirty="0" smtClean="0"/>
              <a:t>составил</a:t>
            </a:r>
            <a:r>
              <a:rPr lang="ru-RU" sz="3600" dirty="0"/>
              <a:t>  </a:t>
            </a:r>
            <a:r>
              <a:rPr lang="ru-RU" sz="3600" b="1" dirty="0"/>
              <a:t>58,69</a:t>
            </a:r>
            <a:r>
              <a:rPr lang="ru-RU" sz="3600" dirty="0"/>
              <a:t>  по России</a:t>
            </a:r>
          </a:p>
          <a:p>
            <a:pPr algn="ctr"/>
            <a:endParaRPr lang="ru-RU" sz="3600" dirty="0"/>
          </a:p>
          <a:p>
            <a:pPr algn="ctr"/>
            <a:r>
              <a:rPr lang="ru-RU" sz="3600" dirty="0"/>
              <a:t>По  Самарской области составил </a:t>
            </a:r>
            <a:r>
              <a:rPr lang="ru-RU" sz="3600" b="1" dirty="0"/>
              <a:t>61,5</a:t>
            </a:r>
          </a:p>
          <a:p>
            <a:pPr algn="ctr"/>
            <a:endParaRPr lang="ru-RU" sz="3600" b="1" dirty="0"/>
          </a:p>
          <a:p>
            <a:pPr algn="ctr"/>
            <a:r>
              <a:rPr lang="ru-RU" sz="3600" dirty="0"/>
              <a:t>По </a:t>
            </a:r>
            <a:r>
              <a:rPr lang="ru-RU" sz="3600" dirty="0" err="1"/>
              <a:t>Юго</a:t>
            </a:r>
            <a:r>
              <a:rPr lang="ru-RU" sz="3600" dirty="0"/>
              <a:t> –Восточному округу </a:t>
            </a:r>
          </a:p>
          <a:p>
            <a:pPr algn="ctr"/>
            <a:r>
              <a:rPr lang="ru-RU" sz="3600" dirty="0"/>
              <a:t>составил  </a:t>
            </a:r>
            <a:r>
              <a:rPr lang="ru-RU" sz="3600" b="1" dirty="0"/>
              <a:t>66,75</a:t>
            </a:r>
          </a:p>
        </p:txBody>
      </p:sp>
    </p:spTree>
    <p:extLst>
      <p:ext uri="{BB962C8B-B14F-4D97-AF65-F5344CB8AC3E}">
        <p14:creationId xmlns:p14="http://schemas.microsoft.com/office/powerpoint/2010/main" val="3747688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029024"/>
              </p:ext>
            </p:extLst>
          </p:nvPr>
        </p:nvGraphicFramePr>
        <p:xfrm>
          <a:off x="467543" y="701785"/>
          <a:ext cx="8551410" cy="6121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08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6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9525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107017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5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6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7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14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7370"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88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94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81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50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81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69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63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63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56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94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81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75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63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94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3189"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  <a:p>
                      <a:endParaRPr lang="ru-RU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827584" y="2160805"/>
            <a:ext cx="799288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 smtClean="0">
                <a:solidFill>
                  <a:srgbClr val="002060"/>
                </a:solidFill>
              </a:rPr>
              <a:t>Процент выполнения </a:t>
            </a:r>
            <a:r>
              <a:rPr lang="ru-RU" sz="2400" b="1" dirty="0" err="1" smtClean="0">
                <a:solidFill>
                  <a:srgbClr val="002060"/>
                </a:solidFill>
              </a:rPr>
              <a:t>уч</a:t>
            </a:r>
            <a:r>
              <a:rPr lang="ru-RU" sz="2400" b="1" dirty="0" smtClean="0">
                <a:solidFill>
                  <a:srgbClr val="002060"/>
                </a:solidFill>
              </a:rPr>
              <a:t> - </a:t>
            </a:r>
            <a:r>
              <a:rPr lang="ru-RU" sz="2400" b="1" dirty="0" err="1" smtClean="0">
                <a:solidFill>
                  <a:srgbClr val="002060"/>
                </a:solidFill>
              </a:rPr>
              <a:t>ся</a:t>
            </a:r>
            <a:r>
              <a:rPr lang="ru-RU" sz="2400" b="1" dirty="0" smtClean="0">
                <a:solidFill>
                  <a:srgbClr val="002060"/>
                </a:solidFill>
              </a:rPr>
              <a:t> заданий с кратким ответом</a:t>
            </a:r>
          </a:p>
          <a:p>
            <a:endParaRPr lang="ru-RU" sz="2400" b="1" dirty="0">
              <a:solidFill>
                <a:srgbClr val="002060"/>
              </a:solidFill>
            </a:endParaRP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007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79694"/>
              </p:ext>
            </p:extLst>
          </p:nvPr>
        </p:nvGraphicFramePr>
        <p:xfrm>
          <a:off x="395536" y="915155"/>
          <a:ext cx="8640960" cy="5831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636316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15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16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17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18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19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21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22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23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24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25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26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27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28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4896"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88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63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75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69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88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88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88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88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94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63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81</a:t>
                      </a:r>
                    </a:p>
                    <a:p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44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44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2400" b="1" dirty="0" smtClean="0">
                          <a:solidFill>
                            <a:srgbClr val="002060"/>
                          </a:solidFill>
                        </a:rPr>
                        <a:t>75</a:t>
                      </a:r>
                    </a:p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b="1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333"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1794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643622"/>
              </p:ext>
            </p:extLst>
          </p:nvPr>
        </p:nvGraphicFramePr>
        <p:xfrm>
          <a:off x="323528" y="764704"/>
          <a:ext cx="8472264" cy="3466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6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26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26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31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34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043"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r>
                        <a:rPr lang="ru-RU" sz="2400" b="1" dirty="0" smtClean="0"/>
                        <a:t>44</a:t>
                      </a:r>
                    </a:p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r>
                        <a:rPr lang="ru-RU" sz="2400" b="1" dirty="0" smtClean="0"/>
                        <a:t>75</a:t>
                      </a:r>
                      <a:endParaRPr lang="ru-RU" sz="2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r>
                        <a:rPr lang="ru-RU" sz="2400" b="1" dirty="0" smtClean="0"/>
                        <a:t>56</a:t>
                      </a:r>
                      <a:endParaRPr lang="ru-RU" sz="2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r>
                        <a:rPr lang="ru-RU" sz="2400" b="1" dirty="0" smtClean="0"/>
                        <a:t>75</a:t>
                      </a:r>
                      <a:endParaRPr lang="ru-RU" sz="2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r>
                        <a:rPr lang="ru-RU" sz="2400" b="1" dirty="0" smtClean="0"/>
                        <a:t>31</a:t>
                      </a:r>
                      <a:endParaRPr lang="ru-RU" sz="2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r>
                        <a:rPr lang="ru-RU" sz="2400" b="1" dirty="0" smtClean="0"/>
                        <a:t>44</a:t>
                      </a:r>
                      <a:endParaRPr lang="ru-RU" sz="24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4637">
                <a:tc>
                  <a:txBody>
                    <a:bodyPr/>
                    <a:lstStyle/>
                    <a:p>
                      <a:endParaRPr lang="ru-RU" sz="2400" b="1" dirty="0" smtClean="0"/>
                    </a:p>
                    <a:p>
                      <a:endParaRPr lang="ru-RU" sz="2400" b="1" dirty="0" smtClean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097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3" y="692697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Анализ результатов выполнения </a:t>
            </a:r>
            <a:r>
              <a:rPr lang="ru-RU" b="1" dirty="0"/>
              <a:t>заданий базового уровня</a:t>
            </a:r>
            <a:r>
              <a:rPr lang="ru-RU" dirty="0"/>
              <a:t> ЕГЭ 2026г. показывает, что всего два задания имеют  низкий процент выполнения ниже 50. Это – 28 задание (44%) и 4 задание (50%).  Задание 28 оказалось самым  сложным для всех групп участников, кроме группы от 80 до 100 баллов (100% выполнения). Самый низкий процент выполнения этого задания (0%) в группе участников, которые не преодолели минимальный балл, у участников, получивших балл от минимального до 60 - процент выполнения 0%, а в группе от 61 до 80-процент выполнения всего 33%. </a:t>
            </a:r>
          </a:p>
          <a:p>
            <a:r>
              <a:rPr lang="ru-RU" dirty="0"/>
              <a:t>Для всех  групп участников следующим по сложности выполнения  оказалось задание 4 - процент выполнения 50, у участников, получивших балл от минимального до 60 - процент выполнения 29 %, а в группе от 61 до 80-процент выполнения всего 67%,а в группе от 80 до 100 баллов-80% </a:t>
            </a:r>
            <a:r>
              <a:rPr lang="ru-RU" dirty="0" err="1"/>
              <a:t>выполнения.В</a:t>
            </a:r>
            <a:r>
              <a:rPr lang="ru-RU" dirty="0"/>
              <a:t> группе, не преодолевших минимальный балл,  выполнены только № 2 задание, остальные 16 заданий не выполнены.</a:t>
            </a:r>
            <a:endParaRPr lang="ru-RU" b="1" dirty="0"/>
          </a:p>
          <a:p>
            <a:r>
              <a:rPr lang="ru-RU" b="1" smtClean="0"/>
              <a:t>Высокие </a:t>
            </a:r>
            <a:r>
              <a:rPr lang="ru-RU" b="1" dirty="0"/>
              <a:t>проценты </a:t>
            </a:r>
            <a:r>
              <a:rPr lang="ru-RU" dirty="0"/>
              <a:t>выполнения для всех групп участников (94%)  -это задание № 2 (Закономерность    изменения   химических свойств  элементов  и  их  соединения  по периодам и группам).-. </a:t>
            </a:r>
          </a:p>
          <a:p>
            <a:r>
              <a:rPr lang="ru-RU" dirty="0"/>
              <a:t>Также  хочется отметить задания, получившие от 80-100% процента выполнения базового уровня  в  группах от минимального до 100 баллов -это № 1,3,5,10,11,17,19,20,21,25,27 задания.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74624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4249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r>
              <a:rPr lang="ru-RU" b="1" dirty="0" smtClean="0"/>
              <a:t>Рекомендации:</a:t>
            </a:r>
          </a:p>
          <a:p>
            <a:r>
              <a:rPr lang="ru-RU" sz="1600" b="1" dirty="0" smtClean="0"/>
              <a:t>1.</a:t>
            </a:r>
            <a:r>
              <a:rPr lang="ru-RU" sz="1600" b="1" dirty="0"/>
              <a:t> Изучите документы ФИПИ</a:t>
            </a:r>
          </a:p>
          <a:p>
            <a:r>
              <a:rPr lang="ru-RU" dirty="0"/>
              <a:t>Загляните в кодификатор и спецификацию на сайте ФИПИ</a:t>
            </a:r>
            <a:r>
              <a:rPr lang="ru-RU" dirty="0" smtClean="0"/>
              <a:t>. </a:t>
            </a:r>
            <a:r>
              <a:rPr lang="ru-RU" dirty="0"/>
              <a:t>Это поможет не упустить важное. </a:t>
            </a:r>
          </a:p>
          <a:p>
            <a:r>
              <a:rPr lang="ru-RU" sz="1600" b="1" dirty="0" smtClean="0"/>
              <a:t>2. </a:t>
            </a:r>
            <a:r>
              <a:rPr lang="ru-RU" sz="1600" b="1" dirty="0"/>
              <a:t>Систематизируйте теорию</a:t>
            </a:r>
          </a:p>
          <a:p>
            <a:r>
              <a:rPr lang="ru-RU" dirty="0"/>
              <a:t>Не пытайтесь охватить всё сразу — разбивайте материал на блоки. Основные разделы:</a:t>
            </a:r>
          </a:p>
          <a:p>
            <a:r>
              <a:rPr lang="ru-RU" sz="1600" b="1" dirty="0"/>
              <a:t>Теоретические основы:</a:t>
            </a:r>
            <a:r>
              <a:rPr lang="ru-RU" sz="1600" dirty="0"/>
              <a:t> </a:t>
            </a:r>
            <a:r>
              <a:rPr lang="ru-RU" dirty="0"/>
              <a:t>строение атома, Периодический закон, виды химической связи, основы химической кинетики. stavlider.ru +1</a:t>
            </a:r>
          </a:p>
          <a:p>
            <a:r>
              <a:rPr lang="ru-RU" sz="1600" b="1" dirty="0"/>
              <a:t>Неорганическая химия:</a:t>
            </a:r>
            <a:r>
              <a:rPr lang="ru-RU" dirty="0"/>
              <a:t> свойства металлов и неметаллов, их соединений, номенклатура, </a:t>
            </a:r>
            <a:r>
              <a:rPr lang="ru-RU" dirty="0" err="1"/>
              <a:t>окислительно</a:t>
            </a:r>
            <a:r>
              <a:rPr lang="ru-RU" dirty="0"/>
              <a:t>-восстановительные реакции (ОВР), реакции ионного обмена, гидролиз, электролиз. stavlider.ru +1</a:t>
            </a:r>
          </a:p>
          <a:p>
            <a:r>
              <a:rPr lang="ru-RU" sz="1600" b="1" dirty="0"/>
              <a:t>Органическая химия</a:t>
            </a:r>
            <a:r>
              <a:rPr lang="ru-RU" b="1" dirty="0"/>
              <a:t>:</a:t>
            </a:r>
            <a:r>
              <a:rPr lang="ru-RU" dirty="0"/>
              <a:t> классификация, теория строения А. М. Бутлерова, свойства и генетические связи между классами соединений (</a:t>
            </a:r>
            <a:r>
              <a:rPr lang="ru-RU" dirty="0" err="1"/>
              <a:t>алканы</a:t>
            </a:r>
            <a:r>
              <a:rPr lang="ru-RU" dirty="0"/>
              <a:t>, </a:t>
            </a:r>
            <a:r>
              <a:rPr lang="ru-RU" dirty="0" err="1"/>
              <a:t>алкены</a:t>
            </a:r>
            <a:r>
              <a:rPr lang="ru-RU" dirty="0"/>
              <a:t>, спирты, карбоновые кислоты и др.). ibls.one +1</a:t>
            </a:r>
          </a:p>
          <a:p>
            <a:r>
              <a:rPr lang="ru-RU" sz="1600" b="1" dirty="0"/>
              <a:t>Химия и жизнь:</a:t>
            </a:r>
            <a:r>
              <a:rPr lang="ru-RU" sz="1600" dirty="0"/>
              <a:t> </a:t>
            </a:r>
            <a:r>
              <a:rPr lang="ru-RU" dirty="0"/>
              <a:t>практическое применение знаний в промышленности, медицине, экологии. ibls.one +1</a:t>
            </a:r>
          </a:p>
          <a:p>
            <a:r>
              <a:rPr lang="ru-RU" dirty="0"/>
              <a:t>При изучении полезно вести конспекты: выписывать уравнения реакций, качественные реакции, отмечать исключения. Визуализация (схемы, таблицы) тоже здорово помогает запомнить материал. </a:t>
            </a:r>
            <a:r>
              <a:rPr lang="ru-RU" dirty="0" smtClean="0"/>
              <a:t>m</a:t>
            </a:r>
            <a:r>
              <a:rPr lang="ru-RU" b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17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 </a:t>
            </a:r>
            <a:r>
              <a:rPr lang="ru-RU" sz="1600" b="1" dirty="0" smtClean="0"/>
              <a:t>3.Переходите </a:t>
            </a:r>
            <a:r>
              <a:rPr lang="ru-RU" sz="1600" b="1" dirty="0"/>
              <a:t>к практике</a:t>
            </a:r>
          </a:p>
          <a:p>
            <a:r>
              <a:rPr lang="ru-RU" dirty="0"/>
              <a:t>Теория без применения не даст высокого балла. </a:t>
            </a:r>
          </a:p>
          <a:p>
            <a:r>
              <a:rPr lang="ru-RU" dirty="0"/>
              <a:t>Начинайте с простых заданий по каждой теме и постепенно усложняйте. </a:t>
            </a:r>
          </a:p>
          <a:p>
            <a:r>
              <a:rPr lang="ru-RU" dirty="0"/>
              <a:t>Отрабатывайте расчётные задачи. Выработайте алгоритм: дважды прочитайте условие, определите тип задачи, запишите уравнение, найдите количество вещества, составьте пропорцию, вычислите и проверьте единицы измерения. Особое внимание уделите задачам на смеси, растворы, выход продукта, избыток/недостаток реагента. stavlider.ru +1</a:t>
            </a:r>
          </a:p>
          <a:p>
            <a:r>
              <a:rPr lang="ru-RU" dirty="0"/>
              <a:t>Уделяйте внимание заданиям второй части (развёрнутый ответ). Здесь важно не только дать правильный ответ, но и чётко прописать ход рассуждений. Например, в задании 29 (ОВР) нужно правильно расставить коэффициенты методом электронного баланса, указать окислитель и восстановитель. В задании 32 (ионные уравнения) — записать реакцию в молекулярной, полной ионной и сокращённой ионной форме. В задании 33 (органическая химия) — установить структурную формулу и написать реакцию. stavlider.ru +2</a:t>
            </a:r>
          </a:p>
          <a:p>
            <a:r>
              <a:rPr lang="ru-RU" sz="1600" b="1" dirty="0"/>
              <a:t>Регулярно решайте полные демоверсии на время. Так вы привыкнете к формату и научитесь распределять время</a:t>
            </a:r>
            <a:r>
              <a:rPr lang="ru-RU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8439471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252</TotalTime>
  <Words>421</Words>
  <Application>Microsoft Office PowerPoint</Application>
  <PresentationFormat>Экран (4:3)</PresentationFormat>
  <Paragraphs>190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Impact</vt:lpstr>
      <vt:lpstr>Times New Roman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ПК-1</dc:creator>
  <cp:lastModifiedBy>AA</cp:lastModifiedBy>
  <cp:revision>28</cp:revision>
  <dcterms:created xsi:type="dcterms:W3CDTF">2026-04-19T17:39:08Z</dcterms:created>
  <dcterms:modified xsi:type="dcterms:W3CDTF">2026-09-07T11:41:03Z</dcterms:modified>
</cp:coreProperties>
</file>