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81579" autoAdjust="0"/>
  </p:normalViewPr>
  <p:slideViewPr>
    <p:cSldViewPr>
      <p:cViewPr varScale="1">
        <p:scale>
          <a:sx n="95" d="100"/>
          <a:sy n="95" d="100"/>
        </p:scale>
        <p:origin x="-21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CBEF-9087-4724-863A-4154FC5B9412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D0C60-99E9-4EAA-867D-4F1D4FFDDF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87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D0C60-99E9-4EAA-867D-4F1D4FFDDFB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742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89248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sz="3200" b="1" dirty="0"/>
              <a:t>Анализ предварительной оценки качества учебных достижений обучающихся к прохождению государственной итоговой аттестации в 2026 году </a:t>
            </a:r>
            <a:endParaRPr lang="ru-RU" sz="3200" b="1" dirty="0" smtClean="0"/>
          </a:p>
          <a:p>
            <a:pPr algn="ctr"/>
            <a:r>
              <a:rPr lang="ru-RU" sz="3200" b="1" dirty="0" smtClean="0"/>
              <a:t>по </a:t>
            </a:r>
            <a:r>
              <a:rPr lang="ru-RU" sz="3200" b="1" dirty="0"/>
              <a:t>химии </a:t>
            </a:r>
            <a:r>
              <a:rPr lang="ru-RU" sz="3200" b="1" dirty="0" smtClean="0"/>
              <a:t>в </a:t>
            </a:r>
            <a:r>
              <a:rPr lang="ru-RU" sz="3200" b="1" dirty="0"/>
              <a:t>11 -х </a:t>
            </a:r>
            <a:r>
              <a:rPr lang="ru-RU" sz="3200" b="1" dirty="0" smtClean="0"/>
              <a:t>классах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244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462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836712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Структура экзамена и критерии оценки</a:t>
            </a:r>
          </a:p>
          <a:p>
            <a:r>
              <a:rPr lang="ru-RU" sz="2000" dirty="0"/>
              <a:t>В 2026 году ЕГЭ по химии включает </a:t>
            </a:r>
            <a:r>
              <a:rPr lang="ru-RU" sz="2000" b="1" dirty="0"/>
              <a:t>34 задания</a:t>
            </a:r>
            <a:r>
              <a:rPr lang="ru-RU" sz="2000" dirty="0"/>
              <a:t>, разделённых на две части:</a:t>
            </a:r>
          </a:p>
          <a:p>
            <a:r>
              <a:rPr lang="ru-RU" sz="2000" b="1" dirty="0"/>
              <a:t>Первая часть</a:t>
            </a:r>
            <a:r>
              <a:rPr lang="ru-RU" sz="2000" dirty="0"/>
              <a:t> (задания 1–28) — с кратким ответом. За правильное выполнение некоторых заданий можно получить 1 балл, за другие — 2 балла.</a:t>
            </a:r>
          </a:p>
          <a:p>
            <a:r>
              <a:rPr lang="ru-RU" sz="2000" b="1" dirty="0"/>
              <a:t>Вторая часть</a:t>
            </a:r>
            <a:r>
              <a:rPr lang="ru-RU" sz="2000" dirty="0"/>
              <a:t> (задания 29–34) — с развёрнутым ответом. Задания предусматривают проверку от двух до пяти элементов ответа, каждый элемент оценивается в 1 балл.</a:t>
            </a:r>
          </a:p>
          <a:p>
            <a:r>
              <a:rPr lang="ru-RU" sz="2000" dirty="0"/>
              <a:t> </a:t>
            </a:r>
            <a:endParaRPr lang="ru-RU" sz="2000" dirty="0" smtClean="0"/>
          </a:p>
          <a:p>
            <a:r>
              <a:rPr lang="ru-RU" sz="2000" b="1" dirty="0" smtClean="0"/>
              <a:t>Минимальный </a:t>
            </a:r>
            <a:r>
              <a:rPr lang="ru-RU" sz="2000" b="1" dirty="0"/>
              <a:t>порог для зачёта экзамена</a:t>
            </a:r>
            <a:r>
              <a:rPr lang="ru-RU" sz="2000" dirty="0"/>
              <a:t> — </a:t>
            </a:r>
            <a:r>
              <a:rPr lang="ru-RU" sz="2000" b="1" dirty="0"/>
              <a:t>11 первичных </a:t>
            </a:r>
            <a:r>
              <a:rPr lang="ru-RU" sz="2000" dirty="0"/>
              <a:t>баллов </a:t>
            </a:r>
            <a:r>
              <a:rPr lang="ru-RU" sz="2000" b="1" dirty="0"/>
              <a:t>(36 тестовых</a:t>
            </a:r>
            <a:r>
              <a:rPr lang="ru-RU" sz="2000" dirty="0"/>
              <a:t>). Для участия в конкурсе при поступлении в вузы требуется минимум 14 первичных баллов (40 тестовых). </a:t>
            </a:r>
            <a:endParaRPr lang="ru-RU" sz="2000" dirty="0" smtClean="0"/>
          </a:p>
          <a:p>
            <a:endParaRPr lang="ru-RU" sz="2000" b="1" dirty="0"/>
          </a:p>
          <a:p>
            <a:r>
              <a:rPr lang="ru-RU" sz="2000" b="1" dirty="0" smtClean="0"/>
              <a:t>Максимальный </a:t>
            </a:r>
            <a:r>
              <a:rPr lang="ru-RU" sz="2000" b="1" dirty="0"/>
              <a:t>первичный балл</a:t>
            </a:r>
            <a:r>
              <a:rPr lang="ru-RU" sz="2000" dirty="0"/>
              <a:t> в 2026 году — </a:t>
            </a:r>
            <a:r>
              <a:rPr lang="ru-RU" sz="2000" b="1" dirty="0"/>
              <a:t>56</a:t>
            </a:r>
            <a:r>
              <a:rPr lang="ru-RU" sz="2000" dirty="0"/>
              <a:t>, что соответствует 100 тестовым баллам.</a:t>
            </a:r>
          </a:p>
        </p:txBody>
      </p:sp>
    </p:spTree>
    <p:extLst>
      <p:ext uri="{BB962C8B-B14F-4D97-AF65-F5344CB8AC3E}">
        <p14:creationId xmlns:p14="http://schemas.microsoft.com/office/powerpoint/2010/main" val="2145791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763284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СОШ </a:t>
            </a:r>
            <a:r>
              <a:rPr lang="ru-RU" sz="2400" dirty="0" err="1"/>
              <a:t>с.Герасимовка</a:t>
            </a:r>
            <a:r>
              <a:rPr lang="ru-RU" sz="2400" dirty="0"/>
              <a:t> </a:t>
            </a:r>
            <a:r>
              <a:rPr lang="ru-RU" sz="2400" dirty="0" smtClean="0"/>
              <a:t>-1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СОШ </a:t>
            </a:r>
            <a:r>
              <a:rPr lang="ru-RU" sz="2400" dirty="0" err="1" smtClean="0"/>
              <a:t>с.Алексеевка</a:t>
            </a:r>
            <a:r>
              <a:rPr lang="ru-RU" sz="2400" dirty="0" smtClean="0"/>
              <a:t> -   </a:t>
            </a:r>
            <a:r>
              <a:rPr lang="ru-RU" sz="2400" dirty="0"/>
              <a:t>1 </a:t>
            </a:r>
            <a:endParaRPr lang="ru-RU" sz="2400" dirty="0" smtClean="0"/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СОШ №2 </a:t>
            </a:r>
            <a:r>
              <a:rPr lang="ru-RU" sz="2400" dirty="0" err="1"/>
              <a:t>с.Борское</a:t>
            </a:r>
            <a:r>
              <a:rPr lang="ru-RU" sz="2400" dirty="0"/>
              <a:t> </a:t>
            </a:r>
            <a:r>
              <a:rPr lang="ru-RU" sz="2400" dirty="0" smtClean="0"/>
              <a:t>- 1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СОШ №1 </a:t>
            </a:r>
            <a:r>
              <a:rPr lang="ru-RU" sz="2400" dirty="0" err="1" smtClean="0"/>
              <a:t>с.Борское</a:t>
            </a:r>
            <a:r>
              <a:rPr lang="ru-RU" sz="2400" dirty="0" smtClean="0"/>
              <a:t> - 1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СОШ №1 </a:t>
            </a:r>
            <a:r>
              <a:rPr lang="ru-RU" sz="2400" dirty="0" err="1" smtClean="0"/>
              <a:t>г.Нефтегорск</a:t>
            </a:r>
            <a:r>
              <a:rPr lang="ru-RU" sz="2400" dirty="0" smtClean="0"/>
              <a:t>- 4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СОШ №2 </a:t>
            </a:r>
            <a:r>
              <a:rPr lang="ru-RU" sz="2400" dirty="0" err="1"/>
              <a:t>г.Нефтегорск</a:t>
            </a:r>
            <a:r>
              <a:rPr lang="ru-RU" sz="2400" dirty="0"/>
              <a:t>- </a:t>
            </a:r>
            <a:r>
              <a:rPr lang="ru-RU" sz="2400" dirty="0" smtClean="0"/>
              <a:t>4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/>
              <a:t>СОШ №3 </a:t>
            </a:r>
            <a:r>
              <a:rPr lang="ru-RU" sz="2400" dirty="0" err="1"/>
              <a:t>г.Нефтегорск</a:t>
            </a:r>
            <a:r>
              <a:rPr lang="ru-RU" sz="2400" dirty="0"/>
              <a:t>- 4</a:t>
            </a:r>
          </a:p>
          <a:p>
            <a:pPr algn="ctr"/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772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20688"/>
            <a:ext cx="78488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СОШ №1 </a:t>
            </a:r>
            <a:r>
              <a:rPr lang="ru-RU" sz="2400" dirty="0" err="1"/>
              <a:t>г.Нефтегорск</a:t>
            </a:r>
            <a:r>
              <a:rPr lang="ru-RU" sz="2400" dirty="0"/>
              <a:t> -95 </a:t>
            </a:r>
            <a:r>
              <a:rPr lang="ru-RU" sz="2400" dirty="0" smtClean="0"/>
              <a:t>баллов</a:t>
            </a:r>
          </a:p>
          <a:p>
            <a:endParaRPr lang="ru-RU" sz="1200" dirty="0" smtClean="0"/>
          </a:p>
          <a:p>
            <a:r>
              <a:rPr lang="ru-RU" sz="2400" dirty="0" smtClean="0"/>
              <a:t>СОШ </a:t>
            </a:r>
            <a:r>
              <a:rPr lang="ru-RU" sz="2400" dirty="0"/>
              <a:t>№2 </a:t>
            </a:r>
            <a:r>
              <a:rPr lang="ru-RU" sz="2400" dirty="0" err="1"/>
              <a:t>г.Нефтегорск</a:t>
            </a:r>
            <a:r>
              <a:rPr lang="ru-RU" sz="2400" dirty="0"/>
              <a:t> -82 </a:t>
            </a:r>
            <a:r>
              <a:rPr lang="ru-RU" sz="2400" dirty="0" smtClean="0"/>
              <a:t>балла, 62 балла</a:t>
            </a:r>
          </a:p>
          <a:p>
            <a:endParaRPr lang="ru-RU" sz="2400" dirty="0"/>
          </a:p>
          <a:p>
            <a:r>
              <a:rPr lang="ru-RU" sz="2400" dirty="0"/>
              <a:t>СОШ №3 </a:t>
            </a:r>
            <a:r>
              <a:rPr lang="ru-RU" sz="2400" dirty="0" err="1"/>
              <a:t>г.Нефтегорск</a:t>
            </a:r>
            <a:r>
              <a:rPr lang="ru-RU" sz="2400" dirty="0"/>
              <a:t>- 65 </a:t>
            </a:r>
            <a:r>
              <a:rPr lang="ru-RU" sz="2400" dirty="0" smtClean="0"/>
              <a:t>баллов</a:t>
            </a:r>
          </a:p>
          <a:p>
            <a:endParaRPr lang="ru-RU" sz="2400" dirty="0" smtClean="0"/>
          </a:p>
          <a:p>
            <a:r>
              <a:rPr lang="ru-RU" sz="2400" dirty="0" smtClean="0"/>
              <a:t>СОШ </a:t>
            </a:r>
            <a:r>
              <a:rPr lang="ru-RU" sz="2400" dirty="0" err="1"/>
              <a:t>с.Алексеевка</a:t>
            </a:r>
            <a:r>
              <a:rPr lang="ru-RU" sz="2400" dirty="0"/>
              <a:t> - 62 </a:t>
            </a:r>
            <a:r>
              <a:rPr lang="ru-RU" sz="2400" dirty="0" smtClean="0"/>
              <a:t>балла</a:t>
            </a:r>
          </a:p>
          <a:p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« </a:t>
            </a:r>
            <a:r>
              <a:rPr lang="ru-RU" sz="2400" b="1" dirty="0">
                <a:solidFill>
                  <a:srgbClr val="C00000"/>
                </a:solidFill>
              </a:rPr>
              <a:t>5</a:t>
            </a:r>
            <a:r>
              <a:rPr lang="ru-RU" sz="2400" b="1" dirty="0" smtClean="0">
                <a:solidFill>
                  <a:srgbClr val="C00000"/>
                </a:solidFill>
              </a:rPr>
              <a:t>»</a:t>
            </a:r>
            <a:r>
              <a:rPr lang="ru-RU" sz="2400" dirty="0" smtClean="0"/>
              <a:t> -2 (12,5 %)   </a:t>
            </a:r>
            <a:r>
              <a:rPr lang="ru-RU" sz="2400" b="1" dirty="0">
                <a:solidFill>
                  <a:srgbClr val="C00000"/>
                </a:solidFill>
              </a:rPr>
              <a:t>«4»</a:t>
            </a:r>
            <a:r>
              <a:rPr lang="ru-RU" sz="2400" dirty="0"/>
              <a:t>  - </a:t>
            </a:r>
            <a:r>
              <a:rPr lang="ru-RU" sz="2400" dirty="0" smtClean="0"/>
              <a:t>3 (18,75%)</a:t>
            </a:r>
          </a:p>
          <a:p>
            <a:endParaRPr lang="ru-RU" sz="2400" dirty="0"/>
          </a:p>
          <a:p>
            <a:r>
              <a:rPr lang="ru-RU" sz="2400" b="1" dirty="0">
                <a:solidFill>
                  <a:srgbClr val="C00000"/>
                </a:solidFill>
              </a:rPr>
              <a:t>«3»</a:t>
            </a:r>
            <a:r>
              <a:rPr lang="ru-RU" sz="2400" b="1" dirty="0"/>
              <a:t>  -  </a:t>
            </a:r>
            <a:r>
              <a:rPr lang="ru-RU" sz="2400" dirty="0" smtClean="0"/>
              <a:t>8</a:t>
            </a:r>
            <a:r>
              <a:rPr lang="ru-RU" sz="2400" dirty="0"/>
              <a:t> </a:t>
            </a:r>
            <a:r>
              <a:rPr lang="ru-RU" sz="2400" dirty="0" smtClean="0"/>
              <a:t>(50%)</a:t>
            </a:r>
            <a:endParaRPr lang="ru-RU" sz="2400" dirty="0"/>
          </a:p>
          <a:p>
            <a:endParaRPr lang="ru-RU" sz="2400" dirty="0"/>
          </a:p>
          <a:p>
            <a:r>
              <a:rPr lang="ru-RU" sz="2400" b="1" dirty="0"/>
              <a:t>Низкие  тестовые баллы </a:t>
            </a:r>
            <a:r>
              <a:rPr lang="ru-RU" sz="2400" b="1" dirty="0" smtClean="0"/>
              <a:t>:</a:t>
            </a:r>
            <a:r>
              <a:rPr lang="ru-RU" sz="2400" dirty="0" smtClean="0"/>
              <a:t>10 баллов, 27 баллов, 33 балла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«</a:t>
            </a:r>
            <a:r>
              <a:rPr lang="ru-RU" sz="2400" b="1" dirty="0" smtClean="0">
                <a:solidFill>
                  <a:srgbClr val="C00000"/>
                </a:solidFill>
              </a:rPr>
              <a:t>2</a:t>
            </a:r>
            <a:r>
              <a:rPr lang="ru-RU" sz="2400" b="1" dirty="0" smtClean="0">
                <a:solidFill>
                  <a:srgbClr val="C00000"/>
                </a:solidFill>
              </a:rPr>
              <a:t>»</a:t>
            </a:r>
            <a:r>
              <a:rPr lang="ru-RU" sz="2400" dirty="0" smtClean="0"/>
              <a:t> -  3 (19,75%)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69033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596327"/>
              </p:ext>
            </p:extLst>
          </p:nvPr>
        </p:nvGraphicFramePr>
        <p:xfrm>
          <a:off x="251521" y="620689"/>
          <a:ext cx="8767431" cy="511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105"/>
                <a:gridCol w="621102"/>
                <a:gridCol w="621102"/>
                <a:gridCol w="621102"/>
                <a:gridCol w="621102"/>
                <a:gridCol w="621102"/>
                <a:gridCol w="621102"/>
                <a:gridCol w="621102"/>
                <a:gridCol w="621102"/>
                <a:gridCol w="621102"/>
                <a:gridCol w="621102"/>
                <a:gridCol w="621102"/>
                <a:gridCol w="621102"/>
                <a:gridCol w="621102"/>
              </a:tblGrid>
              <a:tr h="83623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14</a:t>
                      </a:r>
                      <a:endParaRPr lang="ru-RU" sz="2400" dirty="0"/>
                    </a:p>
                  </a:txBody>
                  <a:tcPr/>
                </a:tc>
              </a:tr>
              <a:tr h="83623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15</a:t>
                      </a:r>
                    </a:p>
                    <a:p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7836"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1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5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10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10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7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5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13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11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12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r>
                        <a:rPr lang="ru-RU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2492896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Количество </a:t>
            </a:r>
            <a:r>
              <a:rPr lang="ru-RU" sz="2400" b="1" dirty="0" err="1" smtClean="0">
                <a:solidFill>
                  <a:srgbClr val="002060"/>
                </a:solidFill>
              </a:rPr>
              <a:t>уч</a:t>
            </a:r>
            <a:r>
              <a:rPr lang="ru-RU" sz="2400" b="1" dirty="0" smtClean="0">
                <a:solidFill>
                  <a:srgbClr val="002060"/>
                </a:solidFill>
              </a:rPr>
              <a:t> - </a:t>
            </a:r>
            <a:r>
              <a:rPr lang="ru-RU" sz="2400" b="1" dirty="0" err="1" smtClean="0">
                <a:solidFill>
                  <a:srgbClr val="002060"/>
                </a:solidFill>
              </a:rPr>
              <a:t>ся</a:t>
            </a:r>
            <a:r>
              <a:rPr lang="ru-RU" sz="2400" b="1" dirty="0" smtClean="0">
                <a:solidFill>
                  <a:srgbClr val="002060"/>
                </a:solidFill>
              </a:rPr>
              <a:t>, которые выполнили </a:t>
            </a:r>
            <a:r>
              <a:rPr lang="ru-RU" sz="2400" b="1" dirty="0">
                <a:solidFill>
                  <a:srgbClr val="002060"/>
                </a:solidFill>
              </a:rPr>
              <a:t>задания</a:t>
            </a:r>
          </a:p>
          <a:p>
            <a:r>
              <a:rPr lang="ru-RU" sz="2000" dirty="0"/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159301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Количество </a:t>
            </a:r>
            <a:r>
              <a:rPr lang="ru-RU" sz="2400" b="1" dirty="0" err="1"/>
              <a:t>уч</a:t>
            </a:r>
            <a:r>
              <a:rPr lang="ru-RU" sz="2400" b="1" dirty="0"/>
              <a:t> </a:t>
            </a:r>
            <a:r>
              <a:rPr lang="ru-RU" sz="2400" b="1" dirty="0" smtClean="0"/>
              <a:t>– </a:t>
            </a:r>
            <a:r>
              <a:rPr lang="ru-RU" sz="2400" b="1" dirty="0" err="1" smtClean="0"/>
              <a:t>ся</a:t>
            </a:r>
            <a:r>
              <a:rPr lang="ru-RU" sz="2400" b="1" dirty="0"/>
              <a:t>, которые </a:t>
            </a:r>
            <a:r>
              <a:rPr lang="ru-RU" sz="2400" b="1" dirty="0" smtClean="0"/>
              <a:t>не справились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3007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289543"/>
              </p:ext>
            </p:extLst>
          </p:nvPr>
        </p:nvGraphicFramePr>
        <p:xfrm>
          <a:off x="395536" y="915155"/>
          <a:ext cx="8640960" cy="5466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576064"/>
                <a:gridCol w="576064"/>
                <a:gridCol w="648072"/>
                <a:gridCol w="576064"/>
                <a:gridCol w="576064"/>
                <a:gridCol w="576064"/>
                <a:gridCol w="504056"/>
                <a:gridCol w="576064"/>
                <a:gridCol w="576064"/>
                <a:gridCol w="504056"/>
                <a:gridCol w="792088"/>
                <a:gridCol w="720080"/>
                <a:gridCol w="864096"/>
              </a:tblGrid>
              <a:tr h="636316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18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19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24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26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28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3734896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11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13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8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14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9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14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33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9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6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8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3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8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2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7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6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7(4)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2000" b="1" dirty="0" smtClean="0"/>
                        <a:t>1 (1)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5(4)</a:t>
                      </a:r>
                      <a:endParaRPr lang="ru-RU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11560" y="2204864"/>
            <a:ext cx="828092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Количество </a:t>
            </a:r>
            <a:r>
              <a:rPr lang="ru-RU" sz="2400" b="1" dirty="0" err="1" smtClean="0">
                <a:solidFill>
                  <a:srgbClr val="002060"/>
                </a:solidFill>
              </a:rPr>
              <a:t>уч</a:t>
            </a:r>
            <a:r>
              <a:rPr lang="ru-RU" sz="2400" b="1" dirty="0" smtClean="0">
                <a:solidFill>
                  <a:srgbClr val="002060"/>
                </a:solidFill>
              </a:rPr>
              <a:t> - </a:t>
            </a:r>
            <a:r>
              <a:rPr lang="ru-RU" sz="2400" b="1" dirty="0" err="1" smtClean="0">
                <a:solidFill>
                  <a:srgbClr val="002060"/>
                </a:solidFill>
              </a:rPr>
              <a:t>ся</a:t>
            </a:r>
            <a:r>
              <a:rPr lang="ru-RU" sz="2400" b="1" dirty="0">
                <a:solidFill>
                  <a:srgbClr val="002060"/>
                </a:solidFill>
              </a:rPr>
              <a:t>, </a:t>
            </a:r>
            <a:r>
              <a:rPr lang="ru-RU" sz="2400" b="1" dirty="0" smtClean="0">
                <a:solidFill>
                  <a:srgbClr val="002060"/>
                </a:solidFill>
              </a:rPr>
              <a:t>которые  выполнили </a:t>
            </a:r>
            <a:r>
              <a:rPr lang="ru-RU" sz="2400" b="1" dirty="0">
                <a:solidFill>
                  <a:srgbClr val="002060"/>
                </a:solidFill>
              </a:rPr>
              <a:t>задания</a:t>
            </a:r>
          </a:p>
          <a:p>
            <a:r>
              <a:rPr lang="ru-RU" sz="2000" dirty="0"/>
              <a:t> </a:t>
            </a: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683567" y="4493007"/>
            <a:ext cx="76328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Количество </a:t>
            </a:r>
            <a:r>
              <a:rPr lang="ru-RU" sz="2400" b="1" dirty="0" err="1"/>
              <a:t>уч</a:t>
            </a:r>
            <a:r>
              <a:rPr lang="ru-RU" sz="2400" b="1" dirty="0"/>
              <a:t> –</a:t>
            </a:r>
            <a:r>
              <a:rPr lang="ru-RU" sz="2400" b="1" dirty="0" err="1"/>
              <a:t>ся</a:t>
            </a:r>
            <a:r>
              <a:rPr lang="ru-RU" sz="2400" b="1" dirty="0"/>
              <a:t>, которые не справились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01794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43538"/>
              </p:ext>
            </p:extLst>
          </p:nvPr>
        </p:nvGraphicFramePr>
        <p:xfrm>
          <a:off x="611560" y="620688"/>
          <a:ext cx="7752184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2049"/>
                <a:gridCol w="1256027"/>
                <a:gridCol w="1256027"/>
                <a:gridCol w="1256027"/>
                <a:gridCol w="1256027"/>
                <a:gridCol w="125602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29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30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34</a:t>
                      </a:r>
                      <a:endParaRPr lang="ru-RU" sz="2400" dirty="0"/>
                    </a:p>
                  </a:txBody>
                  <a:tcPr/>
                </a:tc>
              </a:tr>
              <a:tr h="557043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9</a:t>
                      </a:r>
                      <a:endParaRPr lang="ru-RU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9</a:t>
                      </a:r>
                      <a:endParaRPr lang="ru-RU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7</a:t>
                      </a:r>
                      <a:endParaRPr lang="ru-RU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7</a:t>
                      </a:r>
                      <a:endParaRPr lang="ru-RU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4637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6 (7</a:t>
                      </a:r>
                      <a:r>
                        <a:rPr lang="ru-RU" sz="2400" b="1" dirty="0" smtClean="0"/>
                        <a:t>)</a:t>
                      </a:r>
                      <a:endParaRPr lang="ru-RU" sz="2400" b="1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 (3)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(7)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4 (5)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 (4)</a:t>
                      </a:r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1 (13)</a:t>
                      </a:r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 smtClean="0"/>
                    </a:p>
                    <a:p>
                      <a:endParaRPr lang="ru-RU" sz="24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 rot="10800000" flipV="1">
            <a:off x="971598" y="1701244"/>
            <a:ext cx="73448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Количество </a:t>
            </a:r>
            <a:r>
              <a:rPr lang="ru-RU" sz="2400" b="1" dirty="0" err="1">
                <a:solidFill>
                  <a:srgbClr val="002060"/>
                </a:solidFill>
              </a:rPr>
              <a:t>уч</a:t>
            </a:r>
            <a:r>
              <a:rPr lang="ru-RU" sz="2400" b="1" dirty="0">
                <a:solidFill>
                  <a:srgbClr val="002060"/>
                </a:solidFill>
              </a:rPr>
              <a:t> - </a:t>
            </a:r>
            <a:r>
              <a:rPr lang="ru-RU" sz="2400" b="1" dirty="0" err="1">
                <a:solidFill>
                  <a:srgbClr val="002060"/>
                </a:solidFill>
              </a:rPr>
              <a:t>ся</a:t>
            </a:r>
            <a:r>
              <a:rPr lang="ru-RU" sz="2400" b="1" dirty="0">
                <a:solidFill>
                  <a:srgbClr val="002060"/>
                </a:solidFill>
              </a:rPr>
              <a:t>, которые  выполнили задания</a:t>
            </a: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971598" y="3314601"/>
            <a:ext cx="62646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Количество </a:t>
            </a:r>
            <a:r>
              <a:rPr lang="ru-RU" sz="2400" b="1" dirty="0" err="1"/>
              <a:t>уч</a:t>
            </a:r>
            <a:r>
              <a:rPr lang="ru-RU" sz="2400" b="1" dirty="0"/>
              <a:t> </a:t>
            </a:r>
            <a:r>
              <a:rPr lang="ru-RU" sz="2400" b="1" dirty="0" smtClean="0"/>
              <a:t> -</a:t>
            </a:r>
            <a:r>
              <a:rPr lang="ru-RU" sz="2400" b="1" dirty="0" err="1" smtClean="0"/>
              <a:t>ся</a:t>
            </a:r>
            <a:r>
              <a:rPr lang="ru-RU" sz="2400" b="1" dirty="0"/>
              <a:t>, которые не </a:t>
            </a:r>
            <a:r>
              <a:rPr lang="ru-RU" sz="2400" b="1" dirty="0" smtClean="0"/>
              <a:t>справились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576097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 rot="10800000" flipV="1">
            <a:off x="683568" y="649800"/>
            <a:ext cx="846043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4257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5700" algn="l"/>
              </a:tabLst>
            </a:pPr>
            <a:r>
              <a:rPr kumimoji="0" lang="ru-RU" altLang="ru-RU" sz="2400" b="1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3   </a:t>
            </a:r>
            <a:r>
              <a:rPr kumimoji="0" lang="ru-RU" altLang="ru-RU" sz="2400" b="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Характеристика </a:t>
            </a:r>
            <a:r>
              <a:rPr kumimoji="0" lang="ru-RU" altLang="ru-RU" sz="2400" b="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химических </a:t>
            </a:r>
            <a:r>
              <a:rPr kumimoji="0" lang="ru-RU" altLang="ru-RU" sz="2400" b="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элементов (62,5 %)</a:t>
            </a:r>
            <a:endParaRPr kumimoji="0" lang="ru-RU" altLang="ru-RU" sz="2400" b="0" i="0" u="non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5700" algn="l"/>
              </a:tabLst>
            </a:pPr>
            <a:r>
              <a:rPr kumimoji="0" lang="ru-RU" altLang="ru-RU" sz="2400" b="1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4   </a:t>
            </a:r>
            <a:r>
              <a:rPr kumimoji="0" lang="ru-RU" altLang="ru-RU" sz="2400" b="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Times New Roman" pitchFamily="18" charset="0"/>
              </a:rPr>
              <a:t>Химическая связь (62,5%)</a:t>
            </a:r>
            <a:endParaRPr kumimoji="0" lang="ru-RU" altLang="ru-RU" sz="2400" b="0" i="0" u="non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5700" algn="l"/>
              </a:tabLst>
            </a:pPr>
            <a:r>
              <a:rPr kumimoji="0" lang="ru-RU" altLang="ru-RU" sz="2400" b="1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</a:rPr>
              <a:t>9</a:t>
            </a:r>
            <a:r>
              <a:rPr kumimoji="0" lang="ru-RU" altLang="ru-RU" sz="240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</a:rPr>
              <a:t>  </a:t>
            </a:r>
            <a:r>
              <a:rPr kumimoji="0" lang="ru-RU" altLang="ru-RU" sz="2400" b="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</a:rPr>
              <a:t> Схема </a:t>
            </a:r>
            <a:r>
              <a:rPr kumimoji="0" lang="ru-RU" altLang="ru-RU" sz="2400" b="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</a:rPr>
              <a:t>превращений </a:t>
            </a:r>
            <a:r>
              <a:rPr kumimoji="0" lang="ru-RU" altLang="ru-RU" sz="2400" b="0" i="0" u="non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</a:rPr>
              <a:t>веществ (68,75%)</a:t>
            </a:r>
            <a:endParaRPr kumimoji="0" lang="ru-RU" altLang="ru-RU" sz="2400" b="0" i="0" u="non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25700" algn="l"/>
              </a:tabLst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28" name="Рисунок 1" descr="\ChemFormN_2 \reactrarrow0pt1 cm\scriptsize X \scriptsize Mg_3N_2 \reactrarrow0pt1 cm\scriptsize Y \scriptsize NH_3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2483768" y="1916832"/>
            <a:ext cx="4018759" cy="600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79512" y="2517336"/>
            <a:ext cx="864096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Задания 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по органической 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химии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строение,свойства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получение веществ, качественные реакции)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altLang="ru-RU" sz="2400" dirty="0"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11 (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81,25 %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)     12 (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68,75 %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)      13  (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75%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)      15 (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56,25%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)</a:t>
            </a:r>
            <a:endParaRPr lang="ru-RU" altLang="ru-RU" sz="2800" dirty="0" smtClean="0"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79512" y="4872353"/>
            <a:ext cx="87129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AutoNum type="arabicPlain" startAt="26"/>
            </a:pPr>
            <a:r>
              <a:rPr lang="ru-RU" sz="2800" b="1" dirty="0" smtClean="0"/>
              <a:t>(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68,75 %)</a:t>
            </a:r>
            <a:r>
              <a:rPr lang="ru-RU" sz="2800" b="1" dirty="0" smtClean="0"/>
              <a:t>    28 </a:t>
            </a:r>
            <a:r>
              <a:rPr lang="ru-RU" altLang="ru-RU" sz="2800" b="1" dirty="0">
                <a:ea typeface="Times New Roman" pitchFamily="18" charset="0"/>
                <a:cs typeface="Arial" pitchFamily="34" charset="0"/>
              </a:rPr>
              <a:t>(</a:t>
            </a:r>
            <a:r>
              <a:rPr lang="ru-RU" altLang="ru-RU" sz="2800" dirty="0">
                <a:ea typeface="Times New Roman" pitchFamily="18" charset="0"/>
                <a:cs typeface="Arial" pitchFamily="34" charset="0"/>
              </a:rPr>
              <a:t>56,25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%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)   29</a:t>
            </a:r>
            <a:r>
              <a:rPr lang="ru-RU" altLang="ru-RU" sz="2800" b="1" dirty="0">
                <a:ea typeface="Times New Roman" pitchFamily="18" charset="0"/>
                <a:cs typeface="Arial" pitchFamily="34" charset="0"/>
              </a:rPr>
              <a:t> 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(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81,25 %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)    34(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87</a:t>
            </a:r>
            <a:r>
              <a:rPr lang="ru-RU" altLang="ru-RU" sz="2800" b="1" dirty="0" smtClean="0">
                <a:ea typeface="Times New Roman" pitchFamily="18" charset="0"/>
                <a:cs typeface="Arial" pitchFamily="34" charset="0"/>
              </a:rPr>
              <a:t>,</a:t>
            </a:r>
            <a:r>
              <a:rPr lang="ru-RU" altLang="ru-RU" sz="2800" dirty="0" smtClean="0">
                <a:ea typeface="Times New Roman" pitchFamily="18" charset="0"/>
                <a:cs typeface="Arial" pitchFamily="34" charset="0"/>
              </a:rPr>
              <a:t>5%) </a:t>
            </a:r>
          </a:p>
          <a:p>
            <a:pPr marL="514350" lvl="0" indent="-514350">
              <a:buAutoNum type="arabicPlain" startAt="26"/>
            </a:pPr>
            <a:endParaRPr lang="ru-RU" altLang="ru-RU" sz="2800" dirty="0" smtClean="0">
              <a:cs typeface="Arial" pitchFamily="34" charset="0"/>
            </a:endParaRPr>
          </a:p>
          <a:p>
            <a:r>
              <a:rPr lang="ru-RU" sz="2800" b="1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34717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71296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На основе анализа типичных ошибок </a:t>
            </a:r>
            <a:r>
              <a:rPr lang="ru-RU" sz="3200" b="1" i="1" dirty="0"/>
              <a:t>рекомендуется:</a:t>
            </a:r>
            <a:endParaRPr lang="ru-RU" sz="3200" dirty="0"/>
          </a:p>
          <a:p>
            <a:endParaRPr lang="ru-RU" sz="2400" dirty="0" smtClean="0"/>
          </a:p>
          <a:p>
            <a:r>
              <a:rPr lang="ru-RU" sz="2400" dirty="0" smtClean="0"/>
              <a:t>1.Продолжать </a:t>
            </a:r>
            <a:r>
              <a:rPr lang="ru-RU" sz="2400" dirty="0"/>
              <a:t>индивидуальную работу с учащимися по ликвидации пробелов в знаниях при подготовке к итоговой аттестации по химии</a:t>
            </a:r>
            <a:r>
              <a:rPr lang="ru-RU" sz="2400" dirty="0" smtClean="0"/>
              <a:t>.</a:t>
            </a:r>
          </a:p>
          <a:p>
            <a:pPr marL="457200" indent="-457200">
              <a:buAutoNum type="arabicPeriod"/>
            </a:pPr>
            <a:endParaRPr lang="ru-RU" sz="2400" dirty="0"/>
          </a:p>
          <a:p>
            <a:r>
              <a:rPr lang="ru-RU" sz="2400" dirty="0" smtClean="0"/>
              <a:t>2.Обеспечить </a:t>
            </a:r>
            <a:r>
              <a:rPr lang="ru-RU" sz="2400" dirty="0"/>
              <a:t>систематическое повторение пройденного материала в целях прочного овладения всеми основных элементов содержания курса химии для успешной сдачи экзамена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 smtClean="0"/>
              <a:t>3.Обратить </a:t>
            </a:r>
            <a:r>
              <a:rPr lang="ru-RU" sz="2400" dirty="0"/>
              <a:t>особое внимание  на  задания </a:t>
            </a:r>
            <a:r>
              <a:rPr lang="ru-RU" sz="2400" dirty="0" smtClean="0"/>
              <a:t>с низким процентом выполнения.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13378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293</TotalTime>
  <Words>348</Words>
  <Application>Microsoft Office PowerPoint</Application>
  <PresentationFormat>Экран (4:3)</PresentationFormat>
  <Paragraphs>304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ПК-1</dc:creator>
  <cp:lastModifiedBy>ПК-1</cp:lastModifiedBy>
  <cp:revision>26</cp:revision>
  <dcterms:created xsi:type="dcterms:W3CDTF">2026-04-19T17:39:08Z</dcterms:created>
  <dcterms:modified xsi:type="dcterms:W3CDTF">2026-04-29T15:26:17Z</dcterms:modified>
</cp:coreProperties>
</file>