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6" r:id="rId2"/>
    <p:sldId id="256" r:id="rId3"/>
    <p:sldId id="283" r:id="rId4"/>
    <p:sldId id="257" r:id="rId5"/>
    <p:sldId id="284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82" r:id="rId26"/>
    <p:sldId id="277" r:id="rId27"/>
    <p:sldId id="278" r:id="rId28"/>
    <p:sldId id="279" r:id="rId29"/>
    <p:sldId id="280" r:id="rId30"/>
    <p:sldId id="281" r:id="rId31"/>
    <p:sldId id="285" r:id="rId3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4660"/>
  </p:normalViewPr>
  <p:slideViewPr>
    <p:cSldViewPr>
      <p:cViewPr varScale="1">
        <p:scale>
          <a:sx n="95" d="100"/>
          <a:sy n="95" d="100"/>
        </p:scale>
        <p:origin x="122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E549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E549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E549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25868" y="2915411"/>
            <a:ext cx="4765675" cy="3569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09600" y="2406395"/>
            <a:ext cx="11421110" cy="2045335"/>
          </a:xfrm>
          <a:custGeom>
            <a:avLst/>
            <a:gdLst/>
            <a:ahLst/>
            <a:cxnLst/>
            <a:rect l="l" t="t" r="r" b="b"/>
            <a:pathLst>
              <a:path w="11421110" h="2045335">
                <a:moveTo>
                  <a:pt x="11420856" y="0"/>
                </a:moveTo>
                <a:lnTo>
                  <a:pt x="0" y="0"/>
                </a:lnTo>
                <a:lnTo>
                  <a:pt x="0" y="2045208"/>
                </a:lnTo>
                <a:lnTo>
                  <a:pt x="11420856" y="2045208"/>
                </a:lnTo>
                <a:lnTo>
                  <a:pt x="11420856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E549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2488" y="6807"/>
            <a:ext cx="11787022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E549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25474" y="2636266"/>
            <a:ext cx="8811895" cy="1733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arant.ru/products/ipo/prime/doc/411960112/?ysclid=mqc9sp7xuf664339229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edsoo.ru/normativnye-dokumenty/" TargetMode="External"/><Relationship Id="rId13" Type="http://schemas.openxmlformats.org/officeDocument/2006/relationships/image" Target="../media/image5.jpg"/><Relationship Id="rId3" Type="http://schemas.openxmlformats.org/officeDocument/2006/relationships/hyperlink" Target="https://edsoo.ru/wp-content/uploads/2023/08/&#1055;&#1088;&#1080;&#1082;&#1072;&#1079;-&#8470;-287-&#1086;&#1090;-31.05.2021-&#1060;&#1043;&#1054;&#1057;_&#1054;&#1054;&#1054;.pdf" TargetMode="External"/><Relationship Id="rId7" Type="http://schemas.openxmlformats.org/officeDocument/2006/relationships/image" Target="../media/image2.jpg"/><Relationship Id="rId12" Type="http://schemas.openxmlformats.org/officeDocument/2006/relationships/hyperlink" Target="https://edsoo.ru/wp-content/uploads/2023/08/&#1055;&#1088;&#1080;&#1082;&#1072;&#1079;-&#8470;286-&#1086;&#1090;-31.05.2021-&#1060;&#1043;&#1054;&#1057;_&#1053;&#1054;&#1054;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soo.ru/wp-content/uploads/2023/08/&#1055;&#1088;&#1080;&#1082;&#1072;&#1079;-&#8470;-732-&#1086;&#1090;-12.08.2022.pdf" TargetMode="External"/><Relationship Id="rId11" Type="http://schemas.openxmlformats.org/officeDocument/2006/relationships/hyperlink" Target="https://docs.edu.gov.ru/document/f7ccb63562c743ddc208b5c1b54c3aca/" TargetMode="External"/><Relationship Id="rId5" Type="http://schemas.openxmlformats.org/officeDocument/2006/relationships/hyperlink" Target="http://pravo.gov.ru/proxy/ips/?docbody&amp;nd=102162745" TargetMode="External"/><Relationship Id="rId10" Type="http://schemas.openxmlformats.org/officeDocument/2006/relationships/image" Target="../media/image4.jpg"/><Relationship Id="rId4" Type="http://schemas.openxmlformats.org/officeDocument/2006/relationships/hyperlink" Target="https://edsoo.ru/wp-content/uploads/2025/08/fpu-495-ot-26.06.2025.pdf" TargetMode="External"/><Relationship Id="rId9" Type="http://schemas.openxmlformats.org/officeDocument/2006/relationships/image" Target="../media/image3.jpg"/><Relationship Id="rId1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ublication.pravo.gov.ru/document/0001202602120006" TargetMode="External"/><Relationship Id="rId5" Type="http://schemas.openxmlformats.org/officeDocument/2006/relationships/image" Target="../media/image9.png"/><Relationship Id="rId10" Type="http://schemas.openxmlformats.org/officeDocument/2006/relationships/hyperlink" Target="https://disk.yandex.ru/d/gAM0p_PIguERqg" TargetMode="External"/><Relationship Id="rId4" Type="http://schemas.openxmlformats.org/officeDocument/2006/relationships/hyperlink" Target="https://disk.yandex.ru/i/BeCED5U-_BIKHg" TargetMode="External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edsoo.ru/rabochie-programmy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9.jp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hyperlink" Target="https://base.garant.ru/400274954/" TargetMode="External"/><Relationship Id="rId9" Type="http://schemas.openxmlformats.org/officeDocument/2006/relationships/hyperlink" Target="https://disk.yandex.ru/i/2xsLdwSA4vL_rQ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d/Z5NbJCqm8CN1dA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hyperlink" Target="https://edsoo.ru/rabochie-programmy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d/Z5NbJCqm8CN1dA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d/Z5NbJCqm8CN1dA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hyperlink" Target="https://fpu.edu.ru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hyperlink" Target="https://fpu.edu.ru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hyperlink" Target="https://fpu.edu.ru/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urok.1sept.ru/sport" TargetMode="External"/><Relationship Id="rId3" Type="http://schemas.openxmlformats.org/officeDocument/2006/relationships/hyperlink" Target="https://www.uchportal.ru/load/101" TargetMode="External"/><Relationship Id="rId7" Type="http://schemas.openxmlformats.org/officeDocument/2006/relationships/hyperlink" Target="https://zdd.1sept.ru/" TargetMode="External"/><Relationship Id="rId2" Type="http://schemas.openxmlformats.org/officeDocument/2006/relationships/hyperlink" Target="https://www.fizkult-ura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po.1sept.ru/urok/" TargetMode="External"/><Relationship Id="rId5" Type="http://schemas.openxmlformats.org/officeDocument/2006/relationships/hyperlink" Target="https://spo.1sept.ru/" TargetMode="External"/><Relationship Id="rId10" Type="http://schemas.openxmlformats.org/officeDocument/2006/relationships/image" Target="../media/image41.jpg"/><Relationship Id="rId4" Type="http://schemas.openxmlformats.org/officeDocument/2006/relationships/hyperlink" Target="https://pedsovet.su/load/98" TargetMode="External"/><Relationship Id="rId9" Type="http://schemas.openxmlformats.org/officeDocument/2006/relationships/hyperlink" Target="https://pculture.ru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2667000"/>
            <a:ext cx="11353800" cy="2215991"/>
          </a:xfrm>
        </p:spPr>
        <p:txBody>
          <a:bodyPr/>
          <a:lstStyle/>
          <a:p>
            <a:pPr algn="ctr"/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Окружное методического объединение</a:t>
            </a:r>
            <a:r>
              <a:rPr lang="en-US" sz="36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 физической  культуры и ОБЗР</a:t>
            </a:r>
            <a:b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Юго-Восточного образовательного округа</a:t>
            </a:r>
            <a:br>
              <a:rPr lang="ru-RU" sz="36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>
          <a:xfrm>
            <a:off x="1905000" y="5638800"/>
            <a:ext cx="8534400" cy="769441"/>
          </a:xfrm>
        </p:spPr>
        <p:txBody>
          <a:bodyPr/>
          <a:lstStyle/>
          <a:p>
            <a:pPr algn="ctr"/>
            <a:r>
              <a:rPr lang="ru-RU" sz="3600" b="1" spc="-30" dirty="0" smtClean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августа 2026 года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574834"/>
            <a:ext cx="11353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Августовская конференция работников образования                                     Юго-Восточного образовательного округа</a:t>
            </a:r>
            <a:endParaRPr lang="ru-RU" sz="28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04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85800" y="1600200"/>
            <a:ext cx="11201400" cy="4540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ts val="5015"/>
              </a:lnSpc>
              <a:spcBef>
                <a:spcPts val="105"/>
              </a:spcBef>
            </a:pPr>
            <a:r>
              <a:rPr sz="3600" b="1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</a:t>
            </a:r>
            <a:r>
              <a:rPr sz="3600" b="1" spc="-140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учебного</a:t>
            </a:r>
            <a:r>
              <a:rPr sz="3600" b="1" spc="-100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10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0945" marR="944880" indent="137160" algn="ctr">
              <a:lnSpc>
                <a:spcPts val="4750"/>
              </a:lnSpc>
              <a:spcBef>
                <a:spcPts val="335"/>
              </a:spcBef>
            </a:pPr>
            <a:r>
              <a:rPr sz="3600" b="1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«Физическая</a:t>
            </a:r>
            <a:r>
              <a:rPr sz="3600" b="1" spc="-95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10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культура»</a:t>
            </a:r>
            <a:r>
              <a:rPr sz="3600" b="1" spc="1100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spc="1100" dirty="0" smtClean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sz="3600" b="1" dirty="0" smtClean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3600" b="1" spc="-10" dirty="0" smtClean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10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2026-</a:t>
            </a:r>
            <a:r>
              <a:rPr sz="3600" b="1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r>
              <a:rPr sz="3600" b="1" spc="-50" dirty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dirty="0" err="1" smtClean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учебном</a:t>
            </a:r>
            <a:r>
              <a:rPr sz="3600" b="1" spc="-10" dirty="0" smtClean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30" dirty="0" err="1" smtClean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lang="en-US" sz="3600" b="1" spc="-30" dirty="0" smtClean="0">
              <a:solidFill>
                <a:srgbClr val="2E549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0945" marR="944880" indent="137160" algn="ctr">
              <a:lnSpc>
                <a:spcPts val="4750"/>
              </a:lnSpc>
              <a:spcBef>
                <a:spcPts val="335"/>
              </a:spcBef>
            </a:pPr>
            <a:endParaRPr lang="ru-RU" sz="2400" b="1" spc="-30" dirty="0" smtClean="0">
              <a:solidFill>
                <a:srgbClr val="2E549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0945" marR="944880" indent="137160" algn="ctr">
              <a:lnSpc>
                <a:spcPts val="4750"/>
              </a:lnSpc>
              <a:spcBef>
                <a:spcPts val="335"/>
              </a:spcBef>
            </a:pPr>
            <a:endParaRPr lang="ru-RU" sz="2400" b="1" spc="-30" dirty="0">
              <a:solidFill>
                <a:srgbClr val="2E549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0945" marR="944880" indent="137160" algn="ctr">
              <a:lnSpc>
                <a:spcPts val="4750"/>
              </a:lnSpc>
              <a:spcBef>
                <a:spcPts val="335"/>
              </a:spcBef>
            </a:pPr>
            <a:endParaRPr lang="ru-RU" sz="2400" b="1" spc="-30" dirty="0" smtClean="0">
              <a:solidFill>
                <a:srgbClr val="2E549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10945" marR="944880" indent="137160" algn="ctr">
              <a:lnSpc>
                <a:spcPts val="4750"/>
              </a:lnSpc>
              <a:spcBef>
                <a:spcPts val="335"/>
              </a:spcBef>
            </a:pPr>
            <a:r>
              <a:rPr lang="en-US" b="1" spc="-30" dirty="0" smtClean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27.08.2026 </a:t>
            </a:r>
            <a:r>
              <a:rPr lang="ru-RU" b="1" spc="-30" dirty="0" smtClean="0">
                <a:solidFill>
                  <a:srgbClr val="2E549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03378" y="228600"/>
            <a:ext cx="11787022" cy="1231106"/>
          </a:xfrm>
        </p:spPr>
        <p:txBody>
          <a:bodyPr/>
          <a:lstStyle/>
          <a:p>
            <a:pPr algn="ctr"/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Окружное методического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</a:t>
            </a:r>
            <a:r>
              <a:rPr lang="en-US" sz="20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 культуры и ОБЗР</a:t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Юго-Восточного образовательного округа</a:t>
            </a:r>
            <a:b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86400" y="411480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800" i="1" dirty="0" smtClean="0">
                <a:solidFill>
                  <a:schemeClr val="tx2"/>
                </a:solidFill>
              </a:rPr>
              <a:t>Якимова Надежда Ивановна, учитель                                       физической культуры                                                                                                  ГБОУ СОШ с. Богдановка, руководитель                                                                                                                     окружного методического объединения                               учителей физической культуры, ОБЗР</a:t>
            </a:r>
            <a:r>
              <a:rPr lang="ru-RU" sz="1800" dirty="0" smtClean="0">
                <a:solidFill>
                  <a:schemeClr val="tx2"/>
                </a:solidFill>
              </a:rPr>
              <a:t> </a:t>
            </a:r>
            <a:endParaRPr lang="en-US" sz="1800" b="1" spc="-3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5474" y="838200"/>
            <a:ext cx="8675726" cy="615553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 методическое письмо  об особенностях преподавания учебного предмета «Физическая культура» в 2026-2027 учебном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5474" y="2362200"/>
            <a:ext cx="8811895" cy="3693319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занятий физической культурой допускаются обучающиеся на основании сведений, содержащихся в заключении медицинской организации, выданном по результатам проведенных профилактических медицинских осмотров обучающихся, осуществляемых в порядке, установленном законодательством Российской Федерации в сфере охраны здоровья (п. 7 ст. 41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закон от 29 декабря 2012 г. № 273-ФЗ «Об образовании в Российской Федерации). В соответствии с этим, образовательная организация должна знать к какой медицинской группе для занятий физической культурой относится обучающийся </a:t>
            </a:r>
            <a:r>
              <a:rPr lang="ru-RU" sz="2000" dirty="0"/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здравоохранения РФ от 14 апреля 2025 г. № 211н).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https://www.garant.ru/products/ipo/prime/doc/411960112/?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ysclid=mqc9sp7xuf664339229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11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384" y="836675"/>
            <a:ext cx="386558" cy="4693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7972" y="2496311"/>
            <a:ext cx="8359140" cy="1015365"/>
          </a:xfrm>
          <a:prstGeom prst="rect">
            <a:avLst/>
          </a:prstGeom>
          <a:ln w="9144">
            <a:solidFill>
              <a:srgbClr val="003BF6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1440" marR="287655">
              <a:lnSpc>
                <a:spcPct val="100000"/>
              </a:lnSpc>
              <a:spcBef>
                <a:spcPts val="265"/>
              </a:spcBef>
            </a:pP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ФГОС</a:t>
            </a:r>
            <a:r>
              <a:rPr sz="1500" b="1" spc="-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ООО</a:t>
            </a:r>
            <a:r>
              <a:rPr sz="15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Приказ</a:t>
            </a:r>
            <a:r>
              <a:rPr sz="15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2E5496"/>
                </a:solidFill>
                <a:latin typeface="Calibri"/>
                <a:cs typeface="Calibri"/>
              </a:rPr>
              <a:t>Министерства</a:t>
            </a:r>
            <a:r>
              <a:rPr sz="1500" b="1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просвещения</a:t>
            </a:r>
            <a:r>
              <a:rPr sz="1500" b="1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2E5496"/>
                </a:solidFill>
                <a:latin typeface="Calibri"/>
                <a:cs typeface="Calibri"/>
              </a:rPr>
              <a:t>Российской</a:t>
            </a:r>
            <a:r>
              <a:rPr sz="1500" b="1" spc="-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2E5496"/>
                </a:solidFill>
                <a:latin typeface="Calibri"/>
                <a:cs typeface="Calibri"/>
              </a:rPr>
              <a:t>Федерации</a:t>
            </a:r>
            <a:r>
              <a:rPr sz="1500" b="1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от</a:t>
            </a:r>
            <a:r>
              <a:rPr sz="1500" b="1" spc="-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31.05.2021</a:t>
            </a:r>
            <a:r>
              <a:rPr sz="1500" b="1" spc="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№</a:t>
            </a:r>
            <a:r>
              <a:rPr sz="15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287</a:t>
            </a:r>
            <a:r>
              <a:rPr sz="1500" b="1" spc="-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spc="-25" dirty="0">
                <a:solidFill>
                  <a:srgbClr val="2E5496"/>
                </a:solidFill>
                <a:latin typeface="Calibri"/>
                <a:cs typeface="Calibri"/>
              </a:rPr>
              <a:t>«Об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утверждении</a:t>
            </a:r>
            <a:r>
              <a:rPr sz="15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2E5496"/>
                </a:solidFill>
                <a:latin typeface="Calibri"/>
                <a:cs typeface="Calibri"/>
              </a:rPr>
              <a:t>федерального</a:t>
            </a:r>
            <a:r>
              <a:rPr sz="15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2E5496"/>
                </a:solidFill>
                <a:latin typeface="Calibri"/>
                <a:cs typeface="Calibri"/>
              </a:rPr>
              <a:t>государственного образовательного</a:t>
            </a:r>
            <a:r>
              <a:rPr sz="1500" b="1" spc="-4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стандарта</a:t>
            </a:r>
            <a:r>
              <a:rPr sz="1500" b="1" spc="-4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основного </a:t>
            </a:r>
            <a:r>
              <a:rPr sz="1500" b="1" spc="-10" dirty="0">
                <a:solidFill>
                  <a:srgbClr val="2E5496"/>
                </a:solidFill>
                <a:latin typeface="Calibri"/>
                <a:cs typeface="Calibri"/>
              </a:rPr>
              <a:t>общего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образования»</a:t>
            </a:r>
            <a:r>
              <a:rPr sz="1500" b="1" spc="-5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(Зарегистрирован</a:t>
            </a:r>
            <a:r>
              <a:rPr sz="1500" b="1" spc="-7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05.07.2021 №</a:t>
            </a:r>
            <a:r>
              <a:rPr sz="15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2E5496"/>
                </a:solidFill>
                <a:latin typeface="Calibri"/>
                <a:cs typeface="Calibri"/>
              </a:rPr>
              <a:t>64101)</a:t>
            </a:r>
            <a:endParaRPr sz="15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500" b="1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https://edsoo.ru/wp-</a:t>
            </a:r>
            <a:r>
              <a:rPr sz="1500" b="1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content/uploads/2023/08/</a:t>
            </a:r>
            <a:r>
              <a:rPr sz="1500" b="1" u="sng" spc="-10" dirty="0">
                <a:solidFill>
                  <a:srgbClr val="2E5496"/>
                </a:solidFill>
                <a:uFill>
                  <a:solidFill>
                    <a:srgbClr val="2E5496"/>
                  </a:solidFill>
                </a:uFill>
                <a:latin typeface="Calibri"/>
                <a:cs typeface="Calibri"/>
                <a:hlinkClick r:id="rId3"/>
              </a:rPr>
              <a:t>Приказ-№-287-от-31.05.2021-ФГОС_ООО</a:t>
            </a:r>
            <a:r>
              <a:rPr sz="1500" b="1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3"/>
              </a:rPr>
              <a:t>.pdf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232" y="2839211"/>
            <a:ext cx="386558" cy="46939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044" y="5401055"/>
            <a:ext cx="386558" cy="46939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77595" y="5305044"/>
            <a:ext cx="8300084" cy="553720"/>
          </a:xfrm>
          <a:prstGeom prst="rect">
            <a:avLst/>
          </a:prstGeom>
          <a:ln w="9144">
            <a:solidFill>
              <a:srgbClr val="003BF6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1440" marR="1313815">
              <a:lnSpc>
                <a:spcPct val="100000"/>
              </a:lnSpc>
              <a:spcBef>
                <a:spcPts val="270"/>
              </a:spcBef>
            </a:pPr>
            <a:r>
              <a:rPr sz="1500" b="1" spc="-10" dirty="0">
                <a:solidFill>
                  <a:srgbClr val="2E5496"/>
                </a:solidFill>
                <a:latin typeface="Calibri"/>
                <a:cs typeface="Calibri"/>
              </a:rPr>
              <a:t>ФЕДЕРАЛЬНЫЙ</a:t>
            </a:r>
            <a:r>
              <a:rPr sz="1500" b="1" spc="-3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2E5496"/>
                </a:solidFill>
                <a:latin typeface="Calibri"/>
                <a:cs typeface="Calibri"/>
              </a:rPr>
              <a:t>ПЕРЕЧЕНЬ</a:t>
            </a:r>
            <a:r>
              <a:rPr sz="1500" b="1" spc="-3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2E5496"/>
                </a:solidFill>
                <a:latin typeface="Calibri"/>
                <a:cs typeface="Calibri"/>
              </a:rPr>
              <a:t>УЧЕБНИКОВ</a:t>
            </a:r>
            <a:r>
              <a:rPr sz="15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(Последние</a:t>
            </a:r>
            <a:r>
              <a:rPr sz="1500" b="1" spc="-5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изменения</a:t>
            </a:r>
            <a:r>
              <a:rPr sz="15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от</a:t>
            </a:r>
            <a:r>
              <a:rPr sz="1500" b="1" spc="-3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2E5496"/>
                </a:solidFill>
                <a:latin typeface="Calibri"/>
                <a:cs typeface="Calibri"/>
              </a:rPr>
              <a:t>26.06.2025 №</a:t>
            </a:r>
            <a:r>
              <a:rPr sz="1500" b="1" spc="-3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500" b="1" spc="-25" dirty="0">
                <a:solidFill>
                  <a:srgbClr val="2E5496"/>
                </a:solidFill>
                <a:latin typeface="Calibri"/>
                <a:cs typeface="Calibri"/>
              </a:rPr>
              <a:t>495 </a:t>
            </a:r>
            <a:r>
              <a:rPr sz="1500" b="1" u="sng" spc="-20" dirty="0">
                <a:solidFill>
                  <a:srgbClr val="2E5496"/>
                </a:solidFill>
                <a:uFill>
                  <a:solidFill>
                    <a:srgbClr val="2E5496"/>
                  </a:solidFill>
                </a:uFill>
                <a:latin typeface="Calibri"/>
                <a:cs typeface="Calibri"/>
                <a:hlinkClick r:id="rId4"/>
              </a:rPr>
              <a:t>https://edsoo.ru/wp-</a:t>
            </a:r>
            <a:r>
              <a:rPr sz="1500" b="1" u="sng" spc="-10" dirty="0">
                <a:solidFill>
                  <a:srgbClr val="2E5496"/>
                </a:solidFill>
                <a:uFill>
                  <a:solidFill>
                    <a:srgbClr val="2E5496"/>
                  </a:solidFill>
                </a:uFill>
                <a:latin typeface="Calibri"/>
                <a:cs typeface="Calibri"/>
                <a:hlinkClick r:id="rId4"/>
              </a:rPr>
              <a:t>content/uploads/2025/08/fpu-495-ot-26.06.2025.pdf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9748" y="5548883"/>
            <a:ext cx="339725" cy="335280"/>
          </a:xfrm>
          <a:custGeom>
            <a:avLst/>
            <a:gdLst/>
            <a:ahLst/>
            <a:cxnLst/>
            <a:rect l="l" t="t" r="r" b="b"/>
            <a:pathLst>
              <a:path w="339725" h="335279">
                <a:moveTo>
                  <a:pt x="57340" y="189852"/>
                </a:moveTo>
                <a:lnTo>
                  <a:pt x="54940" y="187452"/>
                </a:lnTo>
                <a:lnTo>
                  <a:pt x="2400" y="187452"/>
                </a:lnTo>
                <a:lnTo>
                  <a:pt x="0" y="189852"/>
                </a:lnTo>
                <a:lnTo>
                  <a:pt x="0" y="195719"/>
                </a:lnTo>
                <a:lnTo>
                  <a:pt x="2400" y="198120"/>
                </a:lnTo>
                <a:lnTo>
                  <a:pt x="52006" y="198120"/>
                </a:lnTo>
                <a:lnTo>
                  <a:pt x="54940" y="198120"/>
                </a:lnTo>
                <a:lnTo>
                  <a:pt x="57340" y="195719"/>
                </a:lnTo>
                <a:lnTo>
                  <a:pt x="57340" y="189852"/>
                </a:lnTo>
                <a:close/>
              </a:path>
              <a:path w="339725" h="335279">
                <a:moveTo>
                  <a:pt x="97205" y="92570"/>
                </a:moveTo>
                <a:lnTo>
                  <a:pt x="39001" y="33020"/>
                </a:lnTo>
                <a:lnTo>
                  <a:pt x="35648" y="33020"/>
                </a:lnTo>
                <a:lnTo>
                  <a:pt x="31483" y="37211"/>
                </a:lnTo>
                <a:lnTo>
                  <a:pt x="31483" y="40690"/>
                </a:lnTo>
                <a:lnTo>
                  <a:pt x="88658" y="99187"/>
                </a:lnTo>
                <a:lnTo>
                  <a:pt x="89992" y="99733"/>
                </a:lnTo>
                <a:lnTo>
                  <a:pt x="91389" y="99733"/>
                </a:lnTo>
                <a:lnTo>
                  <a:pt x="92773" y="99733"/>
                </a:lnTo>
                <a:lnTo>
                  <a:pt x="94107" y="99187"/>
                </a:lnTo>
                <a:lnTo>
                  <a:pt x="97205" y="96012"/>
                </a:lnTo>
                <a:lnTo>
                  <a:pt x="97205" y="92570"/>
                </a:lnTo>
                <a:close/>
              </a:path>
              <a:path w="339725" h="335279">
                <a:moveTo>
                  <a:pt x="190500" y="2413"/>
                </a:moveTo>
                <a:lnTo>
                  <a:pt x="188099" y="0"/>
                </a:lnTo>
                <a:lnTo>
                  <a:pt x="182232" y="0"/>
                </a:lnTo>
                <a:lnTo>
                  <a:pt x="179832" y="2413"/>
                </a:lnTo>
                <a:lnTo>
                  <a:pt x="179832" y="56515"/>
                </a:lnTo>
                <a:lnTo>
                  <a:pt x="182232" y="58978"/>
                </a:lnTo>
                <a:lnTo>
                  <a:pt x="185166" y="58978"/>
                </a:lnTo>
                <a:lnTo>
                  <a:pt x="188099" y="58978"/>
                </a:lnTo>
                <a:lnTo>
                  <a:pt x="190500" y="56515"/>
                </a:lnTo>
                <a:lnTo>
                  <a:pt x="190500" y="2413"/>
                </a:lnTo>
                <a:close/>
              </a:path>
              <a:path w="339725" h="335279">
                <a:moveTo>
                  <a:pt x="252691" y="155905"/>
                </a:moveTo>
                <a:lnTo>
                  <a:pt x="218732" y="112636"/>
                </a:lnTo>
                <a:lnTo>
                  <a:pt x="197358" y="104559"/>
                </a:lnTo>
                <a:lnTo>
                  <a:pt x="194462" y="106349"/>
                </a:lnTo>
                <a:lnTo>
                  <a:pt x="192989" y="112268"/>
                </a:lnTo>
                <a:lnTo>
                  <a:pt x="194665" y="115341"/>
                </a:lnTo>
                <a:lnTo>
                  <a:pt x="197459" y="116128"/>
                </a:lnTo>
                <a:lnTo>
                  <a:pt x="213601" y="122377"/>
                </a:lnTo>
                <a:lnTo>
                  <a:pt x="226326" y="131114"/>
                </a:lnTo>
                <a:lnTo>
                  <a:pt x="235699" y="142392"/>
                </a:lnTo>
                <a:lnTo>
                  <a:pt x="241782" y="156298"/>
                </a:lnTo>
                <a:lnTo>
                  <a:pt x="242468" y="158711"/>
                </a:lnTo>
                <a:lnTo>
                  <a:pt x="244525" y="160210"/>
                </a:lnTo>
                <a:lnTo>
                  <a:pt x="246786" y="160210"/>
                </a:lnTo>
                <a:lnTo>
                  <a:pt x="247319" y="160210"/>
                </a:lnTo>
                <a:lnTo>
                  <a:pt x="251155" y="159042"/>
                </a:lnTo>
                <a:lnTo>
                  <a:pt x="252691" y="155905"/>
                </a:lnTo>
                <a:close/>
              </a:path>
              <a:path w="339725" h="335279">
                <a:moveTo>
                  <a:pt x="290372" y="180162"/>
                </a:moveTo>
                <a:lnTo>
                  <a:pt x="282117" y="137960"/>
                </a:lnTo>
                <a:lnTo>
                  <a:pt x="279692" y="134239"/>
                </a:lnTo>
                <a:lnTo>
                  <a:pt x="279692" y="180162"/>
                </a:lnTo>
                <a:lnTo>
                  <a:pt x="277609" y="200545"/>
                </a:lnTo>
                <a:lnTo>
                  <a:pt x="271526" y="219849"/>
                </a:lnTo>
                <a:lnTo>
                  <a:pt x="261708" y="237464"/>
                </a:lnTo>
                <a:lnTo>
                  <a:pt x="239864" y="262636"/>
                </a:lnTo>
                <a:lnTo>
                  <a:pt x="233845" y="272605"/>
                </a:lnTo>
                <a:lnTo>
                  <a:pt x="230339" y="282663"/>
                </a:lnTo>
                <a:lnTo>
                  <a:pt x="229806" y="288036"/>
                </a:lnTo>
                <a:lnTo>
                  <a:pt x="203111" y="288036"/>
                </a:lnTo>
                <a:lnTo>
                  <a:pt x="215519" y="197332"/>
                </a:lnTo>
                <a:lnTo>
                  <a:pt x="214210" y="194894"/>
                </a:lnTo>
                <a:lnTo>
                  <a:pt x="209791" y="193014"/>
                </a:lnTo>
                <a:lnTo>
                  <a:pt x="207213" y="193738"/>
                </a:lnTo>
                <a:lnTo>
                  <a:pt x="202946" y="199682"/>
                </a:lnTo>
                <a:lnTo>
                  <a:pt x="202946" y="212382"/>
                </a:lnTo>
                <a:lnTo>
                  <a:pt x="192582" y="288036"/>
                </a:lnTo>
                <a:lnTo>
                  <a:pt x="176695" y="288036"/>
                </a:lnTo>
                <a:lnTo>
                  <a:pt x="166357" y="212547"/>
                </a:lnTo>
                <a:lnTo>
                  <a:pt x="168986" y="213550"/>
                </a:lnTo>
                <a:lnTo>
                  <a:pt x="171932" y="213880"/>
                </a:lnTo>
                <a:lnTo>
                  <a:pt x="179247" y="212280"/>
                </a:lnTo>
                <a:lnTo>
                  <a:pt x="182308" y="210616"/>
                </a:lnTo>
                <a:lnTo>
                  <a:pt x="184518" y="208788"/>
                </a:lnTo>
                <a:lnTo>
                  <a:pt x="187731" y="212712"/>
                </a:lnTo>
                <a:lnTo>
                  <a:pt x="192417" y="215709"/>
                </a:lnTo>
                <a:lnTo>
                  <a:pt x="199936" y="213715"/>
                </a:lnTo>
                <a:lnTo>
                  <a:pt x="202946" y="212382"/>
                </a:lnTo>
                <a:lnTo>
                  <a:pt x="202946" y="199682"/>
                </a:lnTo>
                <a:lnTo>
                  <a:pt x="201409" y="201815"/>
                </a:lnTo>
                <a:lnTo>
                  <a:pt x="193408" y="203974"/>
                </a:lnTo>
                <a:lnTo>
                  <a:pt x="190677" y="198996"/>
                </a:lnTo>
                <a:lnTo>
                  <a:pt x="189204" y="195008"/>
                </a:lnTo>
                <a:lnTo>
                  <a:pt x="187198" y="193675"/>
                </a:lnTo>
                <a:lnTo>
                  <a:pt x="182880" y="193675"/>
                </a:lnTo>
                <a:lnTo>
                  <a:pt x="180886" y="195173"/>
                </a:lnTo>
                <a:lnTo>
                  <a:pt x="178676" y="200990"/>
                </a:lnTo>
                <a:lnTo>
                  <a:pt x="167716" y="203415"/>
                </a:lnTo>
                <a:lnTo>
                  <a:pt x="162509" y="194068"/>
                </a:lnTo>
                <a:lnTo>
                  <a:pt x="159829" y="193065"/>
                </a:lnTo>
                <a:lnTo>
                  <a:pt x="155092" y="194779"/>
                </a:lnTo>
                <a:lnTo>
                  <a:pt x="153606" y="197281"/>
                </a:lnTo>
                <a:lnTo>
                  <a:pt x="166052" y="288036"/>
                </a:lnTo>
                <a:lnTo>
                  <a:pt x="141516" y="288036"/>
                </a:lnTo>
                <a:lnTo>
                  <a:pt x="122974" y="253009"/>
                </a:lnTo>
                <a:lnTo>
                  <a:pt x="117436" y="247497"/>
                </a:lnTo>
                <a:lnTo>
                  <a:pt x="106311" y="232905"/>
                </a:lnTo>
                <a:lnTo>
                  <a:pt x="98132" y="216496"/>
                </a:lnTo>
                <a:lnTo>
                  <a:pt x="93078" y="198767"/>
                </a:lnTo>
                <a:lnTo>
                  <a:pt x="91351" y="180162"/>
                </a:lnTo>
                <a:lnTo>
                  <a:pt x="98755" y="142252"/>
                </a:lnTo>
                <a:lnTo>
                  <a:pt x="118948" y="111239"/>
                </a:lnTo>
                <a:lnTo>
                  <a:pt x="148882" y="90309"/>
                </a:lnTo>
                <a:lnTo>
                  <a:pt x="185521" y="82626"/>
                </a:lnTo>
                <a:lnTo>
                  <a:pt x="222135" y="90309"/>
                </a:lnTo>
                <a:lnTo>
                  <a:pt x="252069" y="111239"/>
                </a:lnTo>
                <a:lnTo>
                  <a:pt x="272275" y="142252"/>
                </a:lnTo>
                <a:lnTo>
                  <a:pt x="279692" y="180162"/>
                </a:lnTo>
                <a:lnTo>
                  <a:pt x="279692" y="134239"/>
                </a:lnTo>
                <a:lnTo>
                  <a:pt x="259626" y="103454"/>
                </a:lnTo>
                <a:lnTo>
                  <a:pt x="229831" y="82626"/>
                </a:lnTo>
                <a:lnTo>
                  <a:pt x="226314" y="80175"/>
                </a:lnTo>
                <a:lnTo>
                  <a:pt x="185572" y="71628"/>
                </a:lnTo>
                <a:lnTo>
                  <a:pt x="144818" y="80175"/>
                </a:lnTo>
                <a:lnTo>
                  <a:pt x="111506" y="103454"/>
                </a:lnTo>
                <a:lnTo>
                  <a:pt x="89014" y="137960"/>
                </a:lnTo>
                <a:lnTo>
                  <a:pt x="80772" y="180162"/>
                </a:lnTo>
                <a:lnTo>
                  <a:pt x="83108" y="202946"/>
                </a:lnTo>
                <a:lnTo>
                  <a:pt x="89865" y="224332"/>
                </a:lnTo>
                <a:lnTo>
                  <a:pt x="89916" y="224497"/>
                </a:lnTo>
                <a:lnTo>
                  <a:pt x="100774" y="243890"/>
                </a:lnTo>
                <a:lnTo>
                  <a:pt x="100901" y="244106"/>
                </a:lnTo>
                <a:lnTo>
                  <a:pt x="122809" y="269138"/>
                </a:lnTo>
                <a:lnTo>
                  <a:pt x="127736" y="277075"/>
                </a:lnTo>
                <a:lnTo>
                  <a:pt x="130530" y="284708"/>
                </a:lnTo>
                <a:lnTo>
                  <a:pt x="130606" y="284937"/>
                </a:lnTo>
                <a:lnTo>
                  <a:pt x="130924" y="288036"/>
                </a:lnTo>
                <a:lnTo>
                  <a:pt x="125818" y="288036"/>
                </a:lnTo>
                <a:lnTo>
                  <a:pt x="118872" y="295325"/>
                </a:lnTo>
                <a:lnTo>
                  <a:pt x="118872" y="327431"/>
                </a:lnTo>
                <a:lnTo>
                  <a:pt x="125869" y="334657"/>
                </a:lnTo>
                <a:lnTo>
                  <a:pt x="246100" y="334657"/>
                </a:lnTo>
                <a:lnTo>
                  <a:pt x="253047" y="327431"/>
                </a:lnTo>
                <a:lnTo>
                  <a:pt x="253047" y="323672"/>
                </a:lnTo>
                <a:lnTo>
                  <a:pt x="253047" y="299135"/>
                </a:lnTo>
                <a:lnTo>
                  <a:pt x="253047" y="295325"/>
                </a:lnTo>
                <a:lnTo>
                  <a:pt x="246049" y="288036"/>
                </a:lnTo>
                <a:lnTo>
                  <a:pt x="242443" y="288036"/>
                </a:lnTo>
                <a:lnTo>
                  <a:pt x="242443" y="301459"/>
                </a:lnTo>
                <a:lnTo>
                  <a:pt x="242443" y="321348"/>
                </a:lnTo>
                <a:lnTo>
                  <a:pt x="240220" y="323672"/>
                </a:lnTo>
                <a:lnTo>
                  <a:pt x="131711" y="323672"/>
                </a:lnTo>
                <a:lnTo>
                  <a:pt x="129476" y="321348"/>
                </a:lnTo>
                <a:lnTo>
                  <a:pt x="129476" y="301459"/>
                </a:lnTo>
                <a:lnTo>
                  <a:pt x="131711" y="299135"/>
                </a:lnTo>
                <a:lnTo>
                  <a:pt x="169557" y="299135"/>
                </a:lnTo>
                <a:lnTo>
                  <a:pt x="170040" y="299504"/>
                </a:lnTo>
                <a:lnTo>
                  <a:pt x="172415" y="299135"/>
                </a:lnTo>
                <a:lnTo>
                  <a:pt x="196964" y="299135"/>
                </a:lnTo>
                <a:lnTo>
                  <a:pt x="197154" y="299161"/>
                </a:lnTo>
                <a:lnTo>
                  <a:pt x="199732" y="299161"/>
                </a:lnTo>
                <a:lnTo>
                  <a:pt x="240220" y="299135"/>
                </a:lnTo>
                <a:lnTo>
                  <a:pt x="242443" y="301459"/>
                </a:lnTo>
                <a:lnTo>
                  <a:pt x="242443" y="288036"/>
                </a:lnTo>
                <a:lnTo>
                  <a:pt x="240461" y="288036"/>
                </a:lnTo>
                <a:lnTo>
                  <a:pt x="240792" y="284937"/>
                </a:lnTo>
                <a:lnTo>
                  <a:pt x="240817" y="284708"/>
                </a:lnTo>
                <a:lnTo>
                  <a:pt x="243624" y="277075"/>
                </a:lnTo>
                <a:lnTo>
                  <a:pt x="243713" y="276821"/>
                </a:lnTo>
                <a:lnTo>
                  <a:pt x="248666" y="268846"/>
                </a:lnTo>
                <a:lnTo>
                  <a:pt x="270395" y="243890"/>
                </a:lnTo>
                <a:lnTo>
                  <a:pt x="281203" y="224497"/>
                </a:lnTo>
                <a:lnTo>
                  <a:pt x="281292" y="224332"/>
                </a:lnTo>
                <a:lnTo>
                  <a:pt x="288023" y="202946"/>
                </a:lnTo>
                <a:lnTo>
                  <a:pt x="288277" y="200545"/>
                </a:lnTo>
                <a:lnTo>
                  <a:pt x="290372" y="180162"/>
                </a:lnTo>
                <a:close/>
              </a:path>
              <a:path w="339725" h="335279">
                <a:moveTo>
                  <a:pt x="339509" y="37211"/>
                </a:moveTo>
                <a:lnTo>
                  <a:pt x="335356" y="33020"/>
                </a:lnTo>
                <a:lnTo>
                  <a:pt x="331990" y="33020"/>
                </a:lnTo>
                <a:lnTo>
                  <a:pt x="273799" y="92570"/>
                </a:lnTo>
                <a:lnTo>
                  <a:pt x="273799" y="96012"/>
                </a:lnTo>
                <a:lnTo>
                  <a:pt x="276948" y="99187"/>
                </a:lnTo>
                <a:lnTo>
                  <a:pt x="278282" y="99733"/>
                </a:lnTo>
                <a:lnTo>
                  <a:pt x="279666" y="99733"/>
                </a:lnTo>
                <a:lnTo>
                  <a:pt x="281051" y="99733"/>
                </a:lnTo>
                <a:lnTo>
                  <a:pt x="282384" y="99187"/>
                </a:lnTo>
                <a:lnTo>
                  <a:pt x="339509" y="40690"/>
                </a:lnTo>
                <a:lnTo>
                  <a:pt x="339509" y="372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92361" y="726186"/>
            <a:ext cx="0" cy="5828665"/>
          </a:xfrm>
          <a:custGeom>
            <a:avLst/>
            <a:gdLst/>
            <a:ahLst/>
            <a:cxnLst/>
            <a:rect l="l" t="t" r="r" b="b"/>
            <a:pathLst>
              <a:path h="5828665">
                <a:moveTo>
                  <a:pt x="0" y="0"/>
                </a:moveTo>
                <a:lnTo>
                  <a:pt x="0" y="5828449"/>
                </a:lnTo>
              </a:path>
            </a:pathLst>
          </a:custGeom>
          <a:ln w="28956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37031" y="694944"/>
            <a:ext cx="8292465" cy="584200"/>
          </a:xfrm>
          <a:prstGeom prst="rect">
            <a:avLst/>
          </a:prstGeom>
          <a:ln w="9144">
            <a:solidFill>
              <a:srgbClr val="003BF6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0805" marR="984885">
              <a:lnSpc>
                <a:spcPct val="100000"/>
              </a:lnSpc>
              <a:spcBef>
                <a:spcPts val="254"/>
              </a:spcBef>
            </a:pP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ЗАКОН</a:t>
            </a:r>
            <a:r>
              <a:rPr sz="1600" b="1" spc="28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ОБ</a:t>
            </a:r>
            <a:r>
              <a:rPr sz="1600" b="1" spc="28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ОБРАЗОВАНИИ</a:t>
            </a:r>
            <a:r>
              <a:rPr sz="1600" b="1" spc="27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(Последние</a:t>
            </a:r>
            <a:r>
              <a:rPr sz="1600" b="1" spc="28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45" dirty="0">
                <a:solidFill>
                  <a:srgbClr val="2E5496"/>
                </a:solidFill>
                <a:latin typeface="Calibri"/>
                <a:cs typeface="Calibri"/>
              </a:rPr>
              <a:t>изменения</a:t>
            </a:r>
            <a:r>
              <a:rPr sz="1600" b="1" spc="2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от</a:t>
            </a:r>
            <a:r>
              <a:rPr sz="1600" b="1" spc="37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от</a:t>
            </a:r>
            <a:r>
              <a:rPr sz="1600" b="1" spc="29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08.03.2026</a:t>
            </a:r>
            <a:r>
              <a:rPr sz="1600" b="1" spc="3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№</a:t>
            </a:r>
            <a:r>
              <a:rPr sz="1600" b="1" spc="27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55" dirty="0">
                <a:solidFill>
                  <a:srgbClr val="2E5496"/>
                </a:solidFill>
                <a:latin typeface="Calibri"/>
                <a:cs typeface="Calibri"/>
              </a:rPr>
              <a:t>45-</a:t>
            </a:r>
            <a:r>
              <a:rPr sz="1600" b="1" spc="-25" dirty="0">
                <a:solidFill>
                  <a:srgbClr val="2E5496"/>
                </a:solidFill>
                <a:latin typeface="Calibri"/>
                <a:cs typeface="Calibri"/>
              </a:rPr>
              <a:t>ФЗ) </a:t>
            </a:r>
            <a:r>
              <a:rPr sz="1600" b="1" u="sng" spc="-10" dirty="0">
                <a:solidFill>
                  <a:srgbClr val="2E5496"/>
                </a:solidFill>
                <a:uFill>
                  <a:solidFill>
                    <a:srgbClr val="2E5496"/>
                  </a:solidFill>
                </a:uFill>
                <a:latin typeface="Calibri"/>
                <a:cs typeface="Calibri"/>
                <a:hlinkClick r:id="rId5"/>
              </a:rPr>
              <a:t>http://pravo.gov.ru/proxy/ips/?docbody=&amp;nd=102162745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4548" y="3604259"/>
            <a:ext cx="8338184" cy="1554480"/>
          </a:xfrm>
          <a:prstGeom prst="rect">
            <a:avLst/>
          </a:prstGeom>
          <a:ln w="9144">
            <a:solidFill>
              <a:srgbClr val="003BF6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1440" algn="just">
              <a:lnSpc>
                <a:spcPct val="100000"/>
              </a:lnSpc>
              <a:spcBef>
                <a:spcPts val="265"/>
              </a:spcBef>
            </a:pP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ФГОС</a:t>
            </a:r>
            <a:r>
              <a:rPr sz="1600" b="1" spc="-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СОО</a:t>
            </a: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Приказ</a:t>
            </a:r>
            <a:r>
              <a:rPr sz="1600" b="1" spc="-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Министерства просвещения</a:t>
            </a: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Российской</a:t>
            </a: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Федерации</a:t>
            </a: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от</a:t>
            </a: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12.08.2022</a:t>
            </a:r>
            <a:r>
              <a:rPr sz="1600" b="1" spc="-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№</a:t>
            </a:r>
            <a:r>
              <a:rPr sz="1600" b="1" spc="-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2E5496"/>
                </a:solidFill>
                <a:latin typeface="Calibri"/>
                <a:cs typeface="Calibri"/>
              </a:rPr>
              <a:t>732</a:t>
            </a:r>
            <a:endParaRPr sz="1600">
              <a:latin typeface="Calibri"/>
              <a:cs typeface="Calibri"/>
            </a:endParaRPr>
          </a:p>
          <a:p>
            <a:pPr marL="91440" marR="83185" algn="just">
              <a:lnSpc>
                <a:spcPct val="100000"/>
              </a:lnSpc>
            </a:pP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«О</a:t>
            </a:r>
            <a:r>
              <a:rPr sz="1600" b="1" spc="70" dirty="0">
                <a:solidFill>
                  <a:srgbClr val="2E5496"/>
                </a:solidFill>
                <a:latin typeface="Calibri"/>
                <a:cs typeface="Calibri"/>
              </a:rPr>
              <a:t> 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внесении</a:t>
            </a:r>
            <a:r>
              <a:rPr sz="1600" b="1" spc="70" dirty="0">
                <a:solidFill>
                  <a:srgbClr val="2E5496"/>
                </a:solidFill>
                <a:latin typeface="Calibri"/>
                <a:cs typeface="Calibri"/>
              </a:rPr>
              <a:t> 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изменений</a:t>
            </a:r>
            <a:r>
              <a:rPr sz="1600" b="1" spc="70" dirty="0">
                <a:solidFill>
                  <a:srgbClr val="2E5496"/>
                </a:solidFill>
                <a:latin typeface="Calibri"/>
                <a:cs typeface="Calibri"/>
              </a:rPr>
              <a:t> 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в</a:t>
            </a:r>
            <a:r>
              <a:rPr sz="1600" b="1" spc="70" dirty="0">
                <a:solidFill>
                  <a:srgbClr val="2E5496"/>
                </a:solidFill>
                <a:latin typeface="Calibri"/>
                <a:cs typeface="Calibri"/>
              </a:rPr>
              <a:t> 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федеральный</a:t>
            </a:r>
            <a:r>
              <a:rPr sz="1600" b="1" spc="75" dirty="0">
                <a:solidFill>
                  <a:srgbClr val="2E5496"/>
                </a:solidFill>
                <a:latin typeface="Calibri"/>
                <a:cs typeface="Calibri"/>
              </a:rPr>
              <a:t> 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государственный</a:t>
            </a:r>
            <a:r>
              <a:rPr sz="1600" b="1" spc="75" dirty="0">
                <a:solidFill>
                  <a:srgbClr val="2E5496"/>
                </a:solidFill>
                <a:latin typeface="Calibri"/>
                <a:cs typeface="Calibri"/>
              </a:rPr>
              <a:t> 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образовательный</a:t>
            </a:r>
            <a:r>
              <a:rPr sz="1600" b="1" spc="75" dirty="0">
                <a:solidFill>
                  <a:srgbClr val="2E5496"/>
                </a:solidFill>
                <a:latin typeface="Calibri"/>
                <a:cs typeface="Calibri"/>
              </a:rPr>
              <a:t>  </a:t>
            </a: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стандарт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среднего</a:t>
            </a:r>
            <a:r>
              <a:rPr sz="1600" b="1" spc="42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общего</a:t>
            </a:r>
            <a:r>
              <a:rPr sz="1600" b="1" spc="42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образования,</a:t>
            </a:r>
            <a:r>
              <a:rPr sz="1600" b="1" spc="4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утвержденный</a:t>
            </a:r>
            <a:r>
              <a:rPr sz="1600" b="1" spc="42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приказом</a:t>
            </a:r>
            <a:r>
              <a:rPr sz="1600" b="1" spc="42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Министерства</a:t>
            </a:r>
            <a:r>
              <a:rPr sz="1600" b="1" spc="4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образования</a:t>
            </a:r>
            <a:r>
              <a:rPr sz="1600" b="1" spc="42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-50" dirty="0">
                <a:solidFill>
                  <a:srgbClr val="2E5496"/>
                </a:solidFill>
                <a:latin typeface="Calibri"/>
                <a:cs typeface="Calibri"/>
              </a:rPr>
              <a:t>и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науки</a:t>
            </a:r>
            <a:r>
              <a:rPr sz="1600" b="1" spc="22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Российской</a:t>
            </a:r>
            <a:r>
              <a:rPr sz="1600" b="1" spc="22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Федерации</a:t>
            </a:r>
            <a:r>
              <a:rPr sz="1600" b="1" spc="229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от</a:t>
            </a:r>
            <a:r>
              <a:rPr sz="1600" b="1" spc="229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17</a:t>
            </a:r>
            <a:r>
              <a:rPr sz="1600" b="1" spc="2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мая</a:t>
            </a:r>
            <a:r>
              <a:rPr sz="1600" b="1" spc="2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2012</a:t>
            </a:r>
            <a:r>
              <a:rPr sz="1600" b="1" spc="229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г.</a:t>
            </a:r>
            <a:r>
              <a:rPr sz="1600" b="1" spc="23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№</a:t>
            </a:r>
            <a:r>
              <a:rPr sz="1600" b="1" spc="229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413»</a:t>
            </a:r>
            <a:r>
              <a:rPr sz="1600" b="1" spc="2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(Зарегистрирован</a:t>
            </a:r>
            <a:r>
              <a:rPr sz="1600" b="1" spc="229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12.09.2022</a:t>
            </a:r>
            <a:r>
              <a:rPr sz="1600" b="1" spc="24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-50" dirty="0">
                <a:solidFill>
                  <a:srgbClr val="2E5496"/>
                </a:solidFill>
                <a:latin typeface="Calibri"/>
                <a:cs typeface="Calibri"/>
              </a:rPr>
              <a:t>№</a:t>
            </a:r>
            <a:endParaRPr sz="16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70034)</a:t>
            </a:r>
            <a:endParaRPr sz="16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500" b="1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6"/>
              </a:rPr>
              <a:t>https://edsoo.ru/wp-</a:t>
            </a:r>
            <a:r>
              <a:rPr sz="1500" b="1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6"/>
              </a:rPr>
              <a:t>content/uploads/2023/08/Приказ-№-732-от-12.08.2022.</a:t>
            </a:r>
            <a:r>
              <a:rPr sz="1500" b="1" u="sng" spc="-10" dirty="0">
                <a:solidFill>
                  <a:srgbClr val="2E5496"/>
                </a:solidFill>
                <a:uFill>
                  <a:solidFill>
                    <a:srgbClr val="2E5496"/>
                  </a:solidFill>
                </a:uFill>
                <a:latin typeface="Calibri"/>
                <a:cs typeface="Calibri"/>
                <a:hlinkClick r:id="rId6"/>
              </a:rPr>
              <a:t>pdf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56" y="4283964"/>
            <a:ext cx="386558" cy="469392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9185147" y="746759"/>
            <a:ext cx="2799715" cy="486409"/>
            <a:chOff x="9185147" y="746759"/>
            <a:chExt cx="2799715" cy="486409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14103" y="775715"/>
              <a:ext cx="2741676" cy="42824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199625" y="761237"/>
              <a:ext cx="2771140" cy="457200"/>
            </a:xfrm>
            <a:custGeom>
              <a:avLst/>
              <a:gdLst/>
              <a:ahLst/>
              <a:cxnLst/>
              <a:rect l="l" t="t" r="r" b="b"/>
              <a:pathLst>
                <a:path w="2771140" h="457200">
                  <a:moveTo>
                    <a:pt x="0" y="457200"/>
                  </a:moveTo>
                  <a:lnTo>
                    <a:pt x="2770631" y="457200"/>
                  </a:lnTo>
                  <a:lnTo>
                    <a:pt x="2770631" y="0"/>
                  </a:lnTo>
                  <a:lnTo>
                    <a:pt x="0" y="0"/>
                  </a:lnTo>
                  <a:lnTo>
                    <a:pt x="0" y="457200"/>
                  </a:lnTo>
                  <a:close/>
                </a:path>
              </a:pathLst>
            </a:custGeom>
            <a:ln w="28956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493122" y="5819647"/>
            <a:ext cx="2149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8"/>
              </a:rPr>
              <a:t>https://edsoo.ru/norm</a:t>
            </a:r>
            <a:r>
              <a:rPr sz="1800" spc="-10" dirty="0">
                <a:solidFill>
                  <a:srgbClr val="0462C1"/>
                </a:solidFill>
                <a:latin typeface="Calibri"/>
                <a:cs typeface="Calibri"/>
                <a:hlinkClick r:id="rId8"/>
              </a:rPr>
              <a:t> </a:t>
            </a:r>
            <a:r>
              <a:rPr sz="18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8"/>
              </a:rPr>
              <a:t>ativnye-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8"/>
              </a:rPr>
              <a:t>dokumenty/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8081" rIns="0" bIns="0" rtlCol="0">
            <a:spAutoFit/>
          </a:bodyPr>
          <a:lstStyle/>
          <a:p>
            <a:pPr marL="896619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Правовые</a:t>
            </a:r>
            <a:r>
              <a:rPr sz="2400" spc="-65" dirty="0"/>
              <a:t> </a:t>
            </a:r>
            <a:r>
              <a:rPr sz="2400" dirty="0"/>
              <a:t>ориентиры</a:t>
            </a:r>
            <a:r>
              <a:rPr sz="2400" spc="-50" dirty="0"/>
              <a:t> </a:t>
            </a:r>
            <a:r>
              <a:rPr sz="2400" dirty="0"/>
              <a:t>для</a:t>
            </a:r>
            <a:r>
              <a:rPr sz="2400" spc="-55" dirty="0"/>
              <a:t> </a:t>
            </a:r>
            <a:r>
              <a:rPr sz="2400" dirty="0"/>
              <a:t>образовательной</a:t>
            </a:r>
            <a:r>
              <a:rPr sz="2400" spc="-85" dirty="0"/>
              <a:t> </a:t>
            </a:r>
            <a:r>
              <a:rPr sz="2400" spc="-10" dirty="0"/>
              <a:t>организации</a:t>
            </a:r>
            <a:r>
              <a:rPr sz="2400" spc="-50" dirty="0"/>
              <a:t> </a:t>
            </a:r>
            <a:r>
              <a:rPr sz="2400" dirty="0"/>
              <a:t>в</a:t>
            </a:r>
            <a:r>
              <a:rPr sz="2400" spc="-60" dirty="0"/>
              <a:t> </a:t>
            </a:r>
            <a:r>
              <a:rPr sz="2400" spc="-10" dirty="0"/>
              <a:t>2026-</a:t>
            </a:r>
            <a:r>
              <a:rPr sz="2400" dirty="0"/>
              <a:t>2027</a:t>
            </a:r>
            <a:r>
              <a:rPr sz="2400" spc="-65" dirty="0"/>
              <a:t> </a:t>
            </a:r>
            <a:r>
              <a:rPr sz="2400" spc="-10" dirty="0"/>
              <a:t>уч.г.</a:t>
            </a:r>
            <a:endParaRPr sz="2400" dirty="0"/>
          </a:p>
        </p:txBody>
      </p:sp>
      <p:pic>
        <p:nvPicPr>
          <p:cNvPr id="17" name="object 17" descr="Clique no ícone de mão no design de estilo moderno de contorno. ilustração do gr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88349" y="812291"/>
            <a:ext cx="338430" cy="327660"/>
          </a:xfrm>
          <a:prstGeom prst="rect">
            <a:avLst/>
          </a:prstGeom>
        </p:spPr>
      </p:pic>
      <p:pic>
        <p:nvPicPr>
          <p:cNvPr id="18" name="object 18" descr="Clique no ícone de mão no design de estilo moderno de contorno. ilustração do gr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03489" y="4686300"/>
            <a:ext cx="338430" cy="329183"/>
          </a:xfrm>
          <a:prstGeom prst="rect">
            <a:avLst/>
          </a:prstGeom>
        </p:spPr>
      </p:pic>
      <p:pic>
        <p:nvPicPr>
          <p:cNvPr id="19" name="object 19" descr="Clique no ícone de mão no design de estilo moderno de contorno. ilustração do gr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647116" y="5477255"/>
            <a:ext cx="327975" cy="318516"/>
          </a:xfrm>
          <a:prstGeom prst="rect">
            <a:avLst/>
          </a:prstGeom>
        </p:spPr>
      </p:pic>
      <p:pic>
        <p:nvPicPr>
          <p:cNvPr id="20" name="object 20" descr="Clique no ícone de mão no design de estilo moderno de contorno. ilustração do gr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603633" y="6195059"/>
            <a:ext cx="338430" cy="32918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106" y="6160008"/>
            <a:ext cx="385303" cy="469392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573023" y="6115811"/>
            <a:ext cx="8221980" cy="559435"/>
          </a:xfrm>
          <a:prstGeom prst="rect">
            <a:avLst/>
          </a:prstGeom>
          <a:ln w="9144">
            <a:solidFill>
              <a:srgbClr val="003BF6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75"/>
              </a:spcBef>
            </a:pP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КОНЦЕПЦИЯ</a:t>
            </a:r>
            <a:r>
              <a:rPr sz="1600" b="1" spc="-4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ПРЕПОДАВАНИЯ</a:t>
            </a:r>
            <a:r>
              <a:rPr sz="16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УЧЕБНОГО</a:t>
            </a:r>
            <a:r>
              <a:rPr sz="1600" b="1" spc="-3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2E5496"/>
                </a:solidFill>
                <a:latin typeface="Calibri"/>
                <a:cs typeface="Calibri"/>
              </a:rPr>
              <a:t>ПРЕДМЕТА</a:t>
            </a:r>
            <a:r>
              <a:rPr sz="1600" b="1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«ФИЗКУЛЬТУРА»</a:t>
            </a:r>
            <a:endParaRPr sz="16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600" u="sng" spc="-10" dirty="0">
                <a:solidFill>
                  <a:srgbClr val="2E5496"/>
                </a:solidFill>
                <a:uFill>
                  <a:solidFill>
                    <a:srgbClr val="2E5496"/>
                  </a:solidFill>
                </a:uFill>
                <a:latin typeface="Calibri"/>
                <a:cs typeface="Calibri"/>
                <a:hlinkClick r:id="rId11"/>
              </a:rPr>
              <a:t>https://docs.edu.gov.ru/document/f7ccb63562c743ddc208b5c1b54c3aca/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23" name="object 23" descr="Clique no ícone de mão no design de estilo moderno de contorno. ilustração do gr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828332" y="6236208"/>
            <a:ext cx="326591" cy="318515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601980" y="1367027"/>
            <a:ext cx="8338184" cy="1077595"/>
          </a:xfrm>
          <a:prstGeom prst="rect">
            <a:avLst/>
          </a:prstGeom>
          <a:ln w="9144">
            <a:solidFill>
              <a:srgbClr val="003BF6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65"/>
              </a:spcBef>
            </a:pP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ФГОС</a:t>
            </a:r>
            <a:r>
              <a:rPr sz="1600" b="1" spc="3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НОО</a:t>
            </a:r>
            <a:r>
              <a:rPr sz="1600" b="1" spc="27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Приказ</a:t>
            </a:r>
            <a:r>
              <a:rPr sz="1600" b="1" spc="28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45" dirty="0">
                <a:solidFill>
                  <a:srgbClr val="2E5496"/>
                </a:solidFill>
                <a:latin typeface="Calibri"/>
                <a:cs typeface="Calibri"/>
              </a:rPr>
              <a:t>Министерства</a:t>
            </a:r>
            <a:r>
              <a:rPr sz="1600" b="1" spc="26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45" dirty="0">
                <a:solidFill>
                  <a:srgbClr val="2E5496"/>
                </a:solidFill>
                <a:latin typeface="Calibri"/>
                <a:cs typeface="Calibri"/>
              </a:rPr>
              <a:t>просвещения</a:t>
            </a:r>
            <a:r>
              <a:rPr sz="1600" b="1" spc="254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Российской</a:t>
            </a:r>
            <a:r>
              <a:rPr sz="1600" b="1" spc="2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Федерации</a:t>
            </a:r>
            <a:r>
              <a:rPr sz="1600" b="1" spc="27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от</a:t>
            </a:r>
            <a:r>
              <a:rPr sz="1600" b="1" spc="26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31.05.2021</a:t>
            </a:r>
            <a:endParaRPr sz="1600" dirty="0">
              <a:latin typeface="Calibri"/>
              <a:cs typeface="Calibri"/>
            </a:endParaRPr>
          </a:p>
          <a:p>
            <a:pPr marL="91440" marR="249554">
              <a:lnSpc>
                <a:spcPct val="100000"/>
              </a:lnSpc>
            </a:pPr>
            <a:r>
              <a:rPr sz="1600" b="1" spc="20" dirty="0">
                <a:solidFill>
                  <a:srgbClr val="2E5496"/>
                </a:solidFill>
                <a:latin typeface="Calibri"/>
                <a:cs typeface="Calibri"/>
              </a:rPr>
              <a:t>№</a:t>
            </a:r>
            <a:r>
              <a:rPr sz="1600" b="1" spc="28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20" dirty="0">
                <a:solidFill>
                  <a:srgbClr val="2E5496"/>
                </a:solidFill>
                <a:latin typeface="Calibri"/>
                <a:cs typeface="Calibri"/>
              </a:rPr>
              <a:t>286</a:t>
            </a:r>
            <a:r>
              <a:rPr sz="1600" b="1" spc="28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20" dirty="0">
                <a:solidFill>
                  <a:srgbClr val="2E5496"/>
                </a:solidFill>
                <a:latin typeface="Calibri"/>
                <a:cs typeface="Calibri"/>
              </a:rPr>
              <a:t>«Об</a:t>
            </a:r>
            <a:r>
              <a:rPr sz="1600" b="1" spc="27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20" dirty="0">
                <a:solidFill>
                  <a:srgbClr val="2E5496"/>
                </a:solidFill>
                <a:latin typeface="Calibri"/>
                <a:cs typeface="Calibri"/>
              </a:rPr>
              <a:t>утверждении</a:t>
            </a:r>
            <a:r>
              <a:rPr sz="1600" b="1" spc="2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20" dirty="0">
                <a:solidFill>
                  <a:srgbClr val="2E5496"/>
                </a:solidFill>
                <a:latin typeface="Calibri"/>
                <a:cs typeface="Calibri"/>
              </a:rPr>
              <a:t>федерального</a:t>
            </a:r>
            <a:r>
              <a:rPr sz="1600" b="1" spc="24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20" dirty="0">
                <a:solidFill>
                  <a:srgbClr val="2E5496"/>
                </a:solidFill>
                <a:latin typeface="Calibri"/>
                <a:cs typeface="Calibri"/>
              </a:rPr>
              <a:t>государственного</a:t>
            </a:r>
            <a:r>
              <a:rPr sz="1600" b="1" spc="27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35" dirty="0">
                <a:solidFill>
                  <a:srgbClr val="2E5496"/>
                </a:solidFill>
                <a:latin typeface="Calibri"/>
                <a:cs typeface="Calibri"/>
              </a:rPr>
              <a:t>образовательного </a:t>
            </a:r>
            <a:r>
              <a:rPr sz="1600" b="1" spc="45" dirty="0">
                <a:solidFill>
                  <a:srgbClr val="2E5496"/>
                </a:solidFill>
                <a:latin typeface="Calibri"/>
                <a:cs typeface="Calibri"/>
              </a:rPr>
              <a:t>стандарта</a:t>
            </a:r>
            <a:r>
              <a:rPr sz="1600" b="1" spc="254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10" dirty="0">
                <a:solidFill>
                  <a:srgbClr val="2E5496"/>
                </a:solidFill>
                <a:latin typeface="Calibri"/>
                <a:cs typeface="Calibri"/>
              </a:rPr>
              <a:t>начального</a:t>
            </a:r>
            <a:r>
              <a:rPr sz="1600" b="1" spc="2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10" dirty="0">
                <a:solidFill>
                  <a:srgbClr val="2E5496"/>
                </a:solidFill>
                <a:latin typeface="Calibri"/>
                <a:cs typeface="Calibri"/>
              </a:rPr>
              <a:t>общего</a:t>
            </a:r>
            <a:r>
              <a:rPr sz="1600" b="1" spc="2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45" dirty="0">
                <a:solidFill>
                  <a:srgbClr val="2E5496"/>
                </a:solidFill>
                <a:latin typeface="Calibri"/>
                <a:cs typeface="Calibri"/>
              </a:rPr>
              <a:t>образования»</a:t>
            </a:r>
            <a:r>
              <a:rPr sz="1600" b="1" spc="229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45" dirty="0">
                <a:solidFill>
                  <a:srgbClr val="2E5496"/>
                </a:solidFill>
                <a:latin typeface="Calibri"/>
                <a:cs typeface="Calibri"/>
              </a:rPr>
              <a:t>(Зарегистрирован</a:t>
            </a:r>
            <a:r>
              <a:rPr sz="1600" b="1" spc="254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10" dirty="0">
                <a:solidFill>
                  <a:srgbClr val="2E5496"/>
                </a:solidFill>
                <a:latin typeface="Calibri"/>
                <a:cs typeface="Calibri"/>
              </a:rPr>
              <a:t>05.07.2021</a:t>
            </a:r>
            <a:r>
              <a:rPr sz="1600" b="1" spc="29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10" dirty="0">
                <a:solidFill>
                  <a:srgbClr val="2E5496"/>
                </a:solidFill>
                <a:latin typeface="Calibri"/>
                <a:cs typeface="Calibri"/>
              </a:rPr>
              <a:t>№</a:t>
            </a:r>
            <a:r>
              <a:rPr sz="1600" b="1" spc="2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64100) </a:t>
            </a:r>
            <a:r>
              <a:rPr sz="1600" b="1" u="sng" spc="-20" dirty="0">
                <a:solidFill>
                  <a:srgbClr val="2E5496"/>
                </a:solidFill>
                <a:uFill>
                  <a:solidFill>
                    <a:srgbClr val="2E5496"/>
                  </a:solidFill>
                </a:uFill>
                <a:latin typeface="Calibri"/>
                <a:cs typeface="Calibri"/>
                <a:hlinkClick r:id="rId12"/>
              </a:rPr>
              <a:t>https://edsoo.ru/wp-</a:t>
            </a:r>
            <a:r>
              <a:rPr sz="1600" b="1" u="sng" spc="-10" dirty="0">
                <a:solidFill>
                  <a:srgbClr val="2E5496"/>
                </a:solidFill>
                <a:uFill>
                  <a:solidFill>
                    <a:srgbClr val="2E5496"/>
                  </a:solidFill>
                </a:uFill>
                <a:latin typeface="Calibri"/>
                <a:cs typeface="Calibri"/>
                <a:hlinkClick r:id="rId12"/>
              </a:rPr>
              <a:t>content/uploads/2023/08/Приказ-№286-от-31.05.2021-ФГОС_НОО.pdf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25" name="object 25" descr="Clique no ícone de mão no design de estilo moderno de contorno. ilustração do gr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526780" y="2109216"/>
            <a:ext cx="361188" cy="318515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716" y="1641348"/>
            <a:ext cx="386558" cy="469391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9191243" y="1344167"/>
            <a:ext cx="2760345" cy="4381500"/>
            <a:chOff x="9191243" y="1344167"/>
            <a:chExt cx="2760345" cy="4381500"/>
          </a:xfrm>
        </p:grpSpPr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200387" y="1353311"/>
              <a:ext cx="2741676" cy="436321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195815" y="1348739"/>
              <a:ext cx="2750820" cy="4372610"/>
            </a:xfrm>
            <a:custGeom>
              <a:avLst/>
              <a:gdLst/>
              <a:ahLst/>
              <a:cxnLst/>
              <a:rect l="l" t="t" r="r" b="b"/>
              <a:pathLst>
                <a:path w="2750820" h="4372610">
                  <a:moveTo>
                    <a:pt x="0" y="4372356"/>
                  </a:moveTo>
                  <a:lnTo>
                    <a:pt x="2750820" y="4372356"/>
                  </a:lnTo>
                  <a:lnTo>
                    <a:pt x="2750820" y="0"/>
                  </a:lnTo>
                  <a:lnTo>
                    <a:pt x="0" y="0"/>
                  </a:lnTo>
                  <a:lnTo>
                    <a:pt x="0" y="4372356"/>
                  </a:lnTo>
                  <a:close/>
                </a:path>
              </a:pathLst>
            </a:custGeom>
            <a:ln w="9143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0" name="object 30" descr="Clique no ícone de mão no design de estilo moderno de contorno. ilustração do gr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72400" y="3083051"/>
            <a:ext cx="326591" cy="318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11787022" cy="430887"/>
          </a:xfrm>
        </p:spPr>
        <p:txBody>
          <a:bodyPr/>
          <a:lstStyle/>
          <a:p>
            <a:pPr algn="ctr"/>
            <a:r>
              <a:rPr lang="ru-RU" dirty="0" smtClean="0"/>
              <a:t>Нормативные документы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5474" y="1524000"/>
            <a:ext cx="8811895" cy="3539430"/>
          </a:xfrm>
        </p:spPr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-Приказ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здравоохранения РФ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19 мая 2026 г. № 484н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порядка организации оказания медицинской помощи лицам, занимающимся физической культурой и спортом (в том числе при подготовке и проведении физкультурных мероприятий и спортивных мероприятий), включая порядок медицинского осмотра лиц, желающих пройти спортивную подготовку, заниматься физической культурой и спортом в организациях и (или) выполнить нормативы испытаний (тестов) Всероссийского физкультурно-спортивного комплекса "Готов к труду и обороне" (ГТО)" и форм медицинских заключений о допуске к участию в физкультурных и спортивных мероприятиях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Главного государственного санитарного врача РФ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02.06.2026 № 19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СП 2.4.2.4283-26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Санитарноэпидемиологические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требования к организациям воспитания и обучения, отдыха и оздоровления детей и молодежи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92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0710">
              <a:lnSpc>
                <a:spcPct val="100000"/>
              </a:lnSpc>
              <a:spcBef>
                <a:spcPts val="100"/>
              </a:spcBef>
            </a:pPr>
            <a:r>
              <a:rPr sz="3200" spc="-20" dirty="0"/>
              <a:t>НОВОЕ</a:t>
            </a:r>
            <a:r>
              <a:rPr sz="3200" spc="-200" dirty="0"/>
              <a:t> </a:t>
            </a:r>
            <a:r>
              <a:rPr sz="2400" dirty="0"/>
              <a:t>в</a:t>
            </a:r>
            <a:r>
              <a:rPr sz="2400" spc="-5" dirty="0"/>
              <a:t> </a:t>
            </a:r>
            <a:r>
              <a:rPr sz="2400" spc="-20" dirty="0"/>
              <a:t>нормативно-</a:t>
            </a:r>
            <a:r>
              <a:rPr sz="2400" dirty="0"/>
              <a:t>правовом</a:t>
            </a:r>
            <a:r>
              <a:rPr sz="2400" spc="-15" dirty="0"/>
              <a:t> </a:t>
            </a:r>
            <a:r>
              <a:rPr sz="2400" spc="-10" dirty="0"/>
              <a:t>регулировании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0" y="156971"/>
            <a:ext cx="12192000" cy="1739900"/>
            <a:chOff x="0" y="156971"/>
            <a:chExt cx="12192000" cy="17399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52043"/>
              <a:ext cx="12192000" cy="154457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51104" y="684276"/>
              <a:ext cx="11383010" cy="901065"/>
            </a:xfrm>
            <a:custGeom>
              <a:avLst/>
              <a:gdLst/>
              <a:ahLst/>
              <a:cxnLst/>
              <a:rect l="l" t="t" r="r" b="b"/>
              <a:pathLst>
                <a:path w="11383010" h="901065">
                  <a:moveTo>
                    <a:pt x="11325860" y="0"/>
                  </a:moveTo>
                  <a:lnTo>
                    <a:pt x="56857" y="0"/>
                  </a:lnTo>
                  <a:lnTo>
                    <a:pt x="34729" y="4460"/>
                  </a:lnTo>
                  <a:lnTo>
                    <a:pt x="16656" y="16637"/>
                  </a:lnTo>
                  <a:lnTo>
                    <a:pt x="4469" y="34718"/>
                  </a:lnTo>
                  <a:lnTo>
                    <a:pt x="0" y="56896"/>
                  </a:lnTo>
                  <a:lnTo>
                    <a:pt x="0" y="843788"/>
                  </a:lnTo>
                  <a:lnTo>
                    <a:pt x="4469" y="865965"/>
                  </a:lnTo>
                  <a:lnTo>
                    <a:pt x="16656" y="884047"/>
                  </a:lnTo>
                  <a:lnTo>
                    <a:pt x="34729" y="896223"/>
                  </a:lnTo>
                  <a:lnTo>
                    <a:pt x="56857" y="900684"/>
                  </a:lnTo>
                  <a:lnTo>
                    <a:pt x="11325860" y="900684"/>
                  </a:lnTo>
                  <a:lnTo>
                    <a:pt x="11348037" y="896223"/>
                  </a:lnTo>
                  <a:lnTo>
                    <a:pt x="11366118" y="884047"/>
                  </a:lnTo>
                  <a:lnTo>
                    <a:pt x="11378295" y="865965"/>
                  </a:lnTo>
                  <a:lnTo>
                    <a:pt x="11382756" y="843788"/>
                  </a:lnTo>
                  <a:lnTo>
                    <a:pt x="11382756" y="56896"/>
                  </a:lnTo>
                  <a:lnTo>
                    <a:pt x="11378295" y="34718"/>
                  </a:lnTo>
                  <a:lnTo>
                    <a:pt x="11366118" y="16637"/>
                  </a:lnTo>
                  <a:lnTo>
                    <a:pt x="11348037" y="4460"/>
                  </a:lnTo>
                  <a:lnTo>
                    <a:pt x="113258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 descr="Изображение выглядит как герб, эмблема, символ, корона  Автоматически созданное описание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5175" y="156971"/>
              <a:ext cx="443484" cy="4038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66699" y="751458"/>
            <a:ext cx="1083119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Приказ</a:t>
            </a:r>
            <a:r>
              <a:rPr sz="1400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Министерства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просвещения</a:t>
            </a:r>
            <a:r>
              <a:rPr sz="1400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Российской</a:t>
            </a:r>
            <a:r>
              <a:rPr sz="14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Федерации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от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08.10.2025</a:t>
            </a:r>
            <a:r>
              <a:rPr sz="1400" b="1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№</a:t>
            </a:r>
            <a:r>
              <a:rPr sz="1400" b="1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729</a:t>
            </a:r>
            <a:r>
              <a:rPr sz="1400" b="1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"О</a:t>
            </a:r>
            <a:r>
              <a:rPr sz="1400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внесении</a:t>
            </a:r>
            <a:r>
              <a:rPr sz="14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изменений</a:t>
            </a:r>
            <a:r>
              <a:rPr sz="14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400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некоторые</a:t>
            </a:r>
            <a:r>
              <a:rPr sz="1400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приказы</a:t>
            </a:r>
            <a:r>
              <a:rPr sz="1400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Министерства просвещения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Российской</a:t>
            </a:r>
            <a:r>
              <a:rPr sz="1400" spc="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Федерации,</a:t>
            </a:r>
            <a:r>
              <a:rPr sz="1400" spc="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касающиеся</a:t>
            </a:r>
            <a:r>
              <a:rPr sz="1400" spc="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федеральных</a:t>
            </a:r>
            <a:r>
              <a:rPr sz="1400" spc="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образовательных</a:t>
            </a:r>
            <a:r>
              <a:rPr sz="14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программ</a:t>
            </a:r>
            <a:r>
              <a:rPr sz="14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начального</a:t>
            </a:r>
            <a:r>
              <a:rPr sz="14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общего</a:t>
            </a:r>
            <a:r>
              <a:rPr sz="14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образования,</a:t>
            </a:r>
            <a:r>
              <a:rPr sz="14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основного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6699" y="1178178"/>
            <a:ext cx="87166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общего</a:t>
            </a:r>
            <a:r>
              <a:rPr sz="1400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образования</a:t>
            </a:r>
            <a:r>
              <a:rPr sz="1400" spc="-6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и</a:t>
            </a:r>
            <a:r>
              <a:rPr sz="1400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среднего</a:t>
            </a:r>
            <a:r>
              <a:rPr sz="1400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общего</a:t>
            </a:r>
            <a:r>
              <a:rPr sz="1400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образования"</a:t>
            </a:r>
            <a:r>
              <a:rPr sz="1400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(Зарегистрировано</a:t>
            </a:r>
            <a:r>
              <a:rPr sz="1400" spc="2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400" spc="-5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Минюсте</a:t>
            </a:r>
            <a:r>
              <a:rPr sz="1400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России</a:t>
            </a:r>
            <a:r>
              <a:rPr sz="1400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30.12.2025</a:t>
            </a:r>
            <a:r>
              <a:rPr sz="1400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№84436)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84130" y="1211071"/>
            <a:ext cx="9829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Приказ</a:t>
            </a:r>
            <a:r>
              <a:rPr sz="1200" u="sng" spc="254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№</a:t>
            </a:r>
            <a:r>
              <a:rPr sz="12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729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1350263"/>
            <a:ext cx="12192000" cy="1491615"/>
            <a:chOff x="0" y="1350263"/>
            <a:chExt cx="12192000" cy="149161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350263"/>
              <a:ext cx="12192000" cy="149136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13004" y="1680972"/>
              <a:ext cx="11427460" cy="850900"/>
            </a:xfrm>
            <a:custGeom>
              <a:avLst/>
              <a:gdLst/>
              <a:ahLst/>
              <a:cxnLst/>
              <a:rect l="l" t="t" r="r" b="b"/>
              <a:pathLst>
                <a:path w="11427460" h="850900">
                  <a:moveTo>
                    <a:pt x="11373231" y="0"/>
                  </a:moveTo>
                  <a:lnTo>
                    <a:pt x="53682" y="0"/>
                  </a:lnTo>
                  <a:lnTo>
                    <a:pt x="32789" y="4214"/>
                  </a:lnTo>
                  <a:lnTo>
                    <a:pt x="15725" y="15716"/>
                  </a:lnTo>
                  <a:lnTo>
                    <a:pt x="4219" y="32789"/>
                  </a:lnTo>
                  <a:lnTo>
                    <a:pt x="0" y="53720"/>
                  </a:lnTo>
                  <a:lnTo>
                    <a:pt x="0" y="796670"/>
                  </a:lnTo>
                  <a:lnTo>
                    <a:pt x="4219" y="817602"/>
                  </a:lnTo>
                  <a:lnTo>
                    <a:pt x="15725" y="834675"/>
                  </a:lnTo>
                  <a:lnTo>
                    <a:pt x="32789" y="846177"/>
                  </a:lnTo>
                  <a:lnTo>
                    <a:pt x="53682" y="850391"/>
                  </a:lnTo>
                  <a:lnTo>
                    <a:pt x="11373231" y="850391"/>
                  </a:lnTo>
                  <a:lnTo>
                    <a:pt x="11394162" y="846177"/>
                  </a:lnTo>
                  <a:lnTo>
                    <a:pt x="11411235" y="834675"/>
                  </a:lnTo>
                  <a:lnTo>
                    <a:pt x="11422737" y="817602"/>
                  </a:lnTo>
                  <a:lnTo>
                    <a:pt x="11426952" y="796670"/>
                  </a:lnTo>
                  <a:lnTo>
                    <a:pt x="11426952" y="53720"/>
                  </a:lnTo>
                  <a:lnTo>
                    <a:pt x="11422737" y="32789"/>
                  </a:lnTo>
                  <a:lnTo>
                    <a:pt x="11411235" y="15716"/>
                  </a:lnTo>
                  <a:lnTo>
                    <a:pt x="11394162" y="4214"/>
                  </a:lnTo>
                  <a:lnTo>
                    <a:pt x="113732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03605" y="1739264"/>
            <a:ext cx="108508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Приказ</a:t>
            </a:r>
            <a:r>
              <a:rPr sz="1400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Министерства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просвещения</a:t>
            </a:r>
            <a:r>
              <a:rPr sz="1400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Российской</a:t>
            </a:r>
            <a:r>
              <a:rPr sz="14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Федерации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от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10.11.2025</a:t>
            </a:r>
            <a:r>
              <a:rPr sz="1400" b="1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№</a:t>
            </a:r>
            <a:r>
              <a:rPr sz="1400" b="1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808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«О</a:t>
            </a:r>
            <a:r>
              <a:rPr sz="1400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внесении</a:t>
            </a:r>
            <a:r>
              <a:rPr sz="14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изменений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некоторые</a:t>
            </a:r>
            <a:r>
              <a:rPr sz="1400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приказы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 Министерства просвещения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Российской</a:t>
            </a:r>
            <a:r>
              <a:rPr sz="1400" spc="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Федерации,</a:t>
            </a:r>
            <a:r>
              <a:rPr sz="1400" spc="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касающиеся</a:t>
            </a:r>
            <a:r>
              <a:rPr sz="1400" spc="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федеральных</a:t>
            </a:r>
            <a:r>
              <a:rPr sz="1400" spc="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образовательных</a:t>
            </a:r>
            <a:r>
              <a:rPr sz="14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программ</a:t>
            </a:r>
            <a:r>
              <a:rPr sz="14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начального</a:t>
            </a:r>
            <a:r>
              <a:rPr sz="14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общего</a:t>
            </a:r>
            <a:r>
              <a:rPr sz="14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образования,</a:t>
            </a:r>
            <a:r>
              <a:rPr sz="14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основного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3605" y="2165985"/>
            <a:ext cx="873506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общего</a:t>
            </a:r>
            <a:r>
              <a:rPr sz="14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образования</a:t>
            </a:r>
            <a:r>
              <a:rPr sz="1400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и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среднего</a:t>
            </a:r>
            <a:r>
              <a:rPr sz="1400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общего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образования»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(Зарегистрировано</a:t>
            </a:r>
            <a:r>
              <a:rPr sz="1400" spc="28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Минюсте</a:t>
            </a:r>
            <a:r>
              <a:rPr sz="1400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России</a:t>
            </a:r>
            <a:r>
              <a:rPr sz="14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11.02.2026</a:t>
            </a:r>
            <a:r>
              <a:rPr sz="14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№85296)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99878" y="2172461"/>
            <a:ext cx="9829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6"/>
              </a:rPr>
              <a:t>Приказ</a:t>
            </a:r>
            <a:r>
              <a:rPr sz="1200" u="sng" spc="254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6"/>
              </a:rPr>
              <a:t>№</a:t>
            </a:r>
            <a:r>
              <a:rPr sz="12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2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6"/>
              </a:rPr>
              <a:t>808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1194415" y="1257330"/>
            <a:ext cx="276860" cy="1252220"/>
            <a:chOff x="11194415" y="1257330"/>
            <a:chExt cx="276860" cy="1252220"/>
          </a:xfrm>
        </p:grpSpPr>
        <p:pic>
          <p:nvPicPr>
            <p:cNvPr id="17" name="object 17" descr="Picture background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94459" y="2190516"/>
              <a:ext cx="276561" cy="319003"/>
            </a:xfrm>
            <a:prstGeom prst="rect">
              <a:avLst/>
            </a:prstGeom>
          </p:spPr>
        </p:pic>
        <p:pic>
          <p:nvPicPr>
            <p:cNvPr id="18" name="object 18" descr="Picture background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94415" y="1257330"/>
              <a:ext cx="273126" cy="300705"/>
            </a:xfrm>
            <a:prstGeom prst="rect">
              <a:avLst/>
            </a:prstGeom>
          </p:spPr>
        </p:pic>
      </p:grpSp>
      <p:pic>
        <p:nvPicPr>
          <p:cNvPr id="19" name="object 19" descr="Picture background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83729" y="6472279"/>
            <a:ext cx="348100" cy="337178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344220" y="2350498"/>
            <a:ext cx="11661775" cy="427799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3398520">
              <a:lnSpc>
                <a:spcPct val="100000"/>
              </a:lnSpc>
              <a:spcBef>
                <a:spcPts val="1375"/>
              </a:spcBef>
            </a:pP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НАЧАЛЬНОЕ</a:t>
            </a:r>
            <a:r>
              <a:rPr sz="2400" b="1" spc="-9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ОБЩЕЕ</a:t>
            </a:r>
            <a:r>
              <a:rPr sz="2400" b="1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ОБРАЗОВАНИЕ</a:t>
            </a:r>
            <a:endParaRPr sz="2400">
              <a:latin typeface="Calibri"/>
              <a:cs typeface="Calibri"/>
            </a:endParaRPr>
          </a:p>
          <a:p>
            <a:pPr marL="358775" indent="-286385">
              <a:lnSpc>
                <a:spcPct val="100000"/>
              </a:lnSpc>
              <a:spcBef>
                <a:spcPts val="960"/>
              </a:spcBef>
              <a:buFont typeface="Wingdings"/>
              <a:buChar char=""/>
              <a:tabLst>
                <a:tab pos="358775" algn="l"/>
              </a:tabLst>
            </a:pP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уточнены</a:t>
            </a:r>
            <a:r>
              <a:rPr sz="1800" spc="-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особенности</a:t>
            </a:r>
            <a:r>
              <a:rPr sz="1800" spc="-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обучения</a:t>
            </a:r>
            <a:r>
              <a:rPr sz="1800" spc="-2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в</a:t>
            </a:r>
            <a:r>
              <a:rPr sz="1800" spc="-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1</a:t>
            </a:r>
            <a:r>
              <a:rPr sz="18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классе</a:t>
            </a:r>
            <a:r>
              <a:rPr sz="1800" b="1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в</a:t>
            </a:r>
            <a:r>
              <a:rPr sz="18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E5496"/>
                </a:solidFill>
                <a:latin typeface="Calibri"/>
                <a:cs typeface="Calibri"/>
              </a:rPr>
              <a:t>сентябре-октябре</a:t>
            </a:r>
            <a:r>
              <a:rPr sz="1800" spc="-10" dirty="0">
                <a:solidFill>
                  <a:srgbClr val="2E5496"/>
                </a:solidFill>
                <a:latin typeface="Calibri"/>
                <a:cs typeface="Calibri"/>
              </a:rPr>
              <a:t>;</a:t>
            </a:r>
            <a:endParaRPr sz="1800">
              <a:latin typeface="Calibri"/>
              <a:cs typeface="Calibri"/>
            </a:endParaRPr>
          </a:p>
          <a:p>
            <a:pPr marL="358775" indent="-28638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58775" algn="l"/>
              </a:tabLst>
            </a:pP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исключены</a:t>
            </a:r>
            <a:r>
              <a:rPr sz="18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E5496"/>
                </a:solidFill>
                <a:latin typeface="Calibri"/>
                <a:cs typeface="Calibri"/>
              </a:rPr>
              <a:t>наименования</a:t>
            </a:r>
            <a:r>
              <a:rPr sz="18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E5496"/>
                </a:solidFill>
                <a:latin typeface="Calibri"/>
                <a:cs typeface="Calibri"/>
              </a:rPr>
              <a:t>предметных</a:t>
            </a:r>
            <a:r>
              <a:rPr sz="1800" b="1" spc="-4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E5496"/>
                </a:solidFill>
                <a:latin typeface="Calibri"/>
                <a:cs typeface="Calibri"/>
              </a:rPr>
              <a:t>областей;</a:t>
            </a:r>
            <a:endParaRPr sz="1800">
              <a:latin typeface="Calibri"/>
              <a:cs typeface="Calibri"/>
            </a:endParaRPr>
          </a:p>
          <a:p>
            <a:pPr marL="358775" indent="-286385">
              <a:lnSpc>
                <a:spcPct val="100000"/>
              </a:lnSpc>
              <a:buFont typeface="Wingdings"/>
              <a:buChar char=""/>
              <a:tabLst>
                <a:tab pos="358775" algn="l"/>
              </a:tabLst>
            </a:pP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исключены</a:t>
            </a:r>
            <a:r>
              <a:rPr sz="18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E5496"/>
                </a:solidFill>
                <a:latin typeface="Calibri"/>
                <a:cs typeface="Calibri"/>
              </a:rPr>
              <a:t>предметные</a:t>
            </a:r>
            <a:r>
              <a:rPr sz="1800" b="1" spc="-5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области</a:t>
            </a:r>
            <a:r>
              <a:rPr sz="1800" b="1" spc="-3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из</a:t>
            </a:r>
            <a:r>
              <a:rPr sz="1800" b="1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вариантов</a:t>
            </a:r>
            <a:r>
              <a:rPr sz="18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федерального</a:t>
            </a:r>
            <a:r>
              <a:rPr sz="18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учебного</a:t>
            </a:r>
            <a:r>
              <a:rPr sz="1800" b="1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E5496"/>
                </a:solidFill>
                <a:latin typeface="Calibri"/>
                <a:cs typeface="Calibri"/>
              </a:rPr>
              <a:t>плана.</a:t>
            </a:r>
            <a:endParaRPr sz="1800">
              <a:latin typeface="Calibri"/>
              <a:cs typeface="Calibri"/>
            </a:endParaRPr>
          </a:p>
          <a:p>
            <a:pPr marL="3351529">
              <a:lnSpc>
                <a:spcPct val="100000"/>
              </a:lnSpc>
              <a:spcBef>
                <a:spcPts val="900"/>
              </a:spcBef>
            </a:pP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ОСНОВНОЕ</a:t>
            </a:r>
            <a:r>
              <a:rPr sz="2400" b="1" spc="-9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ОБЩЕЕ</a:t>
            </a:r>
            <a:r>
              <a:rPr sz="2400" b="1" spc="-9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ОБРАЗОВАНИЕ</a:t>
            </a:r>
            <a:endParaRPr sz="2400">
              <a:latin typeface="Calibri"/>
              <a:cs typeface="Calibri"/>
            </a:endParaRPr>
          </a:p>
          <a:p>
            <a:pPr marL="319405" indent="-287020">
              <a:lnSpc>
                <a:spcPct val="100000"/>
              </a:lnSpc>
              <a:spcBef>
                <a:spcPts val="830"/>
              </a:spcBef>
              <a:buFont typeface="Wingdings"/>
              <a:buChar char=""/>
              <a:tabLst>
                <a:tab pos="319405" algn="l"/>
              </a:tabLst>
            </a:pP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исключены</a:t>
            </a:r>
            <a:r>
              <a:rPr sz="1800" spc="-7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наименования</a:t>
            </a:r>
            <a:r>
              <a:rPr sz="1800" spc="-6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предметных</a:t>
            </a:r>
            <a:r>
              <a:rPr sz="1800" spc="-7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E5496"/>
                </a:solidFill>
                <a:latin typeface="Calibri"/>
                <a:cs typeface="Calibri"/>
              </a:rPr>
              <a:t>областей;</a:t>
            </a:r>
            <a:endParaRPr sz="1800">
              <a:latin typeface="Calibri"/>
              <a:cs typeface="Calibri"/>
            </a:endParaRPr>
          </a:p>
          <a:p>
            <a:pPr marL="319405" indent="-2870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19405" algn="l"/>
              </a:tabLst>
            </a:pP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исключены</a:t>
            </a:r>
            <a:r>
              <a:rPr sz="1800" b="1" spc="-6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E5496"/>
                </a:solidFill>
                <a:latin typeface="Calibri"/>
                <a:cs typeface="Calibri"/>
              </a:rPr>
              <a:t>предметные</a:t>
            </a:r>
            <a:r>
              <a:rPr sz="18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области</a:t>
            </a:r>
            <a:r>
              <a:rPr sz="1800" b="1" spc="-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из</a:t>
            </a:r>
            <a:r>
              <a:rPr sz="1800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E5496"/>
                </a:solidFill>
                <a:latin typeface="Calibri"/>
                <a:cs typeface="Calibri"/>
              </a:rPr>
              <a:t>вариантов</a:t>
            </a:r>
            <a:r>
              <a:rPr sz="1800" spc="-3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E5496"/>
                </a:solidFill>
                <a:latin typeface="Calibri"/>
                <a:cs typeface="Calibri"/>
              </a:rPr>
              <a:t>федерального</a:t>
            </a:r>
            <a:r>
              <a:rPr sz="1800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учебного</a:t>
            </a:r>
            <a:r>
              <a:rPr sz="1800" spc="-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E5496"/>
                </a:solidFill>
                <a:latin typeface="Calibri"/>
                <a:cs typeface="Calibri"/>
              </a:rPr>
              <a:t>плана.</a:t>
            </a:r>
            <a:endParaRPr sz="1800">
              <a:latin typeface="Calibri"/>
              <a:cs typeface="Calibri"/>
            </a:endParaRPr>
          </a:p>
          <a:p>
            <a:pPr marL="3459479">
              <a:lnSpc>
                <a:spcPct val="100000"/>
              </a:lnSpc>
              <a:spcBef>
                <a:spcPts val="840"/>
              </a:spcBef>
            </a:pP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СРЕДНЕЕ</a:t>
            </a:r>
            <a:r>
              <a:rPr sz="2400" b="1" spc="-1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ОБЩЕЕ</a:t>
            </a:r>
            <a:r>
              <a:rPr sz="2400" b="1" spc="-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ОБРАЗОВАНИЕ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610"/>
              </a:spcBef>
              <a:buFont typeface="Wingdings"/>
              <a:buChar char=""/>
              <a:tabLst>
                <a:tab pos="299085" algn="l"/>
              </a:tabLst>
            </a:pP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изменена</a:t>
            </a:r>
            <a:r>
              <a:rPr sz="1800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позиция</a:t>
            </a:r>
            <a:r>
              <a:rPr sz="1800" spc="-3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по</a:t>
            </a:r>
            <a:r>
              <a:rPr sz="1800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E5496"/>
                </a:solidFill>
                <a:latin typeface="Calibri"/>
                <a:cs typeface="Calibri"/>
              </a:rPr>
              <a:t>количеству</a:t>
            </a:r>
            <a:r>
              <a:rPr sz="1800" spc="-4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часов</a:t>
            </a:r>
            <a:r>
              <a:rPr sz="1800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по</a:t>
            </a:r>
            <a:r>
              <a:rPr sz="1800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учебному</a:t>
            </a:r>
            <a:r>
              <a:rPr sz="1800" spc="-4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предмету</a:t>
            </a:r>
            <a:r>
              <a:rPr sz="1800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«Физическая</a:t>
            </a:r>
            <a:r>
              <a:rPr sz="1800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E5496"/>
                </a:solidFill>
                <a:latin typeface="Calibri"/>
                <a:cs typeface="Calibri"/>
              </a:rPr>
              <a:t>культура»;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исключены</a:t>
            </a:r>
            <a:r>
              <a:rPr sz="1800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E5496"/>
                </a:solidFill>
                <a:latin typeface="Calibri"/>
                <a:cs typeface="Calibri"/>
              </a:rPr>
              <a:t>наименования</a:t>
            </a:r>
            <a:r>
              <a:rPr sz="1800" spc="-4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предметных</a:t>
            </a:r>
            <a:r>
              <a:rPr sz="1800" spc="-6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E5496"/>
                </a:solidFill>
                <a:latin typeface="Calibri"/>
                <a:cs typeface="Calibri"/>
              </a:rPr>
              <a:t>областей;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исключены</a:t>
            </a:r>
            <a:r>
              <a:rPr sz="1800" b="1" spc="-6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E5496"/>
                </a:solidFill>
                <a:latin typeface="Calibri"/>
                <a:cs typeface="Calibri"/>
              </a:rPr>
              <a:t>предметные</a:t>
            </a:r>
            <a:r>
              <a:rPr sz="18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области</a:t>
            </a:r>
            <a:r>
              <a:rPr sz="1800" b="1" spc="-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из</a:t>
            </a:r>
            <a:r>
              <a:rPr sz="1800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E5496"/>
                </a:solidFill>
                <a:latin typeface="Calibri"/>
                <a:cs typeface="Calibri"/>
              </a:rPr>
              <a:t>вариантов</a:t>
            </a:r>
            <a:r>
              <a:rPr sz="1800" spc="-3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E5496"/>
                </a:solidFill>
                <a:latin typeface="Calibri"/>
                <a:cs typeface="Calibri"/>
              </a:rPr>
              <a:t>федерального</a:t>
            </a:r>
            <a:r>
              <a:rPr sz="1800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E5496"/>
                </a:solidFill>
                <a:latin typeface="Calibri"/>
                <a:cs typeface="Calibri"/>
              </a:rPr>
              <a:t>учебного</a:t>
            </a:r>
            <a:r>
              <a:rPr sz="1800" spc="-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E5496"/>
                </a:solidFill>
                <a:latin typeface="Calibri"/>
                <a:cs typeface="Calibri"/>
              </a:rPr>
              <a:t>плана.</a:t>
            </a:r>
            <a:endParaRPr sz="18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695"/>
              </a:spcBef>
            </a:pP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10"/>
              </a:rPr>
              <a:t>Письмо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10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10"/>
              </a:rPr>
              <a:t>Минпросвещения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10"/>
              </a:rPr>
              <a:t>РФ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10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10"/>
              </a:rPr>
              <a:t>от</a:t>
            </a:r>
            <a:r>
              <a:rPr sz="12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10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10"/>
              </a:rPr>
              <a:t>02.03.2026 №03-</a:t>
            </a:r>
            <a:r>
              <a:rPr sz="12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10"/>
              </a:rPr>
              <a:t>320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09091" y="2354021"/>
            <a:ext cx="11426190" cy="2050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6600" spc="-20" dirty="0">
                <a:solidFill>
                  <a:srgbClr val="1F3863"/>
                </a:solidFill>
              </a:rPr>
              <a:t>Начальное</a:t>
            </a:r>
            <a:r>
              <a:rPr sz="6600" spc="-310" dirty="0">
                <a:solidFill>
                  <a:srgbClr val="1F3863"/>
                </a:solidFill>
              </a:rPr>
              <a:t> </a:t>
            </a:r>
            <a:r>
              <a:rPr sz="6600" spc="-45" dirty="0">
                <a:solidFill>
                  <a:srgbClr val="1F3863"/>
                </a:solidFill>
              </a:rPr>
              <a:t>общее</a:t>
            </a:r>
            <a:r>
              <a:rPr sz="6600" spc="-330" dirty="0">
                <a:solidFill>
                  <a:srgbClr val="1F3863"/>
                </a:solidFill>
              </a:rPr>
              <a:t> </a:t>
            </a:r>
            <a:r>
              <a:rPr sz="6600" spc="-10" dirty="0">
                <a:solidFill>
                  <a:srgbClr val="1F3863"/>
                </a:solidFill>
              </a:rPr>
              <a:t>образование</a:t>
            </a:r>
            <a:endParaRPr sz="6600" dirty="0"/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6600" b="0" spc="-50" dirty="0">
                <a:solidFill>
                  <a:srgbClr val="1F3863"/>
                </a:solidFill>
                <a:latin typeface="Calibri"/>
                <a:cs typeface="Calibri"/>
              </a:rPr>
              <a:t>1-</a:t>
            </a:r>
            <a:r>
              <a:rPr sz="6600" b="0" dirty="0">
                <a:solidFill>
                  <a:srgbClr val="1F3863"/>
                </a:solidFill>
                <a:latin typeface="Calibri"/>
                <a:cs typeface="Calibri"/>
              </a:rPr>
              <a:t>4</a:t>
            </a:r>
            <a:r>
              <a:rPr sz="6600" b="0" spc="-5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6600" b="0" spc="-10" dirty="0">
                <a:solidFill>
                  <a:srgbClr val="1F3863"/>
                </a:solidFill>
                <a:latin typeface="Calibri"/>
                <a:cs typeface="Calibri"/>
              </a:rPr>
              <a:t>классы</a:t>
            </a:r>
            <a:endParaRPr sz="6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51802" y="1082802"/>
          <a:ext cx="11137263" cy="1477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52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3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4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3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212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6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Учебные</a:t>
                      </a:r>
                      <a:r>
                        <a:rPr sz="1800" b="1" spc="-8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предметы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235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40449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Классы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(количество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неделю)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1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235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875"/>
                        </a:lnSpc>
                      </a:pPr>
                      <a:r>
                        <a:rPr sz="1600" b="1" spc="-50" dirty="0">
                          <a:latin typeface="Calibri"/>
                          <a:cs typeface="Calibri"/>
                        </a:rPr>
                        <a:t>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875"/>
                        </a:lnSpc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875"/>
                        </a:lnSpc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III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875"/>
                        </a:lnSpc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IV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 gridSpan="5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Обязательная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часть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Физическая</a:t>
                      </a:r>
                      <a:r>
                        <a:rPr sz="18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культура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5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+1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600" spc="-25" dirty="0">
                          <a:solidFill>
                            <a:srgbClr val="00AF50"/>
                          </a:solidFill>
                          <a:latin typeface="Calibri"/>
                          <a:cs typeface="Calibri"/>
                        </a:rPr>
                        <a:t>+1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19683" y="-183446"/>
            <a:ext cx="10122535" cy="1141730"/>
          </a:xfrm>
          <a:prstGeom prst="rect">
            <a:avLst/>
          </a:prstGeom>
        </p:spPr>
        <p:txBody>
          <a:bodyPr vert="horz" wrap="square" lIns="0" tIns="2076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35"/>
              </a:spcBef>
            </a:pPr>
            <a:r>
              <a:rPr sz="3600" dirty="0"/>
              <a:t>Место</a:t>
            </a:r>
            <a:r>
              <a:rPr sz="3600" spc="-45" dirty="0"/>
              <a:t> </a:t>
            </a:r>
            <a:r>
              <a:rPr sz="3600" dirty="0"/>
              <a:t>предмета</a:t>
            </a:r>
            <a:r>
              <a:rPr sz="3600" spc="-40" dirty="0"/>
              <a:t> </a:t>
            </a:r>
            <a:r>
              <a:rPr sz="3600" dirty="0"/>
              <a:t>в</a:t>
            </a:r>
            <a:r>
              <a:rPr sz="3600" spc="-40" dirty="0"/>
              <a:t> </a:t>
            </a:r>
            <a:r>
              <a:rPr sz="3600" dirty="0"/>
              <a:t>учебном</a:t>
            </a:r>
            <a:r>
              <a:rPr sz="3600" spc="-50" dirty="0"/>
              <a:t> </a:t>
            </a:r>
            <a:r>
              <a:rPr sz="3600" dirty="0"/>
              <a:t>плане</a:t>
            </a:r>
            <a:r>
              <a:rPr sz="3600" spc="-50" dirty="0"/>
              <a:t> </a:t>
            </a:r>
            <a:r>
              <a:rPr sz="3600" dirty="0"/>
              <a:t>в</a:t>
            </a:r>
            <a:r>
              <a:rPr sz="3600" spc="-40" dirty="0"/>
              <a:t> </a:t>
            </a:r>
            <a:r>
              <a:rPr sz="3600" spc="-15" dirty="0"/>
              <a:t>2026-</a:t>
            </a:r>
            <a:r>
              <a:rPr sz="3600" dirty="0"/>
              <a:t>2027</a:t>
            </a:r>
            <a:r>
              <a:rPr sz="3600" spc="-40" dirty="0"/>
              <a:t> </a:t>
            </a:r>
            <a:r>
              <a:rPr sz="3600" spc="-10" dirty="0"/>
              <a:t>уч.г.</a:t>
            </a:r>
            <a:endParaRPr sz="3600"/>
          </a:p>
          <a:p>
            <a:pPr marL="477520">
              <a:lnSpc>
                <a:spcPct val="100000"/>
              </a:lnSpc>
              <a:spcBef>
                <a:spcPts val="770"/>
              </a:spcBef>
            </a:pPr>
            <a:r>
              <a:rPr sz="1800" spc="-10" dirty="0">
                <a:solidFill>
                  <a:srgbClr val="003399"/>
                </a:solidFill>
              </a:rPr>
              <a:t>Федеральный</a:t>
            </a:r>
            <a:r>
              <a:rPr sz="1800" spc="-70" dirty="0">
                <a:solidFill>
                  <a:srgbClr val="003399"/>
                </a:solidFill>
              </a:rPr>
              <a:t> </a:t>
            </a:r>
            <a:r>
              <a:rPr sz="1800" dirty="0">
                <a:solidFill>
                  <a:srgbClr val="003399"/>
                </a:solidFill>
              </a:rPr>
              <a:t>учебный</a:t>
            </a:r>
            <a:r>
              <a:rPr sz="1800" spc="-55" dirty="0">
                <a:solidFill>
                  <a:srgbClr val="003399"/>
                </a:solidFill>
              </a:rPr>
              <a:t> </a:t>
            </a:r>
            <a:r>
              <a:rPr sz="1800" dirty="0">
                <a:solidFill>
                  <a:srgbClr val="003399"/>
                </a:solidFill>
              </a:rPr>
              <a:t>план</a:t>
            </a:r>
            <a:r>
              <a:rPr sz="1800" spc="-35" dirty="0">
                <a:solidFill>
                  <a:srgbClr val="003399"/>
                </a:solidFill>
              </a:rPr>
              <a:t> </a:t>
            </a:r>
            <a:r>
              <a:rPr sz="1800" dirty="0">
                <a:solidFill>
                  <a:srgbClr val="003399"/>
                </a:solidFill>
              </a:rPr>
              <a:t>начального</a:t>
            </a:r>
            <a:r>
              <a:rPr sz="1800" spc="-50" dirty="0">
                <a:solidFill>
                  <a:srgbClr val="003399"/>
                </a:solidFill>
              </a:rPr>
              <a:t> </a:t>
            </a:r>
            <a:r>
              <a:rPr sz="1800" dirty="0">
                <a:solidFill>
                  <a:srgbClr val="003399"/>
                </a:solidFill>
              </a:rPr>
              <a:t>общего</a:t>
            </a:r>
            <a:r>
              <a:rPr sz="1800" spc="-50" dirty="0">
                <a:solidFill>
                  <a:srgbClr val="003399"/>
                </a:solidFill>
              </a:rPr>
              <a:t> </a:t>
            </a:r>
            <a:r>
              <a:rPr sz="1800" dirty="0">
                <a:solidFill>
                  <a:srgbClr val="003399"/>
                </a:solidFill>
              </a:rPr>
              <a:t>образования,</a:t>
            </a:r>
            <a:r>
              <a:rPr sz="1800" spc="-25" dirty="0">
                <a:solidFill>
                  <a:srgbClr val="003399"/>
                </a:solidFill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Calibri"/>
                <a:cs typeface="Calibri"/>
              </a:rPr>
              <a:t>5-</a:t>
            </a:r>
            <a:r>
              <a:rPr sz="1800" i="1" dirty="0">
                <a:solidFill>
                  <a:srgbClr val="FF0000"/>
                </a:solidFill>
                <a:latin typeface="Calibri"/>
                <a:cs typeface="Calibri"/>
              </a:rPr>
              <a:t>дневная</a:t>
            </a:r>
            <a:r>
              <a:rPr sz="1800" i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i="1" dirty="0">
                <a:solidFill>
                  <a:srgbClr val="003399"/>
                </a:solidFill>
                <a:latin typeface="Calibri"/>
                <a:cs typeface="Calibri"/>
              </a:rPr>
              <a:t>учебная</a:t>
            </a:r>
            <a:r>
              <a:rPr sz="1800" i="1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3399"/>
                </a:solidFill>
                <a:latin typeface="Calibri"/>
                <a:cs typeface="Calibri"/>
              </a:rPr>
              <a:t>неделя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28609" y="5912611"/>
            <a:ext cx="3615054" cy="68897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30"/>
              </a:spcBef>
            </a:pP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ФРП</a:t>
            </a:r>
            <a:r>
              <a:rPr sz="1400" b="1" spc="-1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по</a:t>
            </a:r>
            <a:r>
              <a:rPr sz="1400" b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всем</a:t>
            </a:r>
            <a:r>
              <a:rPr sz="1400" b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учебным</a:t>
            </a:r>
            <a:r>
              <a:rPr sz="1400" b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Calibri"/>
                <a:cs typeface="Calibri"/>
              </a:rPr>
              <a:t>предметам</a:t>
            </a:r>
            <a:r>
              <a:rPr sz="1400" b="1" spc="-4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на</a:t>
            </a:r>
            <a:r>
              <a:rPr sz="1400" b="1" spc="-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Calibri"/>
                <a:cs typeface="Calibri"/>
              </a:rPr>
              <a:t>портале:</a:t>
            </a:r>
            <a:endParaRPr sz="1400">
              <a:latin typeface="Calibri"/>
              <a:cs typeface="Calibri"/>
            </a:endParaRPr>
          </a:p>
          <a:p>
            <a:pPr marL="5715" algn="ctr">
              <a:lnSpc>
                <a:spcPct val="100000"/>
              </a:lnSpc>
              <a:spcBef>
                <a:spcPts val="930"/>
              </a:spcBef>
            </a:pPr>
            <a:r>
              <a:rPr sz="14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https://edsoo.ru/rabochie-</a:t>
            </a:r>
            <a:r>
              <a:rPr sz="1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programmy/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5" name="object 5" descr="Clique no ícone de mão no design de estilo moderno de contorno. ilustração do gr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82171" y="6219442"/>
            <a:ext cx="618744" cy="54711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469897" y="3341878"/>
            <a:ext cx="8966200" cy="701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6310" marR="5080" indent="-943610">
              <a:lnSpc>
                <a:spcPct val="1232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3399"/>
                </a:solidFill>
                <a:latin typeface="Calibri"/>
                <a:cs typeface="Calibri"/>
              </a:rPr>
              <a:t>Федеральный</a:t>
            </a:r>
            <a:r>
              <a:rPr sz="1800" b="1" spc="-7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3399"/>
                </a:solidFill>
                <a:latin typeface="Calibri"/>
                <a:cs typeface="Calibri"/>
              </a:rPr>
              <a:t>учебный</a:t>
            </a:r>
            <a:r>
              <a:rPr sz="1800" b="1" spc="-5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3399"/>
                </a:solidFill>
                <a:latin typeface="Calibri"/>
                <a:cs typeface="Calibri"/>
              </a:rPr>
              <a:t>план</a:t>
            </a:r>
            <a:r>
              <a:rPr sz="1800" b="1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3399"/>
                </a:solidFill>
                <a:latin typeface="Calibri"/>
                <a:cs typeface="Calibri"/>
              </a:rPr>
              <a:t>начального</a:t>
            </a:r>
            <a:r>
              <a:rPr sz="1800" b="1" spc="-5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3399"/>
                </a:solidFill>
                <a:latin typeface="Calibri"/>
                <a:cs typeface="Calibri"/>
              </a:rPr>
              <a:t>общего</a:t>
            </a:r>
            <a:r>
              <a:rPr sz="1800" b="1" spc="-5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3399"/>
                </a:solidFill>
                <a:latin typeface="Calibri"/>
                <a:cs typeface="Calibri"/>
              </a:rPr>
              <a:t>образования,</a:t>
            </a:r>
            <a:r>
              <a:rPr sz="18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alibri"/>
                <a:cs typeface="Calibri"/>
              </a:rPr>
              <a:t>6-</a:t>
            </a:r>
            <a:r>
              <a:rPr sz="1800" b="1" i="1" dirty="0">
                <a:solidFill>
                  <a:srgbClr val="FF0000"/>
                </a:solidFill>
                <a:latin typeface="Calibri"/>
                <a:cs typeface="Calibri"/>
              </a:rPr>
              <a:t>дневная</a:t>
            </a:r>
            <a:r>
              <a:rPr sz="1800" b="1" i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003399"/>
                </a:solidFill>
                <a:latin typeface="Calibri"/>
                <a:cs typeface="Calibri"/>
              </a:rPr>
              <a:t>учебная</a:t>
            </a:r>
            <a:r>
              <a:rPr sz="1800" b="1" i="1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003399"/>
                </a:solidFill>
                <a:latin typeface="Calibri"/>
                <a:cs typeface="Calibri"/>
              </a:rPr>
              <a:t>неделя </a:t>
            </a:r>
            <a:r>
              <a:rPr sz="1800" b="1" i="1" spc="-10" dirty="0">
                <a:solidFill>
                  <a:srgbClr val="FF0000"/>
                </a:solidFill>
                <a:latin typeface="Calibri"/>
                <a:cs typeface="Calibri"/>
              </a:rPr>
              <a:t>Применяется</a:t>
            </a:r>
            <a:r>
              <a:rPr sz="18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alibri"/>
                <a:cs typeface="Calibri"/>
              </a:rPr>
              <a:t>при</a:t>
            </a:r>
            <a:r>
              <a:rPr sz="18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Calibri"/>
                <a:cs typeface="Calibri"/>
              </a:rPr>
              <a:t>реализации</a:t>
            </a:r>
            <a:r>
              <a:rPr sz="1800" b="1" i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alibri"/>
                <a:cs typeface="Calibri"/>
              </a:rPr>
              <a:t>программ</a:t>
            </a:r>
            <a:r>
              <a:rPr sz="18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alibri"/>
                <a:cs typeface="Calibri"/>
              </a:rPr>
              <a:t>углублённого</a:t>
            </a:r>
            <a:r>
              <a:rPr sz="18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alibri"/>
                <a:cs typeface="Calibri"/>
              </a:rPr>
              <a:t>изучения!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01472" y="4130802"/>
          <a:ext cx="11137263" cy="1416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52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4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3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4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3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70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4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Учебные</a:t>
                      </a:r>
                      <a:r>
                        <a:rPr sz="1800" b="1" spc="-8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предметы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5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40449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Классы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(количество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неделю)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1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55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875"/>
                        </a:lnSpc>
                      </a:pPr>
                      <a:r>
                        <a:rPr sz="1600" b="1" spc="-50" dirty="0">
                          <a:latin typeface="Calibri"/>
                          <a:cs typeface="Calibri"/>
                        </a:rPr>
                        <a:t>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875"/>
                        </a:lnSpc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II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875"/>
                        </a:lnSpc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III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875"/>
                        </a:lnSpc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IV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845">
                <a:tc gridSpan="5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Обязательная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часть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Физическая</a:t>
                      </a:r>
                      <a:r>
                        <a:rPr sz="18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культура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8" name="object 8"/>
          <p:cNvGrpSpPr/>
          <p:nvPr/>
        </p:nvGrpSpPr>
        <p:grpSpPr>
          <a:xfrm>
            <a:off x="6016752" y="2631948"/>
            <a:ext cx="5684520" cy="347980"/>
            <a:chOff x="6016752" y="2631948"/>
            <a:chExt cx="5684520" cy="347980"/>
          </a:xfrm>
        </p:grpSpPr>
        <p:sp>
          <p:nvSpPr>
            <p:cNvPr id="9" name="object 9"/>
            <p:cNvSpPr/>
            <p:nvPr/>
          </p:nvSpPr>
          <p:spPr>
            <a:xfrm>
              <a:off x="6022848" y="2638044"/>
              <a:ext cx="5672455" cy="335280"/>
            </a:xfrm>
            <a:custGeom>
              <a:avLst/>
              <a:gdLst/>
              <a:ahLst/>
              <a:cxnLst/>
              <a:rect l="l" t="t" r="r" b="b"/>
              <a:pathLst>
                <a:path w="5672455" h="335280">
                  <a:moveTo>
                    <a:pt x="5616448" y="0"/>
                  </a:moveTo>
                  <a:lnTo>
                    <a:pt x="55879" y="0"/>
                  </a:lnTo>
                  <a:lnTo>
                    <a:pt x="34129" y="4391"/>
                  </a:lnTo>
                  <a:lnTo>
                    <a:pt x="16367" y="16367"/>
                  </a:lnTo>
                  <a:lnTo>
                    <a:pt x="4391" y="34129"/>
                  </a:lnTo>
                  <a:lnTo>
                    <a:pt x="0" y="55879"/>
                  </a:lnTo>
                  <a:lnTo>
                    <a:pt x="0" y="279400"/>
                  </a:lnTo>
                  <a:lnTo>
                    <a:pt x="4391" y="301150"/>
                  </a:lnTo>
                  <a:lnTo>
                    <a:pt x="16367" y="318912"/>
                  </a:lnTo>
                  <a:lnTo>
                    <a:pt x="34129" y="330888"/>
                  </a:lnTo>
                  <a:lnTo>
                    <a:pt x="55879" y="335279"/>
                  </a:lnTo>
                  <a:lnTo>
                    <a:pt x="5616448" y="335279"/>
                  </a:lnTo>
                  <a:lnTo>
                    <a:pt x="5638198" y="330888"/>
                  </a:lnTo>
                  <a:lnTo>
                    <a:pt x="5655960" y="318912"/>
                  </a:lnTo>
                  <a:lnTo>
                    <a:pt x="5667936" y="301150"/>
                  </a:lnTo>
                  <a:lnTo>
                    <a:pt x="5672328" y="279400"/>
                  </a:lnTo>
                  <a:lnTo>
                    <a:pt x="5672328" y="55879"/>
                  </a:lnTo>
                  <a:lnTo>
                    <a:pt x="5667936" y="34129"/>
                  </a:lnTo>
                  <a:lnTo>
                    <a:pt x="5655960" y="16367"/>
                  </a:lnTo>
                  <a:lnTo>
                    <a:pt x="5638198" y="4391"/>
                  </a:lnTo>
                  <a:lnTo>
                    <a:pt x="5616448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22848" y="2638044"/>
              <a:ext cx="5672455" cy="335280"/>
            </a:xfrm>
            <a:custGeom>
              <a:avLst/>
              <a:gdLst/>
              <a:ahLst/>
              <a:cxnLst/>
              <a:rect l="l" t="t" r="r" b="b"/>
              <a:pathLst>
                <a:path w="5672455" h="335280">
                  <a:moveTo>
                    <a:pt x="0" y="55879"/>
                  </a:moveTo>
                  <a:lnTo>
                    <a:pt x="4391" y="34129"/>
                  </a:lnTo>
                  <a:lnTo>
                    <a:pt x="16367" y="16367"/>
                  </a:lnTo>
                  <a:lnTo>
                    <a:pt x="34129" y="4391"/>
                  </a:lnTo>
                  <a:lnTo>
                    <a:pt x="55879" y="0"/>
                  </a:lnTo>
                  <a:lnTo>
                    <a:pt x="5616448" y="0"/>
                  </a:lnTo>
                  <a:lnTo>
                    <a:pt x="5638198" y="4391"/>
                  </a:lnTo>
                  <a:lnTo>
                    <a:pt x="5655960" y="16367"/>
                  </a:lnTo>
                  <a:lnTo>
                    <a:pt x="5667936" y="34129"/>
                  </a:lnTo>
                  <a:lnTo>
                    <a:pt x="5672328" y="55879"/>
                  </a:lnTo>
                  <a:lnTo>
                    <a:pt x="5672328" y="279400"/>
                  </a:lnTo>
                  <a:lnTo>
                    <a:pt x="5667936" y="301150"/>
                  </a:lnTo>
                  <a:lnTo>
                    <a:pt x="5655960" y="318912"/>
                  </a:lnTo>
                  <a:lnTo>
                    <a:pt x="5638198" y="330888"/>
                  </a:lnTo>
                  <a:lnTo>
                    <a:pt x="5616448" y="335279"/>
                  </a:lnTo>
                  <a:lnTo>
                    <a:pt x="55879" y="335279"/>
                  </a:lnTo>
                  <a:lnTo>
                    <a:pt x="34129" y="330888"/>
                  </a:lnTo>
                  <a:lnTo>
                    <a:pt x="16367" y="318912"/>
                  </a:lnTo>
                  <a:lnTo>
                    <a:pt x="4391" y="301150"/>
                  </a:lnTo>
                  <a:lnTo>
                    <a:pt x="0" y="279400"/>
                  </a:lnTo>
                  <a:lnTo>
                    <a:pt x="0" y="55879"/>
                  </a:lnTo>
                  <a:close/>
                </a:path>
              </a:pathLst>
            </a:custGeom>
            <a:ln w="12192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022847" y="2638044"/>
            <a:ext cx="5672455" cy="33528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46050">
              <a:lnSpc>
                <a:spcPct val="100000"/>
              </a:lnSpc>
              <a:spcBef>
                <a:spcPts val="390"/>
              </a:spcBef>
            </a:pP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РЕКОМЕНДАЦИИ</a:t>
            </a:r>
            <a:r>
              <a:rPr sz="14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РУМО: не</a:t>
            </a:r>
            <a:r>
              <a:rPr sz="14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снижать</a:t>
            </a:r>
            <a:r>
              <a:rPr sz="1400" b="1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часы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на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 преподавание</a:t>
            </a:r>
            <a:r>
              <a:rPr sz="1400" b="1" spc="-5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ФК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в 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НОО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574" y="1580773"/>
            <a:ext cx="2378710" cy="55880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600" b="1" spc="-10" dirty="0">
                <a:solidFill>
                  <a:srgbClr val="003399"/>
                </a:solidFill>
                <a:latin typeface="Calibri"/>
                <a:cs typeface="Calibri"/>
              </a:rPr>
              <a:t>5-</a:t>
            </a:r>
            <a:r>
              <a:rPr sz="1600" b="1" dirty="0">
                <a:solidFill>
                  <a:srgbClr val="003399"/>
                </a:solidFill>
                <a:latin typeface="Calibri"/>
                <a:cs typeface="Calibri"/>
              </a:rPr>
              <a:t>дневная</a:t>
            </a:r>
            <a:r>
              <a:rPr sz="1600" b="1" spc="-6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учебная</a:t>
            </a:r>
            <a:r>
              <a:rPr sz="1600" b="1" spc="-6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неделя</a:t>
            </a:r>
            <a:endParaRPr sz="1600">
              <a:latin typeface="Calibri"/>
              <a:cs typeface="Calibri"/>
            </a:endParaRPr>
          </a:p>
          <a:p>
            <a:pPr marL="14604">
              <a:lnSpc>
                <a:spcPct val="100000"/>
              </a:lnSpc>
              <a:spcBef>
                <a:spcPts val="229"/>
              </a:spcBef>
            </a:pPr>
            <a:r>
              <a:rPr sz="1500" b="1" dirty="0">
                <a:latin typeface="Calibri"/>
                <a:cs typeface="Calibri"/>
              </a:rPr>
              <a:t>Вариант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№1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ФУП</a:t>
            </a:r>
            <a:r>
              <a:rPr sz="1500" b="1" spc="-20" dirty="0">
                <a:latin typeface="Calibri"/>
                <a:cs typeface="Calibri"/>
              </a:rPr>
              <a:t> </a:t>
            </a:r>
            <a:r>
              <a:rPr sz="1500" b="1" spc="-25" dirty="0">
                <a:latin typeface="Calibri"/>
                <a:cs typeface="Calibri"/>
              </a:rPr>
              <a:t>НОО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25780" y="3921252"/>
            <a:ext cx="2290445" cy="802005"/>
            <a:chOff x="525780" y="3921252"/>
            <a:chExt cx="2290445" cy="802005"/>
          </a:xfrm>
        </p:grpSpPr>
        <p:sp>
          <p:nvSpPr>
            <p:cNvPr id="4" name="object 4"/>
            <p:cNvSpPr/>
            <p:nvPr/>
          </p:nvSpPr>
          <p:spPr>
            <a:xfrm>
              <a:off x="531876" y="3927348"/>
              <a:ext cx="1853564" cy="789940"/>
            </a:xfrm>
            <a:custGeom>
              <a:avLst/>
              <a:gdLst/>
              <a:ahLst/>
              <a:cxnLst/>
              <a:rect l="l" t="t" r="r" b="b"/>
              <a:pathLst>
                <a:path w="1853564" h="789939">
                  <a:moveTo>
                    <a:pt x="0" y="131571"/>
                  </a:moveTo>
                  <a:lnTo>
                    <a:pt x="6707" y="89993"/>
                  </a:lnTo>
                  <a:lnTo>
                    <a:pt x="25384" y="53876"/>
                  </a:lnTo>
                  <a:lnTo>
                    <a:pt x="53865" y="25391"/>
                  </a:lnTo>
                  <a:lnTo>
                    <a:pt x="89983" y="6709"/>
                  </a:lnTo>
                  <a:lnTo>
                    <a:pt x="131572" y="0"/>
                  </a:lnTo>
                  <a:lnTo>
                    <a:pt x="1721612" y="0"/>
                  </a:lnTo>
                  <a:lnTo>
                    <a:pt x="1763190" y="6709"/>
                  </a:lnTo>
                  <a:lnTo>
                    <a:pt x="1799307" y="25391"/>
                  </a:lnTo>
                  <a:lnTo>
                    <a:pt x="1827792" y="53876"/>
                  </a:lnTo>
                  <a:lnTo>
                    <a:pt x="1846474" y="89993"/>
                  </a:lnTo>
                  <a:lnTo>
                    <a:pt x="1853184" y="131571"/>
                  </a:lnTo>
                  <a:lnTo>
                    <a:pt x="1853184" y="657859"/>
                  </a:lnTo>
                  <a:lnTo>
                    <a:pt x="1846474" y="699438"/>
                  </a:lnTo>
                  <a:lnTo>
                    <a:pt x="1827792" y="735555"/>
                  </a:lnTo>
                  <a:lnTo>
                    <a:pt x="1799307" y="764040"/>
                  </a:lnTo>
                  <a:lnTo>
                    <a:pt x="1763190" y="782722"/>
                  </a:lnTo>
                  <a:lnTo>
                    <a:pt x="1721612" y="789432"/>
                  </a:lnTo>
                  <a:lnTo>
                    <a:pt x="131572" y="789432"/>
                  </a:lnTo>
                  <a:lnTo>
                    <a:pt x="89983" y="782722"/>
                  </a:lnTo>
                  <a:lnTo>
                    <a:pt x="53865" y="764040"/>
                  </a:lnTo>
                  <a:lnTo>
                    <a:pt x="25384" y="735555"/>
                  </a:lnTo>
                  <a:lnTo>
                    <a:pt x="6707" y="699438"/>
                  </a:lnTo>
                  <a:lnTo>
                    <a:pt x="0" y="657859"/>
                  </a:lnTo>
                  <a:lnTo>
                    <a:pt x="0" y="131571"/>
                  </a:lnTo>
                  <a:close/>
                </a:path>
              </a:pathLst>
            </a:custGeom>
            <a:ln w="12192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27731" y="4332732"/>
              <a:ext cx="388620" cy="76200"/>
            </a:xfrm>
            <a:custGeom>
              <a:avLst/>
              <a:gdLst/>
              <a:ahLst/>
              <a:cxnLst/>
              <a:rect l="l" t="t" r="r" b="b"/>
              <a:pathLst>
                <a:path w="388619" h="76200">
                  <a:moveTo>
                    <a:pt x="311912" y="0"/>
                  </a:moveTo>
                  <a:lnTo>
                    <a:pt x="311912" y="76200"/>
                  </a:lnTo>
                  <a:lnTo>
                    <a:pt x="375412" y="44450"/>
                  </a:lnTo>
                  <a:lnTo>
                    <a:pt x="324612" y="44450"/>
                  </a:lnTo>
                  <a:lnTo>
                    <a:pt x="324612" y="31750"/>
                  </a:lnTo>
                  <a:lnTo>
                    <a:pt x="375412" y="31750"/>
                  </a:lnTo>
                  <a:lnTo>
                    <a:pt x="311912" y="0"/>
                  </a:lnTo>
                  <a:close/>
                </a:path>
                <a:path w="388619" h="76200">
                  <a:moveTo>
                    <a:pt x="311912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311912" y="44450"/>
                  </a:lnTo>
                  <a:lnTo>
                    <a:pt x="311912" y="31750"/>
                  </a:lnTo>
                  <a:close/>
                </a:path>
                <a:path w="388619" h="76200">
                  <a:moveTo>
                    <a:pt x="375412" y="31750"/>
                  </a:moveTo>
                  <a:lnTo>
                    <a:pt x="324612" y="31750"/>
                  </a:lnTo>
                  <a:lnTo>
                    <a:pt x="324612" y="44450"/>
                  </a:lnTo>
                  <a:lnTo>
                    <a:pt x="375412" y="44450"/>
                  </a:lnTo>
                  <a:lnTo>
                    <a:pt x="388112" y="38100"/>
                  </a:lnTo>
                  <a:lnTo>
                    <a:pt x="375412" y="3175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4954" y="3382517"/>
            <a:ext cx="2386330" cy="1369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">
              <a:lnSpc>
                <a:spcPts val="186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3399"/>
                </a:solidFill>
                <a:latin typeface="Calibri"/>
                <a:cs typeface="Calibri"/>
              </a:rPr>
              <a:t>6-</a:t>
            </a:r>
            <a:r>
              <a:rPr sz="1600" b="1" dirty="0">
                <a:solidFill>
                  <a:srgbClr val="003399"/>
                </a:solidFill>
                <a:latin typeface="Calibri"/>
                <a:cs typeface="Calibri"/>
              </a:rPr>
              <a:t>дневная</a:t>
            </a:r>
            <a:r>
              <a:rPr sz="1600" b="1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учебная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неделя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739"/>
              </a:lnSpc>
            </a:pPr>
            <a:r>
              <a:rPr sz="1500" b="1" dirty="0">
                <a:latin typeface="Calibri"/>
                <a:cs typeface="Calibri"/>
              </a:rPr>
              <a:t>Вариант</a:t>
            </a:r>
            <a:r>
              <a:rPr sz="1500" b="1" spc="-5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№2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ФУП</a:t>
            </a:r>
            <a:r>
              <a:rPr sz="1500" b="1" spc="-15" dirty="0">
                <a:latin typeface="Calibri"/>
                <a:cs typeface="Calibri"/>
              </a:rPr>
              <a:t> </a:t>
            </a:r>
            <a:r>
              <a:rPr sz="1500" b="1" spc="-25" dirty="0">
                <a:latin typeface="Calibri"/>
                <a:cs typeface="Calibri"/>
              </a:rPr>
              <a:t>НОО</a:t>
            </a:r>
            <a:endParaRPr sz="1500">
              <a:latin typeface="Calibri"/>
              <a:cs typeface="Calibri"/>
            </a:endParaRPr>
          </a:p>
          <a:p>
            <a:pPr marL="473075" indent="-167640">
              <a:lnSpc>
                <a:spcPct val="100000"/>
              </a:lnSpc>
              <a:spcBef>
                <a:spcPts val="260"/>
              </a:spcBef>
              <a:buAutoNum type="arabicPlain"/>
              <a:tabLst>
                <a:tab pos="473075" algn="l"/>
              </a:tabLst>
            </a:pP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класс</a:t>
            </a:r>
            <a:r>
              <a:rPr sz="1400" b="1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-</a:t>
            </a:r>
            <a:r>
              <a:rPr sz="1400" b="1" spc="28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99</a:t>
            </a:r>
            <a:r>
              <a:rPr sz="1400" b="1" spc="29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ч;</a:t>
            </a:r>
            <a:endParaRPr sz="1400">
              <a:latin typeface="Calibri"/>
              <a:cs typeface="Calibri"/>
            </a:endParaRPr>
          </a:p>
          <a:p>
            <a:pPr marL="468630" indent="-167640">
              <a:lnSpc>
                <a:spcPct val="100000"/>
              </a:lnSpc>
              <a:buAutoNum type="arabicPlain"/>
              <a:tabLst>
                <a:tab pos="468630" algn="l"/>
              </a:tabLst>
            </a:pP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класс</a:t>
            </a:r>
            <a:r>
              <a:rPr sz="1400" b="1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-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102</a:t>
            </a:r>
            <a:r>
              <a:rPr sz="14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ч;</a:t>
            </a:r>
            <a:endParaRPr sz="1400">
              <a:latin typeface="Calibri"/>
              <a:cs typeface="Calibri"/>
            </a:endParaRPr>
          </a:p>
          <a:p>
            <a:pPr marL="468630" indent="-167640">
              <a:lnSpc>
                <a:spcPct val="100000"/>
              </a:lnSpc>
              <a:buAutoNum type="arabicPlain"/>
              <a:tabLst>
                <a:tab pos="468630" algn="l"/>
              </a:tabLst>
            </a:pP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класс</a:t>
            </a:r>
            <a:r>
              <a:rPr sz="1400" b="1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-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102</a:t>
            </a:r>
            <a:r>
              <a:rPr sz="14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ч;</a:t>
            </a:r>
            <a:endParaRPr sz="1400">
              <a:latin typeface="Calibri"/>
              <a:cs typeface="Calibri"/>
            </a:endParaRPr>
          </a:p>
          <a:p>
            <a:pPr marL="468630" indent="-167640">
              <a:lnSpc>
                <a:spcPct val="100000"/>
              </a:lnSpc>
              <a:buAutoNum type="arabicPlain"/>
              <a:tabLst>
                <a:tab pos="468630" algn="l"/>
              </a:tabLst>
            </a:pP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класс</a:t>
            </a:r>
            <a:r>
              <a:rPr sz="1400" b="1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-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102</a:t>
            </a:r>
            <a:r>
              <a:rPr sz="14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ч.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97200" y="4166742"/>
            <a:ext cx="146621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по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3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часа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0" dirty="0">
                <a:latin typeface="Calibri"/>
                <a:cs typeface="Calibri"/>
              </a:rPr>
              <a:t> неделю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0" dirty="0">
                <a:latin typeface="Calibri"/>
                <a:cs typeface="Calibri"/>
              </a:rPr>
              <a:t> 1-</a:t>
            </a:r>
            <a:r>
              <a:rPr sz="1400" dirty="0">
                <a:latin typeface="Calibri"/>
                <a:cs typeface="Calibri"/>
              </a:rPr>
              <a:t>4</a:t>
            </a:r>
            <a:r>
              <a:rPr sz="1400" spc="-10" dirty="0">
                <a:latin typeface="Calibri"/>
                <a:cs typeface="Calibri"/>
              </a:rPr>
              <a:t> классах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47116" y="2613660"/>
            <a:ext cx="1813560" cy="547370"/>
          </a:xfrm>
          <a:custGeom>
            <a:avLst/>
            <a:gdLst/>
            <a:ahLst/>
            <a:cxnLst/>
            <a:rect l="l" t="t" r="r" b="b"/>
            <a:pathLst>
              <a:path w="1813560" h="547369">
                <a:moveTo>
                  <a:pt x="0" y="91186"/>
                </a:moveTo>
                <a:lnTo>
                  <a:pt x="7166" y="55667"/>
                </a:lnTo>
                <a:lnTo>
                  <a:pt x="26709" y="26685"/>
                </a:lnTo>
                <a:lnTo>
                  <a:pt x="55694" y="7157"/>
                </a:lnTo>
                <a:lnTo>
                  <a:pt x="91186" y="0"/>
                </a:lnTo>
                <a:lnTo>
                  <a:pt x="1722374" y="0"/>
                </a:lnTo>
                <a:lnTo>
                  <a:pt x="1757892" y="7157"/>
                </a:lnTo>
                <a:lnTo>
                  <a:pt x="1786874" y="26685"/>
                </a:lnTo>
                <a:lnTo>
                  <a:pt x="1806402" y="55667"/>
                </a:lnTo>
                <a:lnTo>
                  <a:pt x="1813560" y="91186"/>
                </a:lnTo>
                <a:lnTo>
                  <a:pt x="1813560" y="455929"/>
                </a:lnTo>
                <a:lnTo>
                  <a:pt x="1806402" y="491448"/>
                </a:lnTo>
                <a:lnTo>
                  <a:pt x="1786874" y="520430"/>
                </a:lnTo>
                <a:lnTo>
                  <a:pt x="1757892" y="539958"/>
                </a:lnTo>
                <a:lnTo>
                  <a:pt x="1722374" y="547115"/>
                </a:lnTo>
                <a:lnTo>
                  <a:pt x="91186" y="547115"/>
                </a:lnTo>
                <a:lnTo>
                  <a:pt x="55694" y="539958"/>
                </a:lnTo>
                <a:lnTo>
                  <a:pt x="26709" y="520430"/>
                </a:lnTo>
                <a:lnTo>
                  <a:pt x="7166" y="491448"/>
                </a:lnTo>
                <a:lnTo>
                  <a:pt x="0" y="455929"/>
                </a:lnTo>
                <a:lnTo>
                  <a:pt x="0" y="91186"/>
                </a:lnTo>
                <a:close/>
              </a:path>
            </a:pathLst>
          </a:custGeom>
          <a:ln w="12192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02919" y="2543048"/>
            <a:ext cx="1102360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0340" indent="-167640">
              <a:lnSpc>
                <a:spcPct val="100000"/>
              </a:lnSpc>
              <a:spcBef>
                <a:spcPts val="105"/>
              </a:spcBef>
              <a:buAutoNum type="arabicPlain" startAt="2"/>
              <a:tabLst>
                <a:tab pos="180340" algn="l"/>
              </a:tabLst>
            </a:pP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класс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-</a:t>
            </a:r>
            <a:r>
              <a:rPr sz="1400" b="1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68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ч;</a:t>
            </a:r>
            <a:endParaRPr sz="1400">
              <a:latin typeface="Calibri"/>
              <a:cs typeface="Calibri"/>
            </a:endParaRPr>
          </a:p>
          <a:p>
            <a:pPr marL="180340" indent="-167640">
              <a:lnSpc>
                <a:spcPct val="100000"/>
              </a:lnSpc>
              <a:buAutoNum type="arabicPlain" startAt="2"/>
              <a:tabLst>
                <a:tab pos="180340" algn="l"/>
              </a:tabLst>
            </a:pP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класс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-</a:t>
            </a:r>
            <a:r>
              <a:rPr sz="1400" b="1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68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ч;</a:t>
            </a:r>
            <a:endParaRPr sz="1400">
              <a:latin typeface="Calibri"/>
              <a:cs typeface="Calibri"/>
            </a:endParaRPr>
          </a:p>
          <a:p>
            <a:pPr marL="180340" indent="-167640">
              <a:lnSpc>
                <a:spcPct val="100000"/>
              </a:lnSpc>
              <a:buAutoNum type="arabicPlain" startAt="2"/>
              <a:tabLst>
                <a:tab pos="180340" algn="l"/>
              </a:tabLst>
            </a:pP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класс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-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68</a:t>
            </a:r>
            <a:r>
              <a:rPr sz="1400" b="1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ч.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95422" y="2770758"/>
            <a:ext cx="168656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по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2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часа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неделю </a:t>
            </a:r>
            <a:r>
              <a:rPr sz="1400" spc="-25" dirty="0">
                <a:latin typeface="Calibri"/>
                <a:cs typeface="Calibri"/>
              </a:rPr>
              <a:t>во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2-</a:t>
            </a:r>
            <a:r>
              <a:rPr sz="1400" dirty="0">
                <a:latin typeface="Calibri"/>
                <a:cs typeface="Calibri"/>
              </a:rPr>
              <a:t>4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классах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57783" y="2199132"/>
            <a:ext cx="1803400" cy="245745"/>
          </a:xfrm>
          <a:custGeom>
            <a:avLst/>
            <a:gdLst/>
            <a:ahLst/>
            <a:cxnLst/>
            <a:rect l="l" t="t" r="r" b="b"/>
            <a:pathLst>
              <a:path w="1803400" h="245744">
                <a:moveTo>
                  <a:pt x="0" y="40893"/>
                </a:moveTo>
                <a:lnTo>
                  <a:pt x="3214" y="24967"/>
                </a:lnTo>
                <a:lnTo>
                  <a:pt x="11979" y="11969"/>
                </a:lnTo>
                <a:lnTo>
                  <a:pt x="24978" y="3210"/>
                </a:lnTo>
                <a:lnTo>
                  <a:pt x="40893" y="0"/>
                </a:lnTo>
                <a:lnTo>
                  <a:pt x="1761998" y="0"/>
                </a:lnTo>
                <a:lnTo>
                  <a:pt x="1777924" y="3210"/>
                </a:lnTo>
                <a:lnTo>
                  <a:pt x="1790922" y="11969"/>
                </a:lnTo>
                <a:lnTo>
                  <a:pt x="1799681" y="24967"/>
                </a:lnTo>
                <a:lnTo>
                  <a:pt x="1802891" y="40893"/>
                </a:lnTo>
                <a:lnTo>
                  <a:pt x="1802891" y="204469"/>
                </a:lnTo>
                <a:lnTo>
                  <a:pt x="1799681" y="220396"/>
                </a:lnTo>
                <a:lnTo>
                  <a:pt x="1790922" y="233394"/>
                </a:lnTo>
                <a:lnTo>
                  <a:pt x="1777924" y="242153"/>
                </a:lnTo>
                <a:lnTo>
                  <a:pt x="1761998" y="245363"/>
                </a:lnTo>
                <a:lnTo>
                  <a:pt x="40893" y="245363"/>
                </a:lnTo>
                <a:lnTo>
                  <a:pt x="24978" y="242153"/>
                </a:lnTo>
                <a:lnTo>
                  <a:pt x="11979" y="233394"/>
                </a:lnTo>
                <a:lnTo>
                  <a:pt x="3214" y="220396"/>
                </a:lnTo>
                <a:lnTo>
                  <a:pt x="0" y="204469"/>
                </a:lnTo>
                <a:lnTo>
                  <a:pt x="0" y="40893"/>
                </a:lnTo>
                <a:close/>
              </a:path>
            </a:pathLst>
          </a:custGeom>
          <a:ln w="12192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57783" y="2199132"/>
            <a:ext cx="1803400" cy="24574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64490">
              <a:lnSpc>
                <a:spcPct val="100000"/>
              </a:lnSpc>
              <a:spcBef>
                <a:spcPts val="40"/>
              </a:spcBef>
            </a:pP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1</a:t>
            </a:r>
            <a:r>
              <a:rPr sz="1400" b="1" spc="28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класс</a:t>
            </a:r>
            <a:r>
              <a:rPr sz="1400" b="1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-</a:t>
            </a:r>
            <a:r>
              <a:rPr sz="1400" b="1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99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ч.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95422" y="2179447"/>
            <a:ext cx="19481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3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часа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0" dirty="0">
                <a:latin typeface="Calibri"/>
                <a:cs typeface="Calibri"/>
              </a:rPr>
              <a:t> неделю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рамках </a:t>
            </a:r>
            <a:r>
              <a:rPr sz="1400" dirty="0">
                <a:latin typeface="Calibri"/>
                <a:cs typeface="Calibri"/>
              </a:rPr>
              <a:t>учебного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плана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56688" y="2328672"/>
            <a:ext cx="388620" cy="76200"/>
          </a:xfrm>
          <a:custGeom>
            <a:avLst/>
            <a:gdLst/>
            <a:ahLst/>
            <a:cxnLst/>
            <a:rect l="l" t="t" r="r" b="b"/>
            <a:pathLst>
              <a:path w="388619" h="76200">
                <a:moveTo>
                  <a:pt x="311912" y="0"/>
                </a:moveTo>
                <a:lnTo>
                  <a:pt x="311912" y="76200"/>
                </a:lnTo>
                <a:lnTo>
                  <a:pt x="375412" y="44450"/>
                </a:lnTo>
                <a:lnTo>
                  <a:pt x="324612" y="44450"/>
                </a:lnTo>
                <a:lnTo>
                  <a:pt x="324612" y="31750"/>
                </a:lnTo>
                <a:lnTo>
                  <a:pt x="375412" y="31750"/>
                </a:lnTo>
                <a:lnTo>
                  <a:pt x="311912" y="0"/>
                </a:lnTo>
                <a:close/>
              </a:path>
              <a:path w="388619" h="76200">
                <a:moveTo>
                  <a:pt x="31191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11912" y="44450"/>
                </a:lnTo>
                <a:lnTo>
                  <a:pt x="311912" y="31750"/>
                </a:lnTo>
                <a:close/>
              </a:path>
              <a:path w="388619" h="76200">
                <a:moveTo>
                  <a:pt x="375412" y="31750"/>
                </a:moveTo>
                <a:lnTo>
                  <a:pt x="324612" y="31750"/>
                </a:lnTo>
                <a:lnTo>
                  <a:pt x="324612" y="44450"/>
                </a:lnTo>
                <a:lnTo>
                  <a:pt x="375412" y="44450"/>
                </a:lnTo>
                <a:lnTo>
                  <a:pt x="388112" y="38100"/>
                </a:lnTo>
                <a:lnTo>
                  <a:pt x="375412" y="3175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56688" y="2915411"/>
            <a:ext cx="388620" cy="76200"/>
          </a:xfrm>
          <a:custGeom>
            <a:avLst/>
            <a:gdLst/>
            <a:ahLst/>
            <a:cxnLst/>
            <a:rect l="l" t="t" r="r" b="b"/>
            <a:pathLst>
              <a:path w="388619" h="76200">
                <a:moveTo>
                  <a:pt x="311912" y="0"/>
                </a:moveTo>
                <a:lnTo>
                  <a:pt x="311912" y="76200"/>
                </a:lnTo>
                <a:lnTo>
                  <a:pt x="375412" y="44450"/>
                </a:lnTo>
                <a:lnTo>
                  <a:pt x="324612" y="44450"/>
                </a:lnTo>
                <a:lnTo>
                  <a:pt x="324612" y="31750"/>
                </a:lnTo>
                <a:lnTo>
                  <a:pt x="375412" y="31750"/>
                </a:lnTo>
                <a:lnTo>
                  <a:pt x="311912" y="0"/>
                </a:lnTo>
                <a:close/>
              </a:path>
              <a:path w="388619" h="76200">
                <a:moveTo>
                  <a:pt x="311912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311912" y="44450"/>
                </a:lnTo>
                <a:lnTo>
                  <a:pt x="311912" y="31750"/>
                </a:lnTo>
                <a:close/>
              </a:path>
              <a:path w="388619" h="76200">
                <a:moveTo>
                  <a:pt x="375412" y="31750"/>
                </a:moveTo>
                <a:lnTo>
                  <a:pt x="324612" y="31750"/>
                </a:lnTo>
                <a:lnTo>
                  <a:pt x="324612" y="44450"/>
                </a:lnTo>
                <a:lnTo>
                  <a:pt x="375412" y="44450"/>
                </a:lnTo>
                <a:lnTo>
                  <a:pt x="388112" y="38100"/>
                </a:lnTo>
                <a:lnTo>
                  <a:pt x="375412" y="31750"/>
                </a:lnTo>
                <a:close/>
              </a:path>
            </a:pathLst>
          </a:custGeom>
          <a:solidFill>
            <a:srgbClr val="00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43840" y="4802123"/>
            <a:ext cx="5145405" cy="1015365"/>
          </a:xfrm>
          <a:prstGeom prst="rect">
            <a:avLst/>
          </a:prstGeom>
          <a:ln w="9144">
            <a:solidFill>
              <a:srgbClr val="003399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90"/>
              </a:spcBef>
            </a:pPr>
            <a:r>
              <a:rPr sz="1200" dirty="0">
                <a:latin typeface="Calibri"/>
                <a:cs typeface="Calibri"/>
              </a:rPr>
              <a:t>«</a:t>
            </a: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171.24.</a:t>
            </a:r>
            <a:r>
              <a:rPr sz="1200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При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реализации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вариантов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федерального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учебного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плана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№1,</a:t>
            </a:r>
            <a:endParaRPr sz="1200">
              <a:latin typeface="Calibri"/>
              <a:cs typeface="Calibri"/>
            </a:endParaRPr>
          </a:p>
          <a:p>
            <a:pPr marL="90805" marR="233679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№№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3–</a:t>
            </a:r>
            <a:r>
              <a:rPr sz="1200" dirty="0">
                <a:latin typeface="Calibri"/>
                <a:cs typeface="Calibri"/>
              </a:rPr>
              <a:t>5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количество</a:t>
            </a:r>
            <a:r>
              <a:rPr sz="1200" dirty="0">
                <a:latin typeface="Calibri"/>
                <a:cs typeface="Calibri"/>
              </a:rPr>
              <a:t> часов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на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физическую </a:t>
            </a:r>
            <a:r>
              <a:rPr sz="1200" spc="-10" dirty="0">
                <a:latin typeface="Calibri"/>
                <a:cs typeface="Calibri"/>
              </a:rPr>
              <a:t>культуру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составляет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2,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третий </a:t>
            </a:r>
            <a:r>
              <a:rPr sz="1200" i="1" dirty="0">
                <a:latin typeface="Calibri"/>
                <a:cs typeface="Calibri"/>
              </a:rPr>
              <a:t>час </a:t>
            </a:r>
            <a:r>
              <a:rPr sz="1200" i="1" spc="-10" dirty="0">
                <a:latin typeface="Calibri"/>
                <a:cs typeface="Calibri"/>
              </a:rPr>
              <a:t>рекомендуется</a:t>
            </a:r>
            <a:r>
              <a:rPr sz="1200" i="1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реализовывать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образовательной</a:t>
            </a:r>
            <a:r>
              <a:rPr sz="1200" i="1" spc="20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организацией</a:t>
            </a:r>
            <a:r>
              <a:rPr sz="1200" i="1" spc="15" dirty="0">
                <a:latin typeface="Calibri"/>
                <a:cs typeface="Calibri"/>
              </a:rPr>
              <a:t> </a:t>
            </a:r>
            <a:r>
              <a:rPr sz="1200" i="1" spc="-25" dirty="0">
                <a:latin typeface="Calibri"/>
                <a:cs typeface="Calibri"/>
              </a:rPr>
              <a:t>за </a:t>
            </a:r>
            <a:r>
              <a:rPr sz="1200" i="1" dirty="0">
                <a:latin typeface="Calibri"/>
                <a:cs typeface="Calibri"/>
              </a:rPr>
              <a:t>счет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часов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части,</a:t>
            </a:r>
            <a:r>
              <a:rPr sz="1200" i="1" spc="-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формируемой</a:t>
            </a:r>
            <a:r>
              <a:rPr sz="1200" i="1" spc="-15" dirty="0">
                <a:latin typeface="Calibri"/>
                <a:cs typeface="Calibri"/>
              </a:rPr>
              <a:t> </a:t>
            </a:r>
            <a:r>
              <a:rPr sz="1200" i="1" spc="-10" dirty="0">
                <a:latin typeface="Calibri"/>
                <a:cs typeface="Calibri"/>
              </a:rPr>
              <a:t>участниками образовательных</a:t>
            </a:r>
            <a:endParaRPr sz="12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1200" i="1" dirty="0">
                <a:latin typeface="Calibri"/>
                <a:cs typeface="Calibri"/>
              </a:rPr>
              <a:t>отношений</a:t>
            </a:r>
            <a:r>
              <a:rPr sz="1200" dirty="0">
                <a:latin typeface="Calibri"/>
                <a:cs typeface="Calibri"/>
              </a:rPr>
              <a:t>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включая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использование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учебных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модулей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видам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спорта.»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4434" y="104978"/>
            <a:ext cx="11122660" cy="37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dirty="0">
                <a:solidFill>
                  <a:srgbClr val="FF0000"/>
                </a:solidFill>
                <a:latin typeface="Calibri"/>
                <a:cs typeface="Calibri"/>
              </a:rPr>
              <a:t>ИЗМЕНЕНИЯ</a:t>
            </a:r>
            <a:r>
              <a:rPr sz="2300" b="1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E5496"/>
                </a:solidFill>
                <a:latin typeface="Calibri"/>
                <a:cs typeface="Calibri"/>
              </a:rPr>
              <a:t>в</a:t>
            </a:r>
            <a:r>
              <a:rPr sz="2300" b="1" spc="-3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E5496"/>
                </a:solidFill>
                <a:latin typeface="Calibri"/>
                <a:cs typeface="Calibri"/>
              </a:rPr>
              <a:t>преподавании</a:t>
            </a:r>
            <a:r>
              <a:rPr sz="23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E5496"/>
                </a:solidFill>
                <a:latin typeface="Calibri"/>
                <a:cs typeface="Calibri"/>
              </a:rPr>
              <a:t>учебного</a:t>
            </a:r>
            <a:r>
              <a:rPr sz="2300" b="1" spc="-7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E5496"/>
                </a:solidFill>
                <a:latin typeface="Calibri"/>
                <a:cs typeface="Calibri"/>
              </a:rPr>
              <a:t>предмета</a:t>
            </a:r>
            <a:r>
              <a:rPr sz="23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E5496"/>
                </a:solidFill>
                <a:latin typeface="Calibri"/>
                <a:cs typeface="Calibri"/>
              </a:rPr>
              <a:t>«Физическая</a:t>
            </a:r>
            <a:r>
              <a:rPr sz="23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E5496"/>
                </a:solidFill>
                <a:latin typeface="Calibri"/>
                <a:cs typeface="Calibri"/>
              </a:rPr>
              <a:t>культура»</a:t>
            </a:r>
            <a:r>
              <a:rPr sz="23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E5496"/>
                </a:solidFill>
                <a:latin typeface="Calibri"/>
                <a:cs typeface="Calibri"/>
              </a:rPr>
              <a:t>в</a:t>
            </a:r>
            <a:r>
              <a:rPr sz="23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300" b="1" spc="-20" dirty="0">
                <a:solidFill>
                  <a:srgbClr val="2E5496"/>
                </a:solidFill>
                <a:latin typeface="Calibri"/>
                <a:cs typeface="Calibri"/>
              </a:rPr>
              <a:t>1-</a:t>
            </a:r>
            <a:r>
              <a:rPr sz="2300" b="1" dirty="0">
                <a:solidFill>
                  <a:srgbClr val="2E5496"/>
                </a:solidFill>
                <a:latin typeface="Calibri"/>
                <a:cs typeface="Calibri"/>
              </a:rPr>
              <a:t>4</a:t>
            </a:r>
            <a:r>
              <a:rPr sz="23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E5496"/>
                </a:solidFill>
                <a:latin typeface="Calibri"/>
                <a:cs typeface="Calibri"/>
              </a:rPr>
              <a:t>классах,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xfrm>
            <a:off x="224434" y="456057"/>
            <a:ext cx="112680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/>
              <a:t>внесенные</a:t>
            </a:r>
            <a:r>
              <a:rPr sz="2300" spc="-65" dirty="0"/>
              <a:t> </a:t>
            </a:r>
            <a:r>
              <a:rPr sz="2300" dirty="0"/>
              <a:t>приказом</a:t>
            </a:r>
            <a:r>
              <a:rPr sz="2300" spc="-40" dirty="0"/>
              <a:t> </a:t>
            </a:r>
            <a:r>
              <a:rPr sz="2300" dirty="0"/>
              <a:t>Минпросвещения</a:t>
            </a:r>
            <a:r>
              <a:rPr sz="2300" spc="-55" dirty="0"/>
              <a:t> </a:t>
            </a:r>
            <a:r>
              <a:rPr sz="2300" dirty="0"/>
              <a:t>РФ</a:t>
            </a:r>
            <a:r>
              <a:rPr sz="2300" dirty="0">
                <a:solidFill>
                  <a:srgbClr val="003399"/>
                </a:solidFill>
              </a:rPr>
              <a:t>:</a:t>
            </a:r>
            <a:r>
              <a:rPr sz="2300" spc="-30" dirty="0">
                <a:solidFill>
                  <a:srgbClr val="003399"/>
                </a:solidFill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"/>
                <a:cs typeface="Calibri"/>
              </a:rPr>
              <a:t>от</a:t>
            </a:r>
            <a:r>
              <a:rPr sz="2400" b="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"/>
                <a:cs typeface="Calibri"/>
              </a:rPr>
              <a:t>08.10.2025</a:t>
            </a:r>
            <a:r>
              <a:rPr sz="2400" b="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"/>
                <a:cs typeface="Calibri"/>
              </a:rPr>
              <a:t>№</a:t>
            </a:r>
            <a:r>
              <a:rPr sz="2400" b="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"/>
                <a:cs typeface="Calibri"/>
              </a:rPr>
              <a:t>729</a:t>
            </a:r>
            <a:r>
              <a:rPr sz="2400" b="0" spc="-5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400" b="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"/>
                <a:cs typeface="Calibri"/>
              </a:rPr>
              <a:t>от</a:t>
            </a:r>
            <a:r>
              <a:rPr sz="2400" b="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"/>
                <a:cs typeface="Calibri"/>
              </a:rPr>
              <a:t>10.11.2025</a:t>
            </a:r>
            <a:r>
              <a:rPr sz="2400" b="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FF0000"/>
                </a:solidFill>
                <a:latin typeface="Calibri"/>
                <a:cs typeface="Calibri"/>
              </a:rPr>
              <a:t>№</a:t>
            </a:r>
            <a:r>
              <a:rPr sz="2400" b="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0" spc="-25" dirty="0">
                <a:solidFill>
                  <a:srgbClr val="FF0000"/>
                </a:solidFill>
                <a:latin typeface="Calibri"/>
                <a:cs typeface="Calibri"/>
              </a:rPr>
              <a:t>808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30671" y="5025390"/>
            <a:ext cx="562483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При</a:t>
            </a:r>
            <a:r>
              <a:rPr sz="1400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5-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дневной</a:t>
            </a:r>
            <a:r>
              <a:rPr sz="1400" b="1" spc="-6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учебной</a:t>
            </a:r>
            <a:r>
              <a:rPr sz="14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неделе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4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4</a:t>
            </a:r>
            <a:r>
              <a:rPr sz="14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классе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0</a:t>
            </a:r>
            <a:r>
              <a:rPr sz="14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часов</a:t>
            </a:r>
            <a:r>
              <a:rPr sz="1400" b="1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400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части,</a:t>
            </a:r>
            <a:r>
              <a:rPr sz="1400" b="1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формируемой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участниками</a:t>
            </a:r>
            <a:r>
              <a:rPr sz="1400" b="1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образовательных</a:t>
            </a:r>
            <a:r>
              <a:rPr sz="1400" b="1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отношений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,</a:t>
            </a:r>
            <a:r>
              <a:rPr sz="1400" spc="-4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400" spc="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связи</a:t>
            </a:r>
            <a:r>
              <a:rPr sz="1400" spc="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с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чем</a:t>
            </a:r>
            <a:r>
              <a:rPr sz="1400" spc="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u="sng" spc="-10" dirty="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alibri"/>
                <a:cs typeface="Calibri"/>
              </a:rPr>
              <a:t>невозможна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u="sng" dirty="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alibri"/>
                <a:cs typeface="Calibri"/>
              </a:rPr>
              <a:t>реализация</a:t>
            </a:r>
            <a:r>
              <a:rPr sz="1400" u="sng" spc="-35" dirty="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alibri"/>
                <a:cs typeface="Calibri"/>
              </a:rPr>
              <a:t>трехчасовой</a:t>
            </a:r>
            <a:r>
              <a:rPr sz="1400" u="sng" spc="-20" dirty="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alibri"/>
                <a:cs typeface="Calibri"/>
              </a:rPr>
              <a:t>физической</a:t>
            </a:r>
            <a:r>
              <a:rPr sz="1400" u="sng" spc="-20" dirty="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alibri"/>
                <a:cs typeface="Calibri"/>
              </a:rPr>
              <a:t> культуры</a:t>
            </a:r>
            <a:r>
              <a:rPr sz="1400" u="sng" spc="-30" dirty="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alibri"/>
                <a:cs typeface="Calibri"/>
              </a:rPr>
              <a:t>в</a:t>
            </a:r>
            <a:r>
              <a:rPr sz="1400" u="sng" spc="-40" dirty="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alibri"/>
                <a:cs typeface="Calibri"/>
              </a:rPr>
              <a:t>4</a:t>
            </a:r>
            <a:r>
              <a:rPr sz="1400" u="sng" spc="-45" dirty="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solidFill>
                  <a:srgbClr val="003399"/>
                </a:solidFill>
                <a:uFill>
                  <a:solidFill>
                    <a:srgbClr val="003399"/>
                  </a:solidFill>
                </a:uFill>
                <a:latin typeface="Calibri"/>
                <a:cs typeface="Calibri"/>
              </a:rPr>
              <a:t>классе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27676" y="3488435"/>
            <a:ext cx="75565" cy="635"/>
          </a:xfrm>
          <a:custGeom>
            <a:avLst/>
            <a:gdLst/>
            <a:ahLst/>
            <a:cxnLst/>
            <a:rect l="l" t="t" r="r" b="b"/>
            <a:pathLst>
              <a:path w="75564" h="635">
                <a:moveTo>
                  <a:pt x="0" y="253"/>
                </a:moveTo>
                <a:lnTo>
                  <a:pt x="75184" y="0"/>
                </a:lnTo>
              </a:path>
            </a:pathLst>
          </a:custGeom>
          <a:ln w="12192">
            <a:solidFill>
              <a:srgbClr val="003399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601080" y="2273935"/>
            <a:ext cx="5103495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18285" marR="161925" indent="-132207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Преподавание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физической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культуры </a:t>
            </a:r>
            <a:r>
              <a:rPr sz="1600" b="1" dirty="0">
                <a:latin typeface="Calibri"/>
                <a:cs typeface="Calibri"/>
              </a:rPr>
              <a:t>в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соответствии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50" dirty="0">
                <a:latin typeface="Calibri"/>
                <a:cs typeface="Calibri"/>
              </a:rPr>
              <a:t>с </a:t>
            </a:r>
            <a:r>
              <a:rPr sz="1600" b="1" dirty="0">
                <a:latin typeface="Calibri"/>
                <a:cs typeface="Calibri"/>
              </a:rPr>
              <a:t>обновленной</a:t>
            </a:r>
            <a:r>
              <a:rPr sz="1600" b="1" spc="-6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ФОП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НОО</a:t>
            </a:r>
            <a:endParaRPr sz="1600">
              <a:latin typeface="Calibri"/>
              <a:cs typeface="Calibri"/>
            </a:endParaRPr>
          </a:p>
          <a:p>
            <a:pPr marL="184785" marR="102235" indent="-172720">
              <a:lnSpc>
                <a:spcPct val="100000"/>
              </a:lnSpc>
              <a:buFont typeface="Wingdings"/>
              <a:buChar char=""/>
              <a:tabLst>
                <a:tab pos="184785" algn="l"/>
              </a:tabLst>
            </a:pPr>
            <a:r>
              <a:rPr sz="1600" dirty="0">
                <a:latin typeface="Calibri"/>
                <a:cs typeface="Calibri"/>
              </a:rPr>
              <a:t>«168.2.1.33.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Общее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число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часов,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рекомендованных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для </a:t>
            </a:r>
            <a:r>
              <a:rPr sz="1600" dirty="0">
                <a:latin typeface="Calibri"/>
                <a:cs typeface="Calibri"/>
              </a:rPr>
              <a:t>изучения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физической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культуры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по</a:t>
            </a:r>
            <a:r>
              <a:rPr sz="1600" b="1" spc="-7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варианту</a:t>
            </a:r>
            <a:r>
              <a:rPr sz="1600" b="1" spc="-60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№1</a:t>
            </a:r>
            <a:endParaRPr sz="1600">
              <a:latin typeface="Calibri"/>
              <a:cs typeface="Calibri"/>
            </a:endParaRPr>
          </a:p>
          <a:p>
            <a:pPr marL="184785" marR="5080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федерального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учебного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плана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–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303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часа: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1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классе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– </a:t>
            </a:r>
            <a:r>
              <a:rPr sz="1600" dirty="0">
                <a:latin typeface="Calibri"/>
                <a:cs typeface="Calibri"/>
              </a:rPr>
              <a:t>99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часов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(3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часа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неделю),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во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2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классе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68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часов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(2</a:t>
            </a:r>
            <a:r>
              <a:rPr sz="1600" spc="-20" dirty="0">
                <a:latin typeface="Calibri"/>
                <a:cs typeface="Calibri"/>
              </a:rPr>
              <a:t> часа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неделю),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3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классе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68 часов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(2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часа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неделю),</a:t>
            </a:r>
            <a:r>
              <a:rPr sz="1600" dirty="0">
                <a:latin typeface="Calibri"/>
                <a:cs typeface="Calibri"/>
              </a:rPr>
              <a:t> в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4 </a:t>
            </a:r>
            <a:r>
              <a:rPr sz="1600" dirty="0">
                <a:latin typeface="Calibri"/>
                <a:cs typeface="Calibri"/>
              </a:rPr>
              <a:t>классе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68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часов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(2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часа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неделю).»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i="1" dirty="0">
                <a:latin typeface="Calibri"/>
                <a:cs typeface="Calibri"/>
              </a:rPr>
              <a:t>(стр.</a:t>
            </a:r>
            <a:r>
              <a:rPr sz="1600" i="1" spc="-3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2187</a:t>
            </a:r>
            <a:r>
              <a:rPr sz="1600" i="1" spc="-20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приказа </a:t>
            </a:r>
            <a:r>
              <a:rPr sz="1600" i="1" spc="-10" dirty="0">
                <a:latin typeface="Calibri"/>
                <a:cs typeface="Calibri"/>
              </a:rPr>
              <a:t>Минпросвещения</a:t>
            </a:r>
            <a:r>
              <a:rPr sz="1600" i="1" spc="-1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РФ</a:t>
            </a:r>
            <a:r>
              <a:rPr sz="1600" i="1" spc="-35" dirty="0">
                <a:latin typeface="Calibri"/>
                <a:cs typeface="Calibri"/>
              </a:rPr>
              <a:t> </a:t>
            </a:r>
            <a:r>
              <a:rPr sz="1600" i="1" dirty="0">
                <a:latin typeface="Calibri"/>
                <a:cs typeface="Calibri"/>
              </a:rPr>
              <a:t>от</a:t>
            </a:r>
            <a:r>
              <a:rPr sz="1600" i="1" spc="-4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09.10.2024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i="1" spc="-10" dirty="0">
                <a:latin typeface="Calibri"/>
                <a:cs typeface="Calibri"/>
              </a:rPr>
              <a:t>№704)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805541" y="3256534"/>
            <a:ext cx="1176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3</a:t>
            </a:r>
            <a:r>
              <a:rPr sz="1200" b="1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часа</a:t>
            </a:r>
            <a:r>
              <a:rPr sz="1200" b="1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2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3399"/>
                </a:solidFill>
                <a:latin typeface="Calibri"/>
                <a:cs typeface="Calibri"/>
              </a:rPr>
              <a:t>неделю </a:t>
            </a:r>
            <a:r>
              <a:rPr sz="1200" spc="-50" dirty="0">
                <a:solidFill>
                  <a:srgbClr val="003399"/>
                </a:solidFill>
                <a:latin typeface="Calibri"/>
                <a:cs typeface="Calibri"/>
              </a:rPr>
              <a:t>в </a:t>
            </a: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1</a:t>
            </a:r>
            <a:r>
              <a:rPr sz="12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3399"/>
                </a:solidFill>
                <a:latin typeface="Calibri"/>
                <a:cs typeface="Calibri"/>
              </a:rPr>
              <a:t>классе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805541" y="3805173"/>
            <a:ext cx="1263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по</a:t>
            </a:r>
            <a:r>
              <a:rPr sz="12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2</a:t>
            </a:r>
            <a:r>
              <a:rPr sz="1200" b="1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часа</a:t>
            </a:r>
            <a:r>
              <a:rPr sz="1200" b="1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2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3399"/>
                </a:solidFill>
                <a:latin typeface="Calibri"/>
                <a:cs typeface="Calibri"/>
              </a:rPr>
              <a:t>неделю </a:t>
            </a: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во</a:t>
            </a:r>
            <a:r>
              <a:rPr sz="1200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2-4</a:t>
            </a:r>
            <a:r>
              <a:rPr sz="12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3399"/>
                </a:solidFill>
                <a:latin typeface="Calibri"/>
                <a:cs typeface="Calibri"/>
              </a:rPr>
              <a:t>классах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386566" y="4792167"/>
            <a:ext cx="27368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50" dirty="0">
                <a:solidFill>
                  <a:srgbClr val="FF0000"/>
                </a:solidFill>
                <a:latin typeface="Calibri"/>
                <a:cs typeface="Calibri"/>
              </a:rPr>
              <a:t>!</a:t>
            </a:r>
            <a:endParaRPr sz="60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178552" y="771194"/>
            <a:ext cx="6772275" cy="1202055"/>
            <a:chOff x="5178552" y="771194"/>
            <a:chExt cx="6772275" cy="1202055"/>
          </a:xfrm>
        </p:grpSpPr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78552" y="771194"/>
              <a:ext cx="6771894" cy="120187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484876" y="1077467"/>
              <a:ext cx="6179820" cy="609600"/>
            </a:xfrm>
            <a:custGeom>
              <a:avLst/>
              <a:gdLst/>
              <a:ahLst/>
              <a:cxnLst/>
              <a:rect l="l" t="t" r="r" b="b"/>
              <a:pathLst>
                <a:path w="6179820" h="609600">
                  <a:moveTo>
                    <a:pt x="5875020" y="0"/>
                  </a:moveTo>
                  <a:lnTo>
                    <a:pt x="304800" y="0"/>
                  </a:lnTo>
                  <a:lnTo>
                    <a:pt x="255374" y="3990"/>
                  </a:lnTo>
                  <a:lnTo>
                    <a:pt x="208483" y="15544"/>
                  </a:lnTo>
                  <a:lnTo>
                    <a:pt x="164753" y="34032"/>
                  </a:lnTo>
                  <a:lnTo>
                    <a:pt x="124815" y="58826"/>
                  </a:lnTo>
                  <a:lnTo>
                    <a:pt x="89296" y="89296"/>
                  </a:lnTo>
                  <a:lnTo>
                    <a:pt x="58826" y="124815"/>
                  </a:lnTo>
                  <a:lnTo>
                    <a:pt x="34032" y="164753"/>
                  </a:lnTo>
                  <a:lnTo>
                    <a:pt x="15544" y="208483"/>
                  </a:lnTo>
                  <a:lnTo>
                    <a:pt x="3990" y="255374"/>
                  </a:lnTo>
                  <a:lnTo>
                    <a:pt x="0" y="304800"/>
                  </a:lnTo>
                  <a:lnTo>
                    <a:pt x="3998" y="354256"/>
                  </a:lnTo>
                  <a:lnTo>
                    <a:pt x="15565" y="401165"/>
                  </a:lnTo>
                  <a:lnTo>
                    <a:pt x="34067" y="444902"/>
                  </a:lnTo>
                  <a:lnTo>
                    <a:pt x="58873" y="484839"/>
                  </a:lnTo>
                  <a:lnTo>
                    <a:pt x="89352" y="520350"/>
                  </a:lnTo>
                  <a:lnTo>
                    <a:pt x="124874" y="550810"/>
                  </a:lnTo>
                  <a:lnTo>
                    <a:pt x="164810" y="575591"/>
                  </a:lnTo>
                  <a:lnTo>
                    <a:pt x="208532" y="594067"/>
                  </a:lnTo>
                  <a:lnTo>
                    <a:pt x="255417" y="605612"/>
                  </a:lnTo>
                  <a:lnTo>
                    <a:pt x="304800" y="609600"/>
                  </a:lnTo>
                  <a:lnTo>
                    <a:pt x="5875020" y="609600"/>
                  </a:lnTo>
                  <a:lnTo>
                    <a:pt x="5924445" y="605612"/>
                  </a:lnTo>
                  <a:lnTo>
                    <a:pt x="5971336" y="594067"/>
                  </a:lnTo>
                  <a:lnTo>
                    <a:pt x="6015066" y="575591"/>
                  </a:lnTo>
                  <a:lnTo>
                    <a:pt x="6055004" y="550810"/>
                  </a:lnTo>
                  <a:lnTo>
                    <a:pt x="6090523" y="520350"/>
                  </a:lnTo>
                  <a:lnTo>
                    <a:pt x="6120993" y="484839"/>
                  </a:lnTo>
                  <a:lnTo>
                    <a:pt x="6145787" y="444902"/>
                  </a:lnTo>
                  <a:lnTo>
                    <a:pt x="6164275" y="401165"/>
                  </a:lnTo>
                  <a:lnTo>
                    <a:pt x="6175829" y="354256"/>
                  </a:lnTo>
                  <a:lnTo>
                    <a:pt x="6179820" y="304800"/>
                  </a:lnTo>
                  <a:lnTo>
                    <a:pt x="6175832" y="255374"/>
                  </a:lnTo>
                  <a:lnTo>
                    <a:pt x="6164287" y="208483"/>
                  </a:lnTo>
                  <a:lnTo>
                    <a:pt x="6145811" y="164753"/>
                  </a:lnTo>
                  <a:lnTo>
                    <a:pt x="6121030" y="124815"/>
                  </a:lnTo>
                  <a:lnTo>
                    <a:pt x="6090570" y="89296"/>
                  </a:lnTo>
                  <a:lnTo>
                    <a:pt x="6055059" y="58826"/>
                  </a:lnTo>
                  <a:lnTo>
                    <a:pt x="6015122" y="34032"/>
                  </a:lnTo>
                  <a:lnTo>
                    <a:pt x="5971385" y="15544"/>
                  </a:lnTo>
                  <a:lnTo>
                    <a:pt x="5924476" y="3990"/>
                  </a:lnTo>
                  <a:lnTo>
                    <a:pt x="5875020" y="0"/>
                  </a:lnTo>
                  <a:close/>
                </a:path>
              </a:pathLst>
            </a:custGeom>
            <a:solidFill>
              <a:srgbClr val="DDE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137528" y="1104138"/>
            <a:ext cx="49593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" algn="ctr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Calibri"/>
                <a:cs typeface="Calibri"/>
              </a:rPr>
              <a:t>ФРП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по</a:t>
            </a:r>
            <a:r>
              <a:rPr sz="1500" b="1" spc="-4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учебному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предмету</a:t>
            </a:r>
            <a:r>
              <a:rPr sz="1500" b="1" spc="-6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«Физическая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культура»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в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части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общего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числа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часов,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рекомендованных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для</a:t>
            </a:r>
            <a:r>
              <a:rPr sz="1500" spc="-10" dirty="0">
                <a:latin typeface="Calibri"/>
                <a:cs typeface="Calibri"/>
              </a:rPr>
              <a:t> изучения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46304" y="757415"/>
            <a:ext cx="4940300" cy="989330"/>
            <a:chOff x="146304" y="757415"/>
            <a:chExt cx="4940300" cy="989330"/>
          </a:xfrm>
        </p:grpSpPr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304" y="757415"/>
              <a:ext cx="4940173" cy="98870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52628" y="1063752"/>
              <a:ext cx="4348480" cy="396240"/>
            </a:xfrm>
            <a:custGeom>
              <a:avLst/>
              <a:gdLst/>
              <a:ahLst/>
              <a:cxnLst/>
              <a:rect l="l" t="t" r="r" b="b"/>
              <a:pathLst>
                <a:path w="4348480" h="396240">
                  <a:moveTo>
                    <a:pt x="4149852" y="0"/>
                  </a:moveTo>
                  <a:lnTo>
                    <a:pt x="198120" y="0"/>
                  </a:lnTo>
                  <a:lnTo>
                    <a:pt x="152691" y="5229"/>
                  </a:lnTo>
                  <a:lnTo>
                    <a:pt x="110989" y="20127"/>
                  </a:lnTo>
                  <a:lnTo>
                    <a:pt x="74204" y="43507"/>
                  </a:lnTo>
                  <a:lnTo>
                    <a:pt x="43523" y="74182"/>
                  </a:lnTo>
                  <a:lnTo>
                    <a:pt x="20136" y="110967"/>
                  </a:lnTo>
                  <a:lnTo>
                    <a:pt x="5232" y="152675"/>
                  </a:lnTo>
                  <a:lnTo>
                    <a:pt x="0" y="198120"/>
                  </a:lnTo>
                  <a:lnTo>
                    <a:pt x="5232" y="243564"/>
                  </a:lnTo>
                  <a:lnTo>
                    <a:pt x="20136" y="285272"/>
                  </a:lnTo>
                  <a:lnTo>
                    <a:pt x="43523" y="322057"/>
                  </a:lnTo>
                  <a:lnTo>
                    <a:pt x="74204" y="352732"/>
                  </a:lnTo>
                  <a:lnTo>
                    <a:pt x="110989" y="376112"/>
                  </a:lnTo>
                  <a:lnTo>
                    <a:pt x="152691" y="391010"/>
                  </a:lnTo>
                  <a:lnTo>
                    <a:pt x="198120" y="396239"/>
                  </a:lnTo>
                  <a:lnTo>
                    <a:pt x="4149852" y="396239"/>
                  </a:lnTo>
                  <a:lnTo>
                    <a:pt x="4195296" y="391010"/>
                  </a:lnTo>
                  <a:lnTo>
                    <a:pt x="4237004" y="376112"/>
                  </a:lnTo>
                  <a:lnTo>
                    <a:pt x="4273789" y="352732"/>
                  </a:lnTo>
                  <a:lnTo>
                    <a:pt x="4304464" y="322057"/>
                  </a:lnTo>
                  <a:lnTo>
                    <a:pt x="4327844" y="285272"/>
                  </a:lnTo>
                  <a:lnTo>
                    <a:pt x="4342742" y="243564"/>
                  </a:lnTo>
                  <a:lnTo>
                    <a:pt x="4347972" y="198120"/>
                  </a:lnTo>
                  <a:lnTo>
                    <a:pt x="4342742" y="152675"/>
                  </a:lnTo>
                  <a:lnTo>
                    <a:pt x="4327844" y="110967"/>
                  </a:lnTo>
                  <a:lnTo>
                    <a:pt x="4304464" y="74182"/>
                  </a:lnTo>
                  <a:lnTo>
                    <a:pt x="4273789" y="43507"/>
                  </a:lnTo>
                  <a:lnTo>
                    <a:pt x="4237004" y="20127"/>
                  </a:lnTo>
                  <a:lnTo>
                    <a:pt x="4195296" y="5229"/>
                  </a:lnTo>
                  <a:lnTo>
                    <a:pt x="4149852" y="0"/>
                  </a:lnTo>
                  <a:close/>
                </a:path>
              </a:pathLst>
            </a:custGeom>
            <a:solidFill>
              <a:srgbClr val="DDE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990089" y="1174242"/>
            <a:ext cx="854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ФУП</a:t>
            </a:r>
            <a:r>
              <a:rPr sz="1600" b="1" spc="-80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НОО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0616945" y="3242310"/>
            <a:ext cx="113030" cy="1053465"/>
          </a:xfrm>
          <a:custGeom>
            <a:avLst/>
            <a:gdLst/>
            <a:ahLst/>
            <a:cxnLst/>
            <a:rect l="l" t="t" r="r" b="b"/>
            <a:pathLst>
              <a:path w="113029" h="1053464">
                <a:moveTo>
                  <a:pt x="0" y="0"/>
                </a:moveTo>
                <a:lnTo>
                  <a:pt x="21937" y="4435"/>
                </a:lnTo>
                <a:lnTo>
                  <a:pt x="39862" y="16525"/>
                </a:lnTo>
                <a:lnTo>
                  <a:pt x="51952" y="34450"/>
                </a:lnTo>
                <a:lnTo>
                  <a:pt x="56387" y="56387"/>
                </a:lnTo>
                <a:lnTo>
                  <a:pt x="56387" y="470153"/>
                </a:lnTo>
                <a:lnTo>
                  <a:pt x="60823" y="492091"/>
                </a:lnTo>
                <a:lnTo>
                  <a:pt x="72913" y="510016"/>
                </a:lnTo>
                <a:lnTo>
                  <a:pt x="90838" y="522106"/>
                </a:lnTo>
                <a:lnTo>
                  <a:pt x="112775" y="526541"/>
                </a:lnTo>
                <a:lnTo>
                  <a:pt x="90838" y="530977"/>
                </a:lnTo>
                <a:lnTo>
                  <a:pt x="72913" y="543067"/>
                </a:lnTo>
                <a:lnTo>
                  <a:pt x="60823" y="560992"/>
                </a:lnTo>
                <a:lnTo>
                  <a:pt x="56387" y="582929"/>
                </a:lnTo>
                <a:lnTo>
                  <a:pt x="56387" y="996695"/>
                </a:lnTo>
                <a:lnTo>
                  <a:pt x="51952" y="1018633"/>
                </a:lnTo>
                <a:lnTo>
                  <a:pt x="39862" y="1036558"/>
                </a:lnTo>
                <a:lnTo>
                  <a:pt x="21937" y="1048648"/>
                </a:lnTo>
                <a:lnTo>
                  <a:pt x="0" y="1053083"/>
                </a:lnTo>
              </a:path>
            </a:pathLst>
          </a:custGeom>
          <a:ln w="19811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56615" y="5925311"/>
            <a:ext cx="11308080" cy="908685"/>
          </a:xfrm>
          <a:prstGeom prst="rect">
            <a:avLst/>
          </a:prstGeom>
          <a:solidFill>
            <a:srgbClr val="DAE2F3"/>
          </a:solidFill>
        </p:spPr>
        <p:txBody>
          <a:bodyPr vert="horz" wrap="square" lIns="0" tIns="3556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0"/>
              </a:spcBef>
            </a:pP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Часть,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Calibri"/>
                <a:cs typeface="Calibri"/>
              </a:rPr>
              <a:t>формируемую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Calibri"/>
                <a:cs typeface="Calibri"/>
              </a:rPr>
              <a:t>участниками</a:t>
            </a:r>
            <a:r>
              <a:rPr sz="1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Calibri"/>
                <a:cs typeface="Calibri"/>
              </a:rPr>
              <a:t>образовательных</a:t>
            </a:r>
            <a:r>
              <a:rPr sz="14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Calibri"/>
                <a:cs typeface="Calibri"/>
              </a:rPr>
              <a:t>отношений,</a:t>
            </a:r>
            <a:r>
              <a:rPr sz="14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Calibri"/>
                <a:cs typeface="Calibri"/>
              </a:rPr>
              <a:t>которая</a:t>
            </a:r>
            <a:r>
              <a:rPr sz="1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Calibri"/>
                <a:cs typeface="Calibri"/>
              </a:rPr>
              <a:t>позволяет:</a:t>
            </a:r>
            <a:endParaRPr sz="1400">
              <a:latin typeface="Calibri"/>
              <a:cs typeface="Calibri"/>
            </a:endParaRPr>
          </a:p>
          <a:p>
            <a:pPr marL="377825" indent="-286385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377825" algn="l"/>
              </a:tabLst>
            </a:pPr>
            <a:r>
              <a:rPr sz="1300" dirty="0">
                <a:latin typeface="Calibri"/>
                <a:cs typeface="Calibri"/>
              </a:rPr>
              <a:t>расширить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перечень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предметов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по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выбору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участников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образовательных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отношений;</a:t>
            </a:r>
            <a:endParaRPr sz="1300">
              <a:latin typeface="Calibri"/>
              <a:cs typeface="Calibri"/>
            </a:endParaRPr>
          </a:p>
          <a:p>
            <a:pPr marL="377825" marR="236220" indent="-287020">
              <a:lnSpc>
                <a:spcPct val="100000"/>
              </a:lnSpc>
              <a:buFont typeface="Microsoft Sans Serif"/>
              <a:buChar char="•"/>
              <a:tabLst>
                <a:tab pos="377825" algn="l"/>
              </a:tabLst>
            </a:pPr>
            <a:r>
              <a:rPr sz="1300" dirty="0">
                <a:solidFill>
                  <a:srgbClr val="FF0000"/>
                </a:solidFill>
                <a:latin typeface="Calibri"/>
                <a:cs typeface="Calibri"/>
              </a:rPr>
              <a:t>увеличить</a:t>
            </a:r>
            <a:r>
              <a:rPr sz="13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Calibri"/>
                <a:cs typeface="Calibri"/>
              </a:rPr>
              <a:t>количество</a:t>
            </a:r>
            <a:r>
              <a:rPr sz="13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0000"/>
                </a:solidFill>
                <a:latin typeface="Calibri"/>
                <a:cs typeface="Calibri"/>
              </a:rPr>
              <a:t>часов</a:t>
            </a:r>
            <a:r>
              <a:rPr sz="13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0000"/>
                </a:solidFill>
                <a:latin typeface="Calibri"/>
                <a:cs typeface="Calibri"/>
              </a:rPr>
              <a:t>для</a:t>
            </a:r>
            <a:r>
              <a:rPr sz="1300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0000"/>
                </a:solidFill>
                <a:latin typeface="Calibri"/>
                <a:cs typeface="Calibri"/>
              </a:rPr>
              <a:t>реализации</a:t>
            </a:r>
            <a:r>
              <a:rPr sz="1300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0000"/>
                </a:solidFill>
                <a:latin typeface="Calibri"/>
                <a:cs typeface="Calibri"/>
              </a:rPr>
              <a:t>программ</a:t>
            </a:r>
            <a:r>
              <a:rPr sz="13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0000"/>
                </a:solidFill>
                <a:latin typeface="Calibri"/>
                <a:cs typeface="Calibri"/>
              </a:rPr>
              <a:t>углублённого</a:t>
            </a:r>
            <a:r>
              <a:rPr sz="13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0000"/>
                </a:solidFill>
                <a:latin typeface="Calibri"/>
                <a:cs typeface="Calibri"/>
              </a:rPr>
              <a:t>изучения</a:t>
            </a:r>
            <a:r>
              <a:rPr sz="13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0000"/>
                </a:solidFill>
                <a:latin typeface="Calibri"/>
                <a:cs typeface="Calibri"/>
              </a:rPr>
              <a:t>предметов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для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2-</a:t>
            </a:r>
            <a:r>
              <a:rPr sz="1300" dirty="0">
                <a:latin typeface="Calibri"/>
                <a:cs typeface="Calibri"/>
              </a:rPr>
              <a:t>4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классов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–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РП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углублённого </a:t>
            </a:r>
            <a:r>
              <a:rPr sz="1300" b="1" dirty="0">
                <a:latin typeface="Calibri"/>
                <a:cs typeface="Calibri"/>
              </a:rPr>
              <a:t>изучения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предметов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spc="-25" dirty="0">
                <a:latin typeface="Calibri"/>
                <a:cs typeface="Calibri"/>
              </a:rPr>
              <a:t>ОО </a:t>
            </a:r>
            <a:r>
              <a:rPr sz="1300" b="1" dirty="0">
                <a:latin typeface="Calibri"/>
                <a:cs typeface="Calibri"/>
              </a:rPr>
              <a:t>разрабатывают</a:t>
            </a:r>
            <a:r>
              <a:rPr sz="1300" b="1" spc="-40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самостоятельно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на</a:t>
            </a:r>
            <a:r>
              <a:rPr sz="1300" b="1" spc="-4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основе</a:t>
            </a:r>
            <a:r>
              <a:rPr sz="1300" b="1" spc="-3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«книжных»</a:t>
            </a:r>
            <a:r>
              <a:rPr sz="1300" b="1" spc="-3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вариантов</a:t>
            </a:r>
            <a:r>
              <a:rPr sz="1300" b="1" spc="-3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или</a:t>
            </a:r>
            <a:r>
              <a:rPr sz="1300" b="1" spc="-4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авторских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программ</a:t>
            </a:r>
            <a:r>
              <a:rPr sz="1300" b="1" spc="-3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прошедших</a:t>
            </a:r>
            <a:r>
              <a:rPr sz="1300" b="1" spc="-10" dirty="0">
                <a:latin typeface="Calibri"/>
                <a:cs typeface="Calibri"/>
              </a:rPr>
              <a:t> экспертизу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9473" y="734314"/>
            <a:ext cx="1012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3399"/>
                </a:solidFill>
                <a:latin typeface="Calibri"/>
                <a:cs typeface="Calibri"/>
              </a:rPr>
              <a:t>Вариант</a:t>
            </a:r>
            <a:r>
              <a:rPr sz="18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03399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9473" y="3554348"/>
            <a:ext cx="1012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3399"/>
                </a:solidFill>
                <a:latin typeface="Calibri"/>
                <a:cs typeface="Calibri"/>
              </a:rPr>
              <a:t>Вариант</a:t>
            </a:r>
            <a:r>
              <a:rPr sz="18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003399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5928" y="3803903"/>
            <a:ext cx="3499104" cy="28651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300" y="1133757"/>
            <a:ext cx="3579459" cy="192515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204208" y="1205865"/>
            <a:ext cx="7754620" cy="9709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«Знания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физической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культуре» </a:t>
            </a:r>
            <a:r>
              <a:rPr sz="1400" spc="-10" dirty="0">
                <a:latin typeface="Calibri"/>
                <a:cs typeface="Calibri"/>
              </a:rPr>
              <a:t>(информационный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компонент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деятельности);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Calibri"/>
                <a:cs typeface="Calibri"/>
              </a:rPr>
              <a:t>«Способы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физкультурной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деятельности» </a:t>
            </a:r>
            <a:r>
              <a:rPr sz="1400" spc="-10" dirty="0">
                <a:latin typeface="Calibri"/>
                <a:cs typeface="Calibri"/>
              </a:rPr>
              <a:t>(операциональный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компонент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деятельности);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600" b="1" dirty="0">
                <a:latin typeface="Calibri"/>
                <a:cs typeface="Calibri"/>
              </a:rPr>
              <a:t>«Физическое</a:t>
            </a:r>
            <a:r>
              <a:rPr sz="1600" b="1" spc="4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совершенствование»</a:t>
            </a:r>
            <a:r>
              <a:rPr sz="1600" b="1" spc="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(мотивационно-</a:t>
            </a:r>
            <a:r>
              <a:rPr sz="1400" dirty="0">
                <a:latin typeface="Calibri"/>
                <a:cs typeface="Calibri"/>
              </a:rPr>
              <a:t>процессуальный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компонент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деятельности), </a:t>
            </a:r>
            <a:r>
              <a:rPr sz="1400" dirty="0">
                <a:latin typeface="Calibri"/>
                <a:cs typeface="Calibri"/>
              </a:rPr>
              <a:t>включающее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физкультурно-</a:t>
            </a:r>
            <a:r>
              <a:rPr sz="1400" spc="-10" dirty="0">
                <a:latin typeface="Calibri"/>
                <a:cs typeface="Calibri"/>
              </a:rPr>
              <a:t>оздоровительную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спортивно-оздоровительную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деятельность.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5064" y="3595242"/>
            <a:ext cx="383794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«Знания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физической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культуре»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Calibri"/>
                <a:cs typeface="Calibri"/>
              </a:rPr>
              <a:t>«Способы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самостоятельной</a:t>
            </a:r>
            <a:r>
              <a:rPr sz="1600" b="1" spc="-5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деятельности»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Calibri"/>
                <a:cs typeface="Calibri"/>
              </a:rPr>
              <a:t>«Физическое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совершенствование»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2912491" y="178130"/>
            <a:ext cx="67373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ФЕДЕРАЛЬНАЯ</a:t>
            </a:r>
            <a:r>
              <a:rPr spc="-95" dirty="0"/>
              <a:t> </a:t>
            </a:r>
            <a:r>
              <a:rPr spc="-20" dirty="0"/>
              <a:t>РАБОЧАЯ</a:t>
            </a:r>
            <a:r>
              <a:rPr spc="-85" dirty="0"/>
              <a:t> </a:t>
            </a:r>
            <a:r>
              <a:rPr spc="-20" dirty="0"/>
              <a:t>ПРОГРАММА</a:t>
            </a:r>
            <a:r>
              <a:rPr spc="-95" dirty="0"/>
              <a:t> </a:t>
            </a:r>
            <a:r>
              <a:rPr spc="-25" dirty="0"/>
              <a:t>НОО</a:t>
            </a:r>
          </a:p>
        </p:txBody>
      </p:sp>
      <p:sp>
        <p:nvSpPr>
          <p:cNvPr id="9" name="object 9"/>
          <p:cNvSpPr/>
          <p:nvPr/>
        </p:nvSpPr>
        <p:spPr>
          <a:xfrm>
            <a:off x="3989070" y="3696461"/>
            <a:ext cx="45720" cy="3009900"/>
          </a:xfrm>
          <a:custGeom>
            <a:avLst/>
            <a:gdLst/>
            <a:ahLst/>
            <a:cxnLst/>
            <a:rect l="l" t="t" r="r" b="b"/>
            <a:pathLst>
              <a:path w="45720" h="3009900">
                <a:moveTo>
                  <a:pt x="0" y="0"/>
                </a:moveTo>
                <a:lnTo>
                  <a:pt x="8876" y="1803"/>
                </a:lnTo>
                <a:lnTo>
                  <a:pt x="16144" y="6715"/>
                </a:lnTo>
                <a:lnTo>
                  <a:pt x="21056" y="13983"/>
                </a:lnTo>
                <a:lnTo>
                  <a:pt x="22859" y="22860"/>
                </a:lnTo>
                <a:lnTo>
                  <a:pt x="22859" y="1482089"/>
                </a:lnTo>
                <a:lnTo>
                  <a:pt x="24663" y="1490966"/>
                </a:lnTo>
                <a:lnTo>
                  <a:pt x="29575" y="1498234"/>
                </a:lnTo>
                <a:lnTo>
                  <a:pt x="36843" y="1503146"/>
                </a:lnTo>
                <a:lnTo>
                  <a:pt x="45719" y="1504950"/>
                </a:lnTo>
                <a:lnTo>
                  <a:pt x="36843" y="1506753"/>
                </a:lnTo>
                <a:lnTo>
                  <a:pt x="29575" y="1511665"/>
                </a:lnTo>
                <a:lnTo>
                  <a:pt x="24663" y="1518933"/>
                </a:lnTo>
                <a:lnTo>
                  <a:pt x="22859" y="1527810"/>
                </a:lnTo>
                <a:lnTo>
                  <a:pt x="22859" y="2987040"/>
                </a:lnTo>
                <a:lnTo>
                  <a:pt x="21056" y="2995937"/>
                </a:lnTo>
                <a:lnTo>
                  <a:pt x="16144" y="3003203"/>
                </a:lnTo>
                <a:lnTo>
                  <a:pt x="8876" y="3008103"/>
                </a:lnTo>
                <a:lnTo>
                  <a:pt x="0" y="3009900"/>
                </a:lnTo>
              </a:path>
            </a:pathLst>
          </a:custGeom>
          <a:ln w="19812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903976" y="4482084"/>
            <a:ext cx="4418330" cy="368935"/>
          </a:xfrm>
          <a:prstGeom prst="rect">
            <a:avLst/>
          </a:prstGeom>
          <a:solidFill>
            <a:srgbClr val="FBFB87"/>
          </a:solidFill>
        </p:spPr>
        <p:txBody>
          <a:bodyPr vert="horz" wrap="square" lIns="0" tIns="3111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4"/>
              </a:spcBef>
            </a:pPr>
            <a:r>
              <a:rPr sz="1800" b="1" dirty="0">
                <a:latin typeface="Calibri"/>
                <a:cs typeface="Calibri"/>
              </a:rPr>
              <a:t>Дополнение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РП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модулями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по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виду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спорта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34790" y="889253"/>
            <a:ext cx="45720" cy="2208530"/>
          </a:xfrm>
          <a:custGeom>
            <a:avLst/>
            <a:gdLst/>
            <a:ahLst/>
            <a:cxnLst/>
            <a:rect l="l" t="t" r="r" b="b"/>
            <a:pathLst>
              <a:path w="45720" h="2208530">
                <a:moveTo>
                  <a:pt x="0" y="0"/>
                </a:moveTo>
                <a:lnTo>
                  <a:pt x="8876" y="1803"/>
                </a:lnTo>
                <a:lnTo>
                  <a:pt x="16144" y="6715"/>
                </a:lnTo>
                <a:lnTo>
                  <a:pt x="21056" y="13983"/>
                </a:lnTo>
                <a:lnTo>
                  <a:pt x="22860" y="22860"/>
                </a:lnTo>
                <a:lnTo>
                  <a:pt x="22860" y="1081278"/>
                </a:lnTo>
                <a:lnTo>
                  <a:pt x="24663" y="1090154"/>
                </a:lnTo>
                <a:lnTo>
                  <a:pt x="29575" y="1097422"/>
                </a:lnTo>
                <a:lnTo>
                  <a:pt x="36843" y="1102334"/>
                </a:lnTo>
                <a:lnTo>
                  <a:pt x="45720" y="1104138"/>
                </a:lnTo>
                <a:lnTo>
                  <a:pt x="36843" y="1105941"/>
                </a:lnTo>
                <a:lnTo>
                  <a:pt x="29575" y="1110853"/>
                </a:lnTo>
                <a:lnTo>
                  <a:pt x="24663" y="1118121"/>
                </a:lnTo>
                <a:lnTo>
                  <a:pt x="22860" y="1126998"/>
                </a:lnTo>
                <a:lnTo>
                  <a:pt x="22860" y="2185416"/>
                </a:lnTo>
                <a:lnTo>
                  <a:pt x="21056" y="2194292"/>
                </a:lnTo>
                <a:lnTo>
                  <a:pt x="16144" y="2201560"/>
                </a:lnTo>
                <a:lnTo>
                  <a:pt x="8876" y="2206472"/>
                </a:lnTo>
                <a:lnTo>
                  <a:pt x="0" y="2208276"/>
                </a:lnTo>
              </a:path>
            </a:pathLst>
          </a:custGeom>
          <a:ln w="19812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4561332" y="4895088"/>
            <a:ext cx="7444740" cy="1752600"/>
            <a:chOff x="4561332" y="4895088"/>
            <a:chExt cx="7444740" cy="1752600"/>
          </a:xfrm>
        </p:grpSpPr>
        <p:sp>
          <p:nvSpPr>
            <p:cNvPr id="13" name="object 13"/>
            <p:cNvSpPr/>
            <p:nvPr/>
          </p:nvSpPr>
          <p:spPr>
            <a:xfrm>
              <a:off x="4561332" y="4895088"/>
              <a:ext cx="7432675" cy="481965"/>
            </a:xfrm>
            <a:custGeom>
              <a:avLst/>
              <a:gdLst/>
              <a:ahLst/>
              <a:cxnLst/>
              <a:rect l="l" t="t" r="r" b="b"/>
              <a:pathLst>
                <a:path w="7432675" h="481964">
                  <a:moveTo>
                    <a:pt x="0" y="481584"/>
                  </a:moveTo>
                  <a:lnTo>
                    <a:pt x="7432548" y="481584"/>
                  </a:lnTo>
                  <a:lnTo>
                    <a:pt x="7432548" y="0"/>
                  </a:lnTo>
                  <a:lnTo>
                    <a:pt x="0" y="0"/>
                  </a:lnTo>
                  <a:lnTo>
                    <a:pt x="0" y="481584"/>
                  </a:lnTo>
                  <a:close/>
                </a:path>
              </a:pathLst>
            </a:custGeom>
            <a:solidFill>
              <a:srgbClr val="FFF1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61332" y="5376672"/>
              <a:ext cx="7432675" cy="524510"/>
            </a:xfrm>
            <a:custGeom>
              <a:avLst/>
              <a:gdLst/>
              <a:ahLst/>
              <a:cxnLst/>
              <a:rect l="l" t="t" r="r" b="b"/>
              <a:pathLst>
                <a:path w="7432675" h="524510">
                  <a:moveTo>
                    <a:pt x="7432548" y="0"/>
                  </a:moveTo>
                  <a:lnTo>
                    <a:pt x="0" y="0"/>
                  </a:lnTo>
                  <a:lnTo>
                    <a:pt x="0" y="524255"/>
                  </a:lnTo>
                  <a:lnTo>
                    <a:pt x="7432548" y="524255"/>
                  </a:lnTo>
                  <a:lnTo>
                    <a:pt x="7432548" y="0"/>
                  </a:lnTo>
                  <a:close/>
                </a:path>
              </a:pathLst>
            </a:custGeom>
            <a:solidFill>
              <a:srgbClr val="C5DF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61332" y="5908548"/>
              <a:ext cx="7444740" cy="739140"/>
            </a:xfrm>
            <a:custGeom>
              <a:avLst/>
              <a:gdLst/>
              <a:ahLst/>
              <a:cxnLst/>
              <a:rect l="l" t="t" r="r" b="b"/>
              <a:pathLst>
                <a:path w="7444740" h="739140">
                  <a:moveTo>
                    <a:pt x="7444740" y="0"/>
                  </a:moveTo>
                  <a:lnTo>
                    <a:pt x="0" y="0"/>
                  </a:lnTo>
                  <a:lnTo>
                    <a:pt x="0" y="739139"/>
                  </a:lnTo>
                  <a:lnTo>
                    <a:pt x="7444740" y="739139"/>
                  </a:lnTo>
                  <a:lnTo>
                    <a:pt x="7444740" y="0"/>
                  </a:lnTo>
                  <a:close/>
                </a:path>
              </a:pathLst>
            </a:custGeom>
            <a:solidFill>
              <a:srgbClr val="BCD6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561332" y="4917135"/>
            <a:ext cx="7444740" cy="1680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2075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Включение</a:t>
            </a:r>
            <a:r>
              <a:rPr sz="1400" spc="2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400" spc="28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содержание</a:t>
            </a:r>
            <a:r>
              <a:rPr sz="1400" spc="28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уроков</a:t>
            </a:r>
            <a:r>
              <a:rPr sz="1400" spc="28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элементов</a:t>
            </a:r>
            <a:r>
              <a:rPr sz="1400" spc="28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вида</a:t>
            </a:r>
            <a:r>
              <a:rPr sz="1400" spc="28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спорта</a:t>
            </a:r>
            <a:r>
              <a:rPr sz="1400" spc="28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с</a:t>
            </a:r>
            <a:r>
              <a:rPr sz="1400" spc="2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учётом</a:t>
            </a:r>
            <a:r>
              <a:rPr sz="1400" spc="28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возраста</a:t>
            </a:r>
            <a:r>
              <a:rPr sz="1400" spc="27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и</a:t>
            </a:r>
            <a:r>
              <a:rPr sz="1400" spc="28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физической</a:t>
            </a:r>
            <a:endParaRPr sz="1400">
              <a:latin typeface="Calibri"/>
              <a:cs typeface="Calibri"/>
            </a:endParaRPr>
          </a:p>
          <a:p>
            <a:pPr marL="92075" algn="just">
              <a:lnSpc>
                <a:spcPct val="100000"/>
              </a:lnSpc>
            </a:pP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подготовленности</a:t>
            </a:r>
            <a:r>
              <a:rPr sz="14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обучающихся.</a:t>
            </a:r>
            <a:endParaRPr sz="1400">
              <a:latin typeface="Calibri"/>
              <a:cs typeface="Calibri"/>
            </a:endParaRPr>
          </a:p>
          <a:p>
            <a:pPr marL="92075" marR="95885" algn="just">
              <a:lnSpc>
                <a:spcPct val="100000"/>
              </a:lnSpc>
              <a:spcBef>
                <a:spcPts val="434"/>
              </a:spcBef>
            </a:pP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400" spc="18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виде</a:t>
            </a:r>
            <a:r>
              <a:rPr sz="1400" spc="1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целостного</a:t>
            </a:r>
            <a:r>
              <a:rPr sz="1400" spc="1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последовательного</a:t>
            </a:r>
            <a:r>
              <a:rPr sz="1400" spc="16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учебного</a:t>
            </a:r>
            <a:r>
              <a:rPr sz="1400" spc="19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модуля,</a:t>
            </a:r>
            <a:r>
              <a:rPr sz="1400" spc="1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изучаемого</a:t>
            </a:r>
            <a:r>
              <a:rPr sz="1400" spc="18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за</a:t>
            </a:r>
            <a:r>
              <a:rPr sz="1400" spc="18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счёт</a:t>
            </a:r>
            <a:r>
              <a:rPr sz="1400" spc="1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части</a:t>
            </a:r>
            <a:r>
              <a:rPr sz="1400" spc="17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учебного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плана,</a:t>
            </a:r>
            <a:r>
              <a:rPr sz="1400" spc="-6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формируемой</a:t>
            </a:r>
            <a:r>
              <a:rPr sz="14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участниками</a:t>
            </a:r>
            <a:r>
              <a:rPr sz="1400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образовательных</a:t>
            </a:r>
            <a:r>
              <a:rPr sz="1400" spc="-5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отношений.</a:t>
            </a:r>
            <a:endParaRPr sz="1400">
              <a:latin typeface="Calibri"/>
              <a:cs typeface="Calibri"/>
            </a:endParaRPr>
          </a:p>
          <a:p>
            <a:pPr marL="92075" marR="81915" algn="just">
              <a:lnSpc>
                <a:spcPct val="100000"/>
              </a:lnSpc>
              <a:spcBef>
                <a:spcPts val="825"/>
              </a:spcBef>
            </a:pP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400" spc="190" dirty="0">
                <a:solidFill>
                  <a:srgbClr val="003399"/>
                </a:solidFill>
                <a:latin typeface="Calibri"/>
                <a:cs typeface="Calibri"/>
              </a:rPr>
              <a:t> 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виде</a:t>
            </a:r>
            <a:r>
              <a:rPr sz="1400" spc="195" dirty="0">
                <a:solidFill>
                  <a:srgbClr val="003399"/>
                </a:solidFill>
                <a:latin typeface="Calibri"/>
                <a:cs typeface="Calibri"/>
              </a:rPr>
              <a:t> 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дополнительных</a:t>
            </a:r>
            <a:r>
              <a:rPr sz="1400" spc="195" dirty="0">
                <a:solidFill>
                  <a:srgbClr val="003399"/>
                </a:solidFill>
                <a:latin typeface="Calibri"/>
                <a:cs typeface="Calibri"/>
              </a:rPr>
              <a:t> 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часов,</a:t>
            </a:r>
            <a:r>
              <a:rPr sz="1400" spc="190" dirty="0">
                <a:solidFill>
                  <a:srgbClr val="003399"/>
                </a:solidFill>
                <a:latin typeface="Calibri"/>
                <a:cs typeface="Calibri"/>
              </a:rPr>
              <a:t> 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выделяемых</a:t>
            </a:r>
            <a:r>
              <a:rPr sz="1400" spc="190" dirty="0">
                <a:solidFill>
                  <a:srgbClr val="003399"/>
                </a:solidFill>
                <a:latin typeface="Calibri"/>
                <a:cs typeface="Calibri"/>
              </a:rPr>
              <a:t> 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на</a:t>
            </a:r>
            <a:r>
              <a:rPr sz="1400" spc="195" dirty="0">
                <a:solidFill>
                  <a:srgbClr val="003399"/>
                </a:solidFill>
                <a:latin typeface="Calibri"/>
                <a:cs typeface="Calibri"/>
              </a:rPr>
              <a:t> 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спортивно-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оздоровительную</a:t>
            </a:r>
            <a:r>
              <a:rPr sz="1400" spc="185" dirty="0">
                <a:solidFill>
                  <a:srgbClr val="003399"/>
                </a:solidFill>
                <a:latin typeface="Calibri"/>
                <a:cs typeface="Calibri"/>
              </a:rPr>
              <a:t> 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работу</a:t>
            </a:r>
            <a:r>
              <a:rPr sz="1400" spc="195" dirty="0">
                <a:solidFill>
                  <a:srgbClr val="003399"/>
                </a:solidFill>
                <a:latin typeface="Calibri"/>
                <a:cs typeface="Calibri"/>
              </a:rPr>
              <a:t>  </a:t>
            </a:r>
            <a:r>
              <a:rPr sz="1400" spc="-50" dirty="0">
                <a:solidFill>
                  <a:srgbClr val="003399"/>
                </a:solidFill>
                <a:latin typeface="Calibri"/>
                <a:cs typeface="Calibri"/>
              </a:rPr>
              <a:t>с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обучающимися</a:t>
            </a:r>
            <a:r>
              <a:rPr sz="1400" spc="6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400" spc="7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рамках</a:t>
            </a:r>
            <a:r>
              <a:rPr sz="1400" spc="6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внеурочной</a:t>
            </a:r>
            <a:r>
              <a:rPr sz="1400" spc="5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деятельности</a:t>
            </a:r>
            <a:r>
              <a:rPr sz="1400" spc="5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и</a:t>
            </a:r>
            <a:r>
              <a:rPr sz="1400" spc="5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(или)</a:t>
            </a:r>
            <a:r>
              <a:rPr sz="1400" spc="6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за</a:t>
            </a:r>
            <a:r>
              <a:rPr sz="1400" spc="5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счёт</a:t>
            </a:r>
            <a:r>
              <a:rPr sz="1400" spc="6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посещения</a:t>
            </a:r>
            <a:r>
              <a:rPr sz="1400" spc="5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обучающимися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спортивных</a:t>
            </a:r>
            <a:r>
              <a:rPr sz="1400" spc="-6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секций.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995410" y="5215127"/>
            <a:ext cx="1097280" cy="764540"/>
          </a:xfrm>
          <a:custGeom>
            <a:avLst/>
            <a:gdLst/>
            <a:ahLst/>
            <a:cxnLst/>
            <a:rect l="l" t="t" r="r" b="b"/>
            <a:pathLst>
              <a:path w="1097279" h="764539">
                <a:moveTo>
                  <a:pt x="148209" y="208534"/>
                </a:moveTo>
                <a:lnTo>
                  <a:pt x="127012" y="126746"/>
                </a:lnTo>
                <a:lnTo>
                  <a:pt x="113982" y="76454"/>
                </a:lnTo>
                <a:lnTo>
                  <a:pt x="113919" y="76200"/>
                </a:lnTo>
                <a:lnTo>
                  <a:pt x="113792" y="75819"/>
                </a:lnTo>
                <a:lnTo>
                  <a:pt x="113665" y="75438"/>
                </a:lnTo>
                <a:lnTo>
                  <a:pt x="113284" y="74803"/>
                </a:lnTo>
                <a:lnTo>
                  <a:pt x="112776" y="74422"/>
                </a:lnTo>
                <a:lnTo>
                  <a:pt x="112395" y="74041"/>
                </a:lnTo>
                <a:lnTo>
                  <a:pt x="112268" y="73914"/>
                </a:lnTo>
                <a:lnTo>
                  <a:pt x="111379" y="73660"/>
                </a:lnTo>
                <a:lnTo>
                  <a:pt x="106934" y="73660"/>
                </a:lnTo>
                <a:lnTo>
                  <a:pt x="104267" y="74041"/>
                </a:lnTo>
                <a:lnTo>
                  <a:pt x="102108" y="74549"/>
                </a:lnTo>
                <a:lnTo>
                  <a:pt x="99314" y="75311"/>
                </a:lnTo>
                <a:lnTo>
                  <a:pt x="97155" y="75819"/>
                </a:lnTo>
                <a:lnTo>
                  <a:pt x="88519" y="80645"/>
                </a:lnTo>
                <a:lnTo>
                  <a:pt x="88011" y="81280"/>
                </a:lnTo>
                <a:lnTo>
                  <a:pt x="87630" y="82042"/>
                </a:lnTo>
                <a:lnTo>
                  <a:pt x="87376" y="82931"/>
                </a:lnTo>
                <a:lnTo>
                  <a:pt x="57531" y="168021"/>
                </a:lnTo>
                <a:lnTo>
                  <a:pt x="51435" y="187325"/>
                </a:lnTo>
                <a:lnTo>
                  <a:pt x="51181" y="187452"/>
                </a:lnTo>
                <a:lnTo>
                  <a:pt x="50165" y="182372"/>
                </a:lnTo>
                <a:lnTo>
                  <a:pt x="49530" y="179832"/>
                </a:lnTo>
                <a:lnTo>
                  <a:pt x="48895" y="177165"/>
                </a:lnTo>
                <a:lnTo>
                  <a:pt x="48412" y="174879"/>
                </a:lnTo>
                <a:lnTo>
                  <a:pt x="47752" y="172466"/>
                </a:lnTo>
                <a:lnTo>
                  <a:pt x="28575" y="98298"/>
                </a:lnTo>
                <a:lnTo>
                  <a:pt x="28359" y="97663"/>
                </a:lnTo>
                <a:lnTo>
                  <a:pt x="28321" y="97536"/>
                </a:lnTo>
                <a:lnTo>
                  <a:pt x="27940" y="97028"/>
                </a:lnTo>
                <a:lnTo>
                  <a:pt x="27432" y="96520"/>
                </a:lnTo>
                <a:lnTo>
                  <a:pt x="26797" y="96139"/>
                </a:lnTo>
                <a:lnTo>
                  <a:pt x="25908" y="95885"/>
                </a:lnTo>
                <a:lnTo>
                  <a:pt x="22098" y="95885"/>
                </a:lnTo>
                <a:lnTo>
                  <a:pt x="17487" y="96520"/>
                </a:lnTo>
                <a:lnTo>
                  <a:pt x="17805" y="96520"/>
                </a:lnTo>
                <a:lnTo>
                  <a:pt x="16002" y="96901"/>
                </a:lnTo>
                <a:lnTo>
                  <a:pt x="13208" y="97663"/>
                </a:lnTo>
                <a:lnTo>
                  <a:pt x="10541" y="98298"/>
                </a:lnTo>
                <a:lnTo>
                  <a:pt x="8255" y="99060"/>
                </a:lnTo>
                <a:lnTo>
                  <a:pt x="0" y="104267"/>
                </a:lnTo>
                <a:lnTo>
                  <a:pt x="127" y="105664"/>
                </a:lnTo>
                <a:lnTo>
                  <a:pt x="34417" y="237871"/>
                </a:lnTo>
                <a:lnTo>
                  <a:pt x="35560" y="239776"/>
                </a:lnTo>
                <a:lnTo>
                  <a:pt x="35814" y="240157"/>
                </a:lnTo>
                <a:lnTo>
                  <a:pt x="37084" y="240792"/>
                </a:lnTo>
                <a:lnTo>
                  <a:pt x="40386" y="240792"/>
                </a:lnTo>
                <a:lnTo>
                  <a:pt x="42164" y="240411"/>
                </a:lnTo>
                <a:lnTo>
                  <a:pt x="43942" y="240157"/>
                </a:lnTo>
                <a:lnTo>
                  <a:pt x="49022" y="239014"/>
                </a:lnTo>
                <a:lnTo>
                  <a:pt x="51181" y="238379"/>
                </a:lnTo>
                <a:lnTo>
                  <a:pt x="53086" y="237871"/>
                </a:lnTo>
                <a:lnTo>
                  <a:pt x="54483" y="237363"/>
                </a:lnTo>
                <a:lnTo>
                  <a:pt x="55753" y="236982"/>
                </a:lnTo>
                <a:lnTo>
                  <a:pt x="57785" y="235839"/>
                </a:lnTo>
                <a:lnTo>
                  <a:pt x="58674" y="235204"/>
                </a:lnTo>
                <a:lnTo>
                  <a:pt x="59436" y="234569"/>
                </a:lnTo>
                <a:lnTo>
                  <a:pt x="59817" y="233807"/>
                </a:lnTo>
                <a:lnTo>
                  <a:pt x="60325" y="233172"/>
                </a:lnTo>
                <a:lnTo>
                  <a:pt x="61087" y="231394"/>
                </a:lnTo>
                <a:lnTo>
                  <a:pt x="76466" y="187452"/>
                </a:lnTo>
                <a:lnTo>
                  <a:pt x="90932" y="146177"/>
                </a:lnTo>
                <a:lnTo>
                  <a:pt x="91567" y="144526"/>
                </a:lnTo>
                <a:lnTo>
                  <a:pt x="92202" y="142748"/>
                </a:lnTo>
                <a:lnTo>
                  <a:pt x="92710" y="140970"/>
                </a:lnTo>
                <a:lnTo>
                  <a:pt x="93980" y="137414"/>
                </a:lnTo>
                <a:lnTo>
                  <a:pt x="94488" y="135636"/>
                </a:lnTo>
                <a:lnTo>
                  <a:pt x="94996" y="133985"/>
                </a:lnTo>
                <a:lnTo>
                  <a:pt x="95377" y="132334"/>
                </a:lnTo>
                <a:lnTo>
                  <a:pt x="95758" y="131191"/>
                </a:lnTo>
                <a:lnTo>
                  <a:pt x="95885" y="130810"/>
                </a:lnTo>
                <a:lnTo>
                  <a:pt x="96266" y="129286"/>
                </a:lnTo>
                <a:lnTo>
                  <a:pt x="96647" y="127889"/>
                </a:lnTo>
                <a:lnTo>
                  <a:pt x="97028" y="126746"/>
                </a:lnTo>
                <a:lnTo>
                  <a:pt x="97282" y="126746"/>
                </a:lnTo>
                <a:lnTo>
                  <a:pt x="97663" y="128778"/>
                </a:lnTo>
                <a:lnTo>
                  <a:pt x="98082" y="130810"/>
                </a:lnTo>
                <a:lnTo>
                  <a:pt x="98806" y="133985"/>
                </a:lnTo>
                <a:lnTo>
                  <a:pt x="99441" y="136652"/>
                </a:lnTo>
                <a:lnTo>
                  <a:pt x="100076" y="139446"/>
                </a:lnTo>
                <a:lnTo>
                  <a:pt x="100838" y="142240"/>
                </a:lnTo>
                <a:lnTo>
                  <a:pt x="119888" y="215900"/>
                </a:lnTo>
                <a:lnTo>
                  <a:pt x="120142" y="216662"/>
                </a:lnTo>
                <a:lnTo>
                  <a:pt x="120523" y="217297"/>
                </a:lnTo>
                <a:lnTo>
                  <a:pt x="121031" y="217678"/>
                </a:lnTo>
                <a:lnTo>
                  <a:pt x="121869" y="218186"/>
                </a:lnTo>
                <a:lnTo>
                  <a:pt x="122110" y="218186"/>
                </a:lnTo>
                <a:lnTo>
                  <a:pt x="122555" y="218313"/>
                </a:lnTo>
                <a:lnTo>
                  <a:pt x="123698" y="218440"/>
                </a:lnTo>
                <a:lnTo>
                  <a:pt x="126238" y="218440"/>
                </a:lnTo>
                <a:lnTo>
                  <a:pt x="141859" y="214503"/>
                </a:lnTo>
                <a:lnTo>
                  <a:pt x="143637" y="213868"/>
                </a:lnTo>
                <a:lnTo>
                  <a:pt x="145034" y="213233"/>
                </a:lnTo>
                <a:lnTo>
                  <a:pt x="147066" y="211963"/>
                </a:lnTo>
                <a:lnTo>
                  <a:pt x="147701" y="211328"/>
                </a:lnTo>
                <a:lnTo>
                  <a:pt x="148082" y="210693"/>
                </a:lnTo>
                <a:lnTo>
                  <a:pt x="148209" y="208534"/>
                </a:lnTo>
                <a:close/>
              </a:path>
              <a:path w="1097279" h="764539">
                <a:moveTo>
                  <a:pt x="287655" y="172466"/>
                </a:moveTo>
                <a:lnTo>
                  <a:pt x="260261" y="66929"/>
                </a:lnTo>
                <a:lnTo>
                  <a:pt x="254635" y="45212"/>
                </a:lnTo>
                <a:lnTo>
                  <a:pt x="253873" y="42164"/>
                </a:lnTo>
                <a:lnTo>
                  <a:pt x="252476" y="40132"/>
                </a:lnTo>
                <a:lnTo>
                  <a:pt x="250698" y="38989"/>
                </a:lnTo>
                <a:lnTo>
                  <a:pt x="248920" y="37973"/>
                </a:lnTo>
                <a:lnTo>
                  <a:pt x="246761" y="37719"/>
                </a:lnTo>
                <a:lnTo>
                  <a:pt x="175514" y="56134"/>
                </a:lnTo>
                <a:lnTo>
                  <a:pt x="173101" y="56896"/>
                </a:lnTo>
                <a:lnTo>
                  <a:pt x="171323" y="58039"/>
                </a:lnTo>
                <a:lnTo>
                  <a:pt x="170434" y="59944"/>
                </a:lnTo>
                <a:lnTo>
                  <a:pt x="169545" y="61722"/>
                </a:lnTo>
                <a:lnTo>
                  <a:pt x="169418" y="63119"/>
                </a:lnTo>
                <a:lnTo>
                  <a:pt x="169291" y="64516"/>
                </a:lnTo>
                <a:lnTo>
                  <a:pt x="169608" y="66929"/>
                </a:lnTo>
                <a:lnTo>
                  <a:pt x="175056" y="108331"/>
                </a:lnTo>
                <a:lnTo>
                  <a:pt x="177368" y="135001"/>
                </a:lnTo>
                <a:lnTo>
                  <a:pt x="177457" y="136525"/>
                </a:lnTo>
                <a:lnTo>
                  <a:pt x="177558" y="138430"/>
                </a:lnTo>
                <a:lnTo>
                  <a:pt x="177673" y="140335"/>
                </a:lnTo>
                <a:lnTo>
                  <a:pt x="177800" y="144526"/>
                </a:lnTo>
                <a:lnTo>
                  <a:pt x="177927" y="155321"/>
                </a:lnTo>
                <a:lnTo>
                  <a:pt x="177507" y="159639"/>
                </a:lnTo>
                <a:lnTo>
                  <a:pt x="177444" y="160274"/>
                </a:lnTo>
                <a:lnTo>
                  <a:pt x="177380" y="161036"/>
                </a:lnTo>
                <a:lnTo>
                  <a:pt x="177253" y="162306"/>
                </a:lnTo>
                <a:lnTo>
                  <a:pt x="177152" y="163449"/>
                </a:lnTo>
                <a:lnTo>
                  <a:pt x="177063" y="164338"/>
                </a:lnTo>
                <a:lnTo>
                  <a:pt x="176974" y="165227"/>
                </a:lnTo>
                <a:lnTo>
                  <a:pt x="176847" y="166243"/>
                </a:lnTo>
                <a:lnTo>
                  <a:pt x="175971" y="170307"/>
                </a:lnTo>
                <a:lnTo>
                  <a:pt x="174752" y="173355"/>
                </a:lnTo>
                <a:lnTo>
                  <a:pt x="173647" y="176403"/>
                </a:lnTo>
                <a:lnTo>
                  <a:pt x="173609" y="176530"/>
                </a:lnTo>
                <a:lnTo>
                  <a:pt x="172085" y="178816"/>
                </a:lnTo>
                <a:lnTo>
                  <a:pt x="170180" y="180213"/>
                </a:lnTo>
                <a:lnTo>
                  <a:pt x="168402" y="181610"/>
                </a:lnTo>
                <a:lnTo>
                  <a:pt x="166370" y="182626"/>
                </a:lnTo>
                <a:lnTo>
                  <a:pt x="164211" y="183261"/>
                </a:lnTo>
                <a:lnTo>
                  <a:pt x="163322" y="183388"/>
                </a:lnTo>
                <a:lnTo>
                  <a:pt x="162687" y="183769"/>
                </a:lnTo>
                <a:lnTo>
                  <a:pt x="162306" y="184277"/>
                </a:lnTo>
                <a:lnTo>
                  <a:pt x="161798" y="184785"/>
                </a:lnTo>
                <a:lnTo>
                  <a:pt x="161544" y="185674"/>
                </a:lnTo>
                <a:lnTo>
                  <a:pt x="161417" y="189484"/>
                </a:lnTo>
                <a:lnTo>
                  <a:pt x="162687" y="195834"/>
                </a:lnTo>
                <a:lnTo>
                  <a:pt x="163576" y="199009"/>
                </a:lnTo>
                <a:lnTo>
                  <a:pt x="164084" y="201168"/>
                </a:lnTo>
                <a:lnTo>
                  <a:pt x="168910" y="208661"/>
                </a:lnTo>
                <a:lnTo>
                  <a:pt x="171323" y="208661"/>
                </a:lnTo>
                <a:lnTo>
                  <a:pt x="172466" y="208280"/>
                </a:lnTo>
                <a:lnTo>
                  <a:pt x="178181" y="206756"/>
                </a:lnTo>
                <a:lnTo>
                  <a:pt x="202793" y="183388"/>
                </a:lnTo>
                <a:lnTo>
                  <a:pt x="202844" y="183261"/>
                </a:lnTo>
                <a:lnTo>
                  <a:pt x="202946" y="183007"/>
                </a:lnTo>
                <a:lnTo>
                  <a:pt x="205740" y="170307"/>
                </a:lnTo>
                <a:lnTo>
                  <a:pt x="206032" y="167259"/>
                </a:lnTo>
                <a:lnTo>
                  <a:pt x="206032" y="133692"/>
                </a:lnTo>
                <a:lnTo>
                  <a:pt x="201612" y="87172"/>
                </a:lnTo>
                <a:lnTo>
                  <a:pt x="200025" y="74803"/>
                </a:lnTo>
                <a:lnTo>
                  <a:pt x="229997" y="66929"/>
                </a:lnTo>
                <a:lnTo>
                  <a:pt x="259334" y="179705"/>
                </a:lnTo>
                <a:lnTo>
                  <a:pt x="259461" y="180467"/>
                </a:lnTo>
                <a:lnTo>
                  <a:pt x="259842" y="181102"/>
                </a:lnTo>
                <a:lnTo>
                  <a:pt x="260642" y="181610"/>
                </a:lnTo>
                <a:lnTo>
                  <a:pt x="260985" y="181864"/>
                </a:lnTo>
                <a:lnTo>
                  <a:pt x="262305" y="182245"/>
                </a:lnTo>
                <a:lnTo>
                  <a:pt x="263017" y="182245"/>
                </a:lnTo>
                <a:lnTo>
                  <a:pt x="264287" y="182372"/>
                </a:lnTo>
                <a:lnTo>
                  <a:pt x="265811" y="182245"/>
                </a:lnTo>
                <a:lnTo>
                  <a:pt x="267589" y="181864"/>
                </a:lnTo>
                <a:lnTo>
                  <a:pt x="269494" y="181610"/>
                </a:lnTo>
                <a:lnTo>
                  <a:pt x="271780" y="181102"/>
                </a:lnTo>
                <a:lnTo>
                  <a:pt x="274104" y="180467"/>
                </a:lnTo>
                <a:lnTo>
                  <a:pt x="275132" y="180213"/>
                </a:lnTo>
                <a:lnTo>
                  <a:pt x="277368" y="179705"/>
                </a:lnTo>
                <a:lnTo>
                  <a:pt x="279654" y="178943"/>
                </a:lnTo>
                <a:lnTo>
                  <a:pt x="283210" y="177673"/>
                </a:lnTo>
                <a:lnTo>
                  <a:pt x="284607" y="177038"/>
                </a:lnTo>
                <a:lnTo>
                  <a:pt x="285496" y="176403"/>
                </a:lnTo>
                <a:lnTo>
                  <a:pt x="286512" y="175768"/>
                </a:lnTo>
                <a:lnTo>
                  <a:pt x="287147" y="175133"/>
                </a:lnTo>
                <a:lnTo>
                  <a:pt x="287528" y="174498"/>
                </a:lnTo>
                <a:lnTo>
                  <a:pt x="287655" y="172466"/>
                </a:lnTo>
                <a:close/>
              </a:path>
              <a:path w="1097279" h="764539">
                <a:moveTo>
                  <a:pt x="431419" y="135001"/>
                </a:moveTo>
                <a:lnTo>
                  <a:pt x="410222" y="53213"/>
                </a:lnTo>
                <a:lnTo>
                  <a:pt x="397192" y="2921"/>
                </a:lnTo>
                <a:lnTo>
                  <a:pt x="397002" y="2286"/>
                </a:lnTo>
                <a:lnTo>
                  <a:pt x="396875" y="1905"/>
                </a:lnTo>
                <a:lnTo>
                  <a:pt x="396494" y="1282"/>
                </a:lnTo>
                <a:lnTo>
                  <a:pt x="396151" y="1016"/>
                </a:lnTo>
                <a:lnTo>
                  <a:pt x="395605" y="508"/>
                </a:lnTo>
                <a:lnTo>
                  <a:pt x="395478" y="381"/>
                </a:lnTo>
                <a:lnTo>
                  <a:pt x="394589" y="127"/>
                </a:lnTo>
                <a:lnTo>
                  <a:pt x="393573" y="0"/>
                </a:lnTo>
                <a:lnTo>
                  <a:pt x="391033" y="0"/>
                </a:lnTo>
                <a:lnTo>
                  <a:pt x="387477" y="508"/>
                </a:lnTo>
                <a:lnTo>
                  <a:pt x="385318" y="1016"/>
                </a:lnTo>
                <a:lnTo>
                  <a:pt x="381977" y="1905"/>
                </a:lnTo>
                <a:lnTo>
                  <a:pt x="380365" y="2286"/>
                </a:lnTo>
                <a:lnTo>
                  <a:pt x="371729" y="7112"/>
                </a:lnTo>
                <a:lnTo>
                  <a:pt x="371221" y="7747"/>
                </a:lnTo>
                <a:lnTo>
                  <a:pt x="370840" y="8509"/>
                </a:lnTo>
                <a:lnTo>
                  <a:pt x="370586" y="9398"/>
                </a:lnTo>
                <a:lnTo>
                  <a:pt x="340741" y="94488"/>
                </a:lnTo>
                <a:lnTo>
                  <a:pt x="339471" y="97917"/>
                </a:lnTo>
                <a:lnTo>
                  <a:pt x="338493" y="100850"/>
                </a:lnTo>
                <a:lnTo>
                  <a:pt x="338366" y="101219"/>
                </a:lnTo>
                <a:lnTo>
                  <a:pt x="337312" y="104902"/>
                </a:lnTo>
                <a:lnTo>
                  <a:pt x="336169" y="108331"/>
                </a:lnTo>
                <a:lnTo>
                  <a:pt x="335280" y="111379"/>
                </a:lnTo>
                <a:lnTo>
                  <a:pt x="334645" y="113792"/>
                </a:lnTo>
                <a:lnTo>
                  <a:pt x="334391" y="113919"/>
                </a:lnTo>
                <a:lnTo>
                  <a:pt x="333375" y="108839"/>
                </a:lnTo>
                <a:lnTo>
                  <a:pt x="332740" y="106299"/>
                </a:lnTo>
                <a:lnTo>
                  <a:pt x="332232" y="103632"/>
                </a:lnTo>
                <a:lnTo>
                  <a:pt x="331622" y="101346"/>
                </a:lnTo>
                <a:lnTo>
                  <a:pt x="330962" y="98933"/>
                </a:lnTo>
                <a:lnTo>
                  <a:pt x="311785" y="24765"/>
                </a:lnTo>
                <a:lnTo>
                  <a:pt x="311569" y="24130"/>
                </a:lnTo>
                <a:lnTo>
                  <a:pt x="311531" y="24003"/>
                </a:lnTo>
                <a:lnTo>
                  <a:pt x="311150" y="23495"/>
                </a:lnTo>
                <a:lnTo>
                  <a:pt x="310642" y="22987"/>
                </a:lnTo>
                <a:lnTo>
                  <a:pt x="310007" y="22606"/>
                </a:lnTo>
                <a:lnTo>
                  <a:pt x="309118" y="22352"/>
                </a:lnTo>
                <a:lnTo>
                  <a:pt x="307975" y="22225"/>
                </a:lnTo>
                <a:lnTo>
                  <a:pt x="306832" y="22225"/>
                </a:lnTo>
                <a:lnTo>
                  <a:pt x="305308" y="22352"/>
                </a:lnTo>
                <a:lnTo>
                  <a:pt x="301625" y="22860"/>
                </a:lnTo>
                <a:lnTo>
                  <a:pt x="298602" y="23495"/>
                </a:lnTo>
                <a:lnTo>
                  <a:pt x="298742" y="23495"/>
                </a:lnTo>
                <a:lnTo>
                  <a:pt x="296418" y="24130"/>
                </a:lnTo>
                <a:lnTo>
                  <a:pt x="283337" y="32131"/>
                </a:lnTo>
                <a:lnTo>
                  <a:pt x="317627" y="164338"/>
                </a:lnTo>
                <a:lnTo>
                  <a:pt x="317881" y="165227"/>
                </a:lnTo>
                <a:lnTo>
                  <a:pt x="318033" y="165481"/>
                </a:lnTo>
                <a:lnTo>
                  <a:pt x="318427" y="165989"/>
                </a:lnTo>
                <a:lnTo>
                  <a:pt x="318770" y="166243"/>
                </a:lnTo>
                <a:lnTo>
                  <a:pt x="319278" y="166751"/>
                </a:lnTo>
                <a:lnTo>
                  <a:pt x="320040" y="167132"/>
                </a:lnTo>
                <a:lnTo>
                  <a:pt x="321056" y="167132"/>
                </a:lnTo>
                <a:lnTo>
                  <a:pt x="322199" y="167259"/>
                </a:lnTo>
                <a:lnTo>
                  <a:pt x="323596" y="167259"/>
                </a:lnTo>
                <a:lnTo>
                  <a:pt x="325374" y="166878"/>
                </a:lnTo>
                <a:lnTo>
                  <a:pt x="326263" y="166751"/>
                </a:lnTo>
                <a:lnTo>
                  <a:pt x="326580" y="166751"/>
                </a:lnTo>
                <a:lnTo>
                  <a:pt x="332232" y="165481"/>
                </a:lnTo>
                <a:lnTo>
                  <a:pt x="336296" y="164338"/>
                </a:lnTo>
                <a:lnTo>
                  <a:pt x="337693" y="163830"/>
                </a:lnTo>
                <a:lnTo>
                  <a:pt x="338963" y="163449"/>
                </a:lnTo>
                <a:lnTo>
                  <a:pt x="340995" y="162306"/>
                </a:lnTo>
                <a:lnTo>
                  <a:pt x="341884" y="161671"/>
                </a:lnTo>
                <a:lnTo>
                  <a:pt x="342646" y="161036"/>
                </a:lnTo>
                <a:lnTo>
                  <a:pt x="343027" y="160274"/>
                </a:lnTo>
                <a:lnTo>
                  <a:pt x="343535" y="159639"/>
                </a:lnTo>
                <a:lnTo>
                  <a:pt x="344297" y="157861"/>
                </a:lnTo>
                <a:lnTo>
                  <a:pt x="359676" y="113919"/>
                </a:lnTo>
                <a:lnTo>
                  <a:pt x="374142" y="72644"/>
                </a:lnTo>
                <a:lnTo>
                  <a:pt x="374777" y="70993"/>
                </a:lnTo>
                <a:lnTo>
                  <a:pt x="375412" y="69215"/>
                </a:lnTo>
                <a:lnTo>
                  <a:pt x="375920" y="67437"/>
                </a:lnTo>
                <a:lnTo>
                  <a:pt x="377190" y="63881"/>
                </a:lnTo>
                <a:lnTo>
                  <a:pt x="377698" y="62103"/>
                </a:lnTo>
                <a:lnTo>
                  <a:pt x="378714" y="58801"/>
                </a:lnTo>
                <a:lnTo>
                  <a:pt x="378904" y="58039"/>
                </a:lnTo>
                <a:lnTo>
                  <a:pt x="378993" y="57658"/>
                </a:lnTo>
                <a:lnTo>
                  <a:pt x="379095" y="57277"/>
                </a:lnTo>
                <a:lnTo>
                  <a:pt x="379476" y="56134"/>
                </a:lnTo>
                <a:lnTo>
                  <a:pt x="379603" y="55753"/>
                </a:lnTo>
                <a:lnTo>
                  <a:pt x="379984" y="54356"/>
                </a:lnTo>
                <a:lnTo>
                  <a:pt x="380238" y="53213"/>
                </a:lnTo>
                <a:lnTo>
                  <a:pt x="380492" y="53213"/>
                </a:lnTo>
                <a:lnTo>
                  <a:pt x="380873" y="55245"/>
                </a:lnTo>
                <a:lnTo>
                  <a:pt x="381215" y="56896"/>
                </a:lnTo>
                <a:lnTo>
                  <a:pt x="381889" y="59944"/>
                </a:lnTo>
                <a:lnTo>
                  <a:pt x="382651" y="63119"/>
                </a:lnTo>
                <a:lnTo>
                  <a:pt x="383286" y="65913"/>
                </a:lnTo>
                <a:lnTo>
                  <a:pt x="383933" y="68326"/>
                </a:lnTo>
                <a:lnTo>
                  <a:pt x="403225" y="142367"/>
                </a:lnTo>
                <a:lnTo>
                  <a:pt x="403352" y="143129"/>
                </a:lnTo>
                <a:lnTo>
                  <a:pt x="403733" y="143764"/>
                </a:lnTo>
                <a:lnTo>
                  <a:pt x="404241" y="144145"/>
                </a:lnTo>
                <a:lnTo>
                  <a:pt x="404876" y="144526"/>
                </a:lnTo>
                <a:lnTo>
                  <a:pt x="406209" y="144907"/>
                </a:lnTo>
                <a:lnTo>
                  <a:pt x="406908" y="144907"/>
                </a:lnTo>
                <a:lnTo>
                  <a:pt x="408051" y="145034"/>
                </a:lnTo>
                <a:lnTo>
                  <a:pt x="425069" y="140970"/>
                </a:lnTo>
                <a:lnTo>
                  <a:pt x="426974" y="140335"/>
                </a:lnTo>
                <a:lnTo>
                  <a:pt x="428244" y="139700"/>
                </a:lnTo>
                <a:lnTo>
                  <a:pt x="430276" y="138430"/>
                </a:lnTo>
                <a:lnTo>
                  <a:pt x="430911" y="137795"/>
                </a:lnTo>
                <a:lnTo>
                  <a:pt x="431292" y="137160"/>
                </a:lnTo>
                <a:lnTo>
                  <a:pt x="431419" y="135001"/>
                </a:lnTo>
                <a:close/>
              </a:path>
              <a:path w="1097279" h="764539">
                <a:moveTo>
                  <a:pt x="813562" y="731812"/>
                </a:moveTo>
                <a:lnTo>
                  <a:pt x="792276" y="649973"/>
                </a:lnTo>
                <a:lnTo>
                  <a:pt x="779183" y="599643"/>
                </a:lnTo>
                <a:lnTo>
                  <a:pt x="776732" y="596912"/>
                </a:lnTo>
                <a:lnTo>
                  <a:pt x="772248" y="596912"/>
                </a:lnTo>
                <a:lnTo>
                  <a:pt x="755777" y="601853"/>
                </a:lnTo>
                <a:lnTo>
                  <a:pt x="754888" y="602462"/>
                </a:lnTo>
                <a:lnTo>
                  <a:pt x="722757" y="691235"/>
                </a:lnTo>
                <a:lnTo>
                  <a:pt x="721487" y="694639"/>
                </a:lnTo>
                <a:lnTo>
                  <a:pt x="720394" y="697928"/>
                </a:lnTo>
                <a:lnTo>
                  <a:pt x="719328" y="701611"/>
                </a:lnTo>
                <a:lnTo>
                  <a:pt x="718185" y="705116"/>
                </a:lnTo>
                <a:lnTo>
                  <a:pt x="717296" y="708113"/>
                </a:lnTo>
                <a:lnTo>
                  <a:pt x="716635" y="710653"/>
                </a:lnTo>
                <a:lnTo>
                  <a:pt x="716407" y="710653"/>
                </a:lnTo>
                <a:lnTo>
                  <a:pt x="715391" y="705612"/>
                </a:lnTo>
                <a:lnTo>
                  <a:pt x="714756" y="703008"/>
                </a:lnTo>
                <a:lnTo>
                  <a:pt x="714248" y="700392"/>
                </a:lnTo>
                <a:lnTo>
                  <a:pt x="713651" y="698093"/>
                </a:lnTo>
                <a:lnTo>
                  <a:pt x="712978" y="695629"/>
                </a:lnTo>
                <a:lnTo>
                  <a:pt x="693813" y="621576"/>
                </a:lnTo>
                <a:lnTo>
                  <a:pt x="691134" y="619112"/>
                </a:lnTo>
                <a:lnTo>
                  <a:pt x="686917" y="619112"/>
                </a:lnTo>
                <a:lnTo>
                  <a:pt x="667639" y="624852"/>
                </a:lnTo>
                <a:lnTo>
                  <a:pt x="666496" y="625500"/>
                </a:lnTo>
                <a:lnTo>
                  <a:pt x="665861" y="626160"/>
                </a:lnTo>
                <a:lnTo>
                  <a:pt x="665607" y="626821"/>
                </a:lnTo>
                <a:lnTo>
                  <a:pt x="665226" y="627481"/>
                </a:lnTo>
                <a:lnTo>
                  <a:pt x="665099" y="628167"/>
                </a:lnTo>
                <a:lnTo>
                  <a:pt x="665353" y="628891"/>
                </a:lnTo>
                <a:lnTo>
                  <a:pt x="699643" y="761136"/>
                </a:lnTo>
                <a:lnTo>
                  <a:pt x="702411" y="763955"/>
                </a:lnTo>
                <a:lnTo>
                  <a:pt x="705612" y="763955"/>
                </a:lnTo>
                <a:lnTo>
                  <a:pt x="708482" y="763524"/>
                </a:lnTo>
                <a:lnTo>
                  <a:pt x="708698" y="763524"/>
                </a:lnTo>
                <a:lnTo>
                  <a:pt x="725043" y="757072"/>
                </a:lnTo>
                <a:lnTo>
                  <a:pt x="725551" y="756335"/>
                </a:lnTo>
                <a:lnTo>
                  <a:pt x="725932" y="755497"/>
                </a:lnTo>
                <a:lnTo>
                  <a:pt x="726313" y="754557"/>
                </a:lnTo>
                <a:lnTo>
                  <a:pt x="741705" y="710653"/>
                </a:lnTo>
                <a:lnTo>
                  <a:pt x="756158" y="669442"/>
                </a:lnTo>
                <a:lnTo>
                  <a:pt x="757428" y="665975"/>
                </a:lnTo>
                <a:lnTo>
                  <a:pt x="757936" y="664171"/>
                </a:lnTo>
                <a:lnTo>
                  <a:pt x="759206" y="660603"/>
                </a:lnTo>
                <a:lnTo>
                  <a:pt x="760222" y="657174"/>
                </a:lnTo>
                <a:lnTo>
                  <a:pt x="760730" y="655548"/>
                </a:lnTo>
                <a:lnTo>
                  <a:pt x="760996" y="654469"/>
                </a:lnTo>
                <a:lnTo>
                  <a:pt x="761111" y="654011"/>
                </a:lnTo>
                <a:lnTo>
                  <a:pt x="761619" y="652475"/>
                </a:lnTo>
                <a:lnTo>
                  <a:pt x="762000" y="651129"/>
                </a:lnTo>
                <a:lnTo>
                  <a:pt x="762254" y="649973"/>
                </a:lnTo>
                <a:lnTo>
                  <a:pt x="762508" y="649973"/>
                </a:lnTo>
                <a:lnTo>
                  <a:pt x="762889" y="652043"/>
                </a:lnTo>
                <a:lnTo>
                  <a:pt x="763295" y="654011"/>
                </a:lnTo>
                <a:lnTo>
                  <a:pt x="765302" y="662673"/>
                </a:lnTo>
                <a:lnTo>
                  <a:pt x="766064" y="665480"/>
                </a:lnTo>
                <a:lnTo>
                  <a:pt x="785241" y="739152"/>
                </a:lnTo>
                <a:lnTo>
                  <a:pt x="785368" y="739876"/>
                </a:lnTo>
                <a:lnTo>
                  <a:pt x="785888" y="740549"/>
                </a:lnTo>
                <a:lnTo>
                  <a:pt x="786384" y="740879"/>
                </a:lnTo>
                <a:lnTo>
                  <a:pt x="786892" y="741311"/>
                </a:lnTo>
                <a:lnTo>
                  <a:pt x="788047" y="741641"/>
                </a:lnTo>
                <a:lnTo>
                  <a:pt x="791591" y="741641"/>
                </a:lnTo>
                <a:lnTo>
                  <a:pt x="811276" y="735838"/>
                </a:lnTo>
                <a:lnTo>
                  <a:pt x="812292" y="735190"/>
                </a:lnTo>
                <a:lnTo>
                  <a:pt x="812927" y="734542"/>
                </a:lnTo>
                <a:lnTo>
                  <a:pt x="813308" y="733882"/>
                </a:lnTo>
                <a:lnTo>
                  <a:pt x="813562" y="733221"/>
                </a:lnTo>
                <a:lnTo>
                  <a:pt x="813562" y="731812"/>
                </a:lnTo>
                <a:close/>
              </a:path>
              <a:path w="1097279" h="764539">
                <a:moveTo>
                  <a:pt x="952881" y="695617"/>
                </a:moveTo>
                <a:lnTo>
                  <a:pt x="925614" y="590638"/>
                </a:lnTo>
                <a:lnTo>
                  <a:pt x="925499" y="590181"/>
                </a:lnTo>
                <a:lnTo>
                  <a:pt x="919861" y="568464"/>
                </a:lnTo>
                <a:lnTo>
                  <a:pt x="911987" y="560920"/>
                </a:lnTo>
                <a:lnTo>
                  <a:pt x="838327" y="580059"/>
                </a:lnTo>
                <a:lnTo>
                  <a:pt x="836549" y="581304"/>
                </a:lnTo>
                <a:lnTo>
                  <a:pt x="834771" y="584923"/>
                </a:lnTo>
                <a:lnTo>
                  <a:pt x="834567" y="587070"/>
                </a:lnTo>
                <a:lnTo>
                  <a:pt x="834517" y="587717"/>
                </a:lnTo>
                <a:lnTo>
                  <a:pt x="834834" y="590181"/>
                </a:lnTo>
                <a:lnTo>
                  <a:pt x="836714" y="603173"/>
                </a:lnTo>
                <a:lnTo>
                  <a:pt x="838174" y="614032"/>
                </a:lnTo>
                <a:lnTo>
                  <a:pt x="842530" y="656907"/>
                </a:lnTo>
                <a:lnTo>
                  <a:pt x="842683" y="659688"/>
                </a:lnTo>
                <a:lnTo>
                  <a:pt x="842797" y="661657"/>
                </a:lnTo>
                <a:lnTo>
                  <a:pt x="842899" y="663587"/>
                </a:lnTo>
                <a:lnTo>
                  <a:pt x="843026" y="666343"/>
                </a:lnTo>
                <a:lnTo>
                  <a:pt x="843153" y="678599"/>
                </a:lnTo>
                <a:lnTo>
                  <a:pt x="842911" y="681024"/>
                </a:lnTo>
                <a:lnTo>
                  <a:pt x="842822" y="681964"/>
                </a:lnTo>
                <a:lnTo>
                  <a:pt x="842746" y="682802"/>
                </a:lnTo>
                <a:lnTo>
                  <a:pt x="842670" y="683539"/>
                </a:lnTo>
                <a:lnTo>
                  <a:pt x="842606" y="684276"/>
                </a:lnTo>
                <a:lnTo>
                  <a:pt x="842479" y="685596"/>
                </a:lnTo>
                <a:lnTo>
                  <a:pt x="842378" y="686600"/>
                </a:lnTo>
                <a:lnTo>
                  <a:pt x="842276" y="687603"/>
                </a:lnTo>
                <a:lnTo>
                  <a:pt x="842200" y="688390"/>
                </a:lnTo>
                <a:lnTo>
                  <a:pt x="842086" y="689381"/>
                </a:lnTo>
                <a:lnTo>
                  <a:pt x="841209" y="693470"/>
                </a:lnTo>
                <a:lnTo>
                  <a:pt x="839978" y="696544"/>
                </a:lnTo>
                <a:lnTo>
                  <a:pt x="838835" y="699706"/>
                </a:lnTo>
                <a:lnTo>
                  <a:pt x="828675" y="706666"/>
                </a:lnTo>
                <a:lnTo>
                  <a:pt x="828040" y="707021"/>
                </a:lnTo>
                <a:lnTo>
                  <a:pt x="827024" y="708037"/>
                </a:lnTo>
                <a:lnTo>
                  <a:pt x="826770" y="708863"/>
                </a:lnTo>
                <a:lnTo>
                  <a:pt x="826643" y="712685"/>
                </a:lnTo>
                <a:lnTo>
                  <a:pt x="827913" y="719099"/>
                </a:lnTo>
                <a:lnTo>
                  <a:pt x="828802" y="722198"/>
                </a:lnTo>
                <a:lnTo>
                  <a:pt x="829310" y="724433"/>
                </a:lnTo>
                <a:lnTo>
                  <a:pt x="829945" y="726236"/>
                </a:lnTo>
                <a:lnTo>
                  <a:pt x="830580" y="727621"/>
                </a:lnTo>
                <a:lnTo>
                  <a:pt x="831088" y="729005"/>
                </a:lnTo>
                <a:lnTo>
                  <a:pt x="831723" y="730034"/>
                </a:lnTo>
                <a:lnTo>
                  <a:pt x="832358" y="730707"/>
                </a:lnTo>
                <a:lnTo>
                  <a:pt x="833120" y="731380"/>
                </a:lnTo>
                <a:lnTo>
                  <a:pt x="834009" y="731812"/>
                </a:lnTo>
                <a:lnTo>
                  <a:pt x="836549" y="731812"/>
                </a:lnTo>
                <a:lnTo>
                  <a:pt x="868172" y="706183"/>
                </a:lnTo>
                <a:lnTo>
                  <a:pt x="871334" y="656907"/>
                </a:lnTo>
                <a:lnTo>
                  <a:pt x="871067" y="652119"/>
                </a:lnTo>
                <a:lnTo>
                  <a:pt x="866838" y="610362"/>
                </a:lnTo>
                <a:lnTo>
                  <a:pt x="865251" y="597979"/>
                </a:lnTo>
                <a:lnTo>
                  <a:pt x="895223" y="590181"/>
                </a:lnTo>
                <a:lnTo>
                  <a:pt x="924560" y="702970"/>
                </a:lnTo>
                <a:lnTo>
                  <a:pt x="927277" y="705434"/>
                </a:lnTo>
                <a:lnTo>
                  <a:pt x="931037" y="705434"/>
                </a:lnTo>
                <a:lnTo>
                  <a:pt x="932815" y="705142"/>
                </a:lnTo>
                <a:lnTo>
                  <a:pt x="934631" y="704875"/>
                </a:lnTo>
                <a:lnTo>
                  <a:pt x="952754" y="697687"/>
                </a:lnTo>
                <a:lnTo>
                  <a:pt x="952881" y="695617"/>
                </a:lnTo>
                <a:close/>
              </a:path>
              <a:path w="1097279" h="764539">
                <a:moveTo>
                  <a:pt x="1096772" y="658279"/>
                </a:moveTo>
                <a:lnTo>
                  <a:pt x="1075486" y="576440"/>
                </a:lnTo>
                <a:lnTo>
                  <a:pt x="1062393" y="526110"/>
                </a:lnTo>
                <a:lnTo>
                  <a:pt x="1059942" y="523379"/>
                </a:lnTo>
                <a:lnTo>
                  <a:pt x="1055458" y="523379"/>
                </a:lnTo>
                <a:lnTo>
                  <a:pt x="1042416" y="526618"/>
                </a:lnTo>
                <a:lnTo>
                  <a:pt x="1040892" y="527138"/>
                </a:lnTo>
                <a:lnTo>
                  <a:pt x="1039749" y="527710"/>
                </a:lnTo>
                <a:lnTo>
                  <a:pt x="1038987" y="528320"/>
                </a:lnTo>
                <a:lnTo>
                  <a:pt x="1038098" y="528929"/>
                </a:lnTo>
                <a:lnTo>
                  <a:pt x="1006094" y="617702"/>
                </a:lnTo>
                <a:lnTo>
                  <a:pt x="1003731" y="624065"/>
                </a:lnTo>
                <a:lnTo>
                  <a:pt x="1003604" y="624395"/>
                </a:lnTo>
                <a:lnTo>
                  <a:pt x="1002538" y="628078"/>
                </a:lnTo>
                <a:lnTo>
                  <a:pt x="1001395" y="631583"/>
                </a:lnTo>
                <a:lnTo>
                  <a:pt x="1000506" y="634580"/>
                </a:lnTo>
                <a:lnTo>
                  <a:pt x="999845" y="637120"/>
                </a:lnTo>
                <a:lnTo>
                  <a:pt x="999617" y="637120"/>
                </a:lnTo>
                <a:lnTo>
                  <a:pt x="998601" y="632079"/>
                </a:lnTo>
                <a:lnTo>
                  <a:pt x="997966" y="629475"/>
                </a:lnTo>
                <a:lnTo>
                  <a:pt x="997458" y="626859"/>
                </a:lnTo>
                <a:lnTo>
                  <a:pt x="996861" y="624560"/>
                </a:lnTo>
                <a:lnTo>
                  <a:pt x="996188" y="622096"/>
                </a:lnTo>
                <a:lnTo>
                  <a:pt x="977023" y="548043"/>
                </a:lnTo>
                <a:lnTo>
                  <a:pt x="974344" y="545579"/>
                </a:lnTo>
                <a:lnTo>
                  <a:pt x="970127" y="545579"/>
                </a:lnTo>
                <a:lnTo>
                  <a:pt x="948817" y="553288"/>
                </a:lnTo>
                <a:lnTo>
                  <a:pt x="948436" y="553948"/>
                </a:lnTo>
                <a:lnTo>
                  <a:pt x="982853" y="687603"/>
                </a:lnTo>
                <a:lnTo>
                  <a:pt x="985621" y="690422"/>
                </a:lnTo>
                <a:lnTo>
                  <a:pt x="988822" y="690422"/>
                </a:lnTo>
                <a:lnTo>
                  <a:pt x="991692" y="689991"/>
                </a:lnTo>
                <a:lnTo>
                  <a:pt x="991920" y="689991"/>
                </a:lnTo>
                <a:lnTo>
                  <a:pt x="1008253" y="683539"/>
                </a:lnTo>
                <a:lnTo>
                  <a:pt x="1008761" y="682802"/>
                </a:lnTo>
                <a:lnTo>
                  <a:pt x="1009142" y="681964"/>
                </a:lnTo>
                <a:lnTo>
                  <a:pt x="1009523" y="681024"/>
                </a:lnTo>
                <a:lnTo>
                  <a:pt x="1024915" y="637120"/>
                </a:lnTo>
                <a:lnTo>
                  <a:pt x="1039368" y="595909"/>
                </a:lnTo>
                <a:lnTo>
                  <a:pt x="1040003" y="594207"/>
                </a:lnTo>
                <a:lnTo>
                  <a:pt x="1041273" y="590638"/>
                </a:lnTo>
                <a:lnTo>
                  <a:pt x="1041692" y="589127"/>
                </a:lnTo>
                <a:lnTo>
                  <a:pt x="1041781" y="588822"/>
                </a:lnTo>
                <a:lnTo>
                  <a:pt x="1042416" y="587070"/>
                </a:lnTo>
                <a:lnTo>
                  <a:pt x="1043432" y="583641"/>
                </a:lnTo>
                <a:lnTo>
                  <a:pt x="1043940" y="582015"/>
                </a:lnTo>
                <a:lnTo>
                  <a:pt x="1044105" y="581304"/>
                </a:lnTo>
                <a:lnTo>
                  <a:pt x="1044206" y="580936"/>
                </a:lnTo>
                <a:lnTo>
                  <a:pt x="1044321" y="580478"/>
                </a:lnTo>
                <a:lnTo>
                  <a:pt x="1044829" y="578942"/>
                </a:lnTo>
                <a:lnTo>
                  <a:pt x="1045210" y="577596"/>
                </a:lnTo>
                <a:lnTo>
                  <a:pt x="1045464" y="576440"/>
                </a:lnTo>
                <a:lnTo>
                  <a:pt x="1045718" y="576440"/>
                </a:lnTo>
                <a:lnTo>
                  <a:pt x="1046099" y="578510"/>
                </a:lnTo>
                <a:lnTo>
                  <a:pt x="1046416" y="580059"/>
                </a:lnTo>
                <a:lnTo>
                  <a:pt x="1048435" y="588822"/>
                </a:lnTo>
                <a:lnTo>
                  <a:pt x="1049147" y="591515"/>
                </a:lnTo>
                <a:lnTo>
                  <a:pt x="1068451" y="665619"/>
                </a:lnTo>
                <a:lnTo>
                  <a:pt x="1068578" y="666343"/>
                </a:lnTo>
                <a:lnTo>
                  <a:pt x="1069098" y="667016"/>
                </a:lnTo>
                <a:lnTo>
                  <a:pt x="1069594" y="667346"/>
                </a:lnTo>
                <a:lnTo>
                  <a:pt x="1069784" y="667512"/>
                </a:lnTo>
                <a:lnTo>
                  <a:pt x="1070229" y="667816"/>
                </a:lnTo>
                <a:lnTo>
                  <a:pt x="1071257" y="668108"/>
                </a:lnTo>
                <a:lnTo>
                  <a:pt x="1074801" y="668108"/>
                </a:lnTo>
                <a:lnTo>
                  <a:pt x="1076706" y="667816"/>
                </a:lnTo>
                <a:lnTo>
                  <a:pt x="1078484" y="667512"/>
                </a:lnTo>
                <a:lnTo>
                  <a:pt x="1080897" y="667016"/>
                </a:lnTo>
                <a:lnTo>
                  <a:pt x="1083411" y="666343"/>
                </a:lnTo>
                <a:lnTo>
                  <a:pt x="1086256" y="665619"/>
                </a:lnTo>
                <a:lnTo>
                  <a:pt x="1094486" y="662305"/>
                </a:lnTo>
                <a:lnTo>
                  <a:pt x="1095502" y="661657"/>
                </a:lnTo>
                <a:lnTo>
                  <a:pt x="1096137" y="661009"/>
                </a:lnTo>
                <a:lnTo>
                  <a:pt x="1096518" y="660349"/>
                </a:lnTo>
                <a:lnTo>
                  <a:pt x="1096772" y="659688"/>
                </a:lnTo>
                <a:lnTo>
                  <a:pt x="1096772" y="658279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191000" y="2406395"/>
            <a:ext cx="7606665" cy="307975"/>
          </a:xfrm>
          <a:prstGeom prst="rect">
            <a:avLst/>
          </a:prstGeom>
          <a:solidFill>
            <a:srgbClr val="DDE6FF"/>
          </a:solidFill>
        </p:spPr>
        <p:txBody>
          <a:bodyPr vert="horz" wrap="square" lIns="0" tIns="3365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65"/>
              </a:spcBef>
            </a:pPr>
            <a:r>
              <a:rPr sz="1400" spc="-10" dirty="0">
                <a:latin typeface="Calibri"/>
                <a:cs typeface="Calibri"/>
              </a:rPr>
              <a:t>Представлены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физические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упражнения: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гимнастические,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игровые,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туристические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спортивные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915" rIns="0" bIns="0" rtlCol="0">
            <a:spAutoFit/>
          </a:bodyPr>
          <a:lstStyle/>
          <a:p>
            <a:pPr marL="97155">
              <a:lnSpc>
                <a:spcPct val="100000"/>
              </a:lnSpc>
              <a:spcBef>
                <a:spcPts val="95"/>
              </a:spcBef>
            </a:pPr>
            <a:r>
              <a:rPr spc="-25" dirty="0"/>
              <a:t>Нормативно-</a:t>
            </a:r>
            <a:r>
              <a:rPr dirty="0"/>
              <a:t>правовое</a:t>
            </a:r>
            <a:r>
              <a:rPr spc="-5" dirty="0"/>
              <a:t> </a:t>
            </a:r>
            <a:r>
              <a:rPr spc="-20" dirty="0"/>
              <a:t>регулирование</a:t>
            </a:r>
            <a:r>
              <a:rPr spc="-40" dirty="0"/>
              <a:t> </a:t>
            </a:r>
            <a:r>
              <a:rPr dirty="0"/>
              <a:t>обучения</a:t>
            </a:r>
            <a:r>
              <a:rPr spc="-40" dirty="0"/>
              <a:t> </a:t>
            </a:r>
            <a:r>
              <a:rPr dirty="0"/>
              <a:t>в</a:t>
            </a:r>
            <a:r>
              <a:rPr spc="-65" dirty="0"/>
              <a:t> </a:t>
            </a:r>
            <a:r>
              <a:rPr dirty="0"/>
              <a:t>1</a:t>
            </a:r>
            <a:r>
              <a:rPr spc="-50" dirty="0"/>
              <a:t> </a:t>
            </a:r>
            <a:r>
              <a:rPr spc="-10" dirty="0"/>
              <a:t>классе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335279"/>
            <a:ext cx="4594225" cy="2117725"/>
            <a:chOff x="0" y="335279"/>
            <a:chExt cx="4594225" cy="21177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35279"/>
              <a:ext cx="4594098" cy="21175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8788" y="675131"/>
              <a:ext cx="4026535" cy="1458595"/>
            </a:xfrm>
            <a:custGeom>
              <a:avLst/>
              <a:gdLst/>
              <a:ahLst/>
              <a:cxnLst/>
              <a:rect l="l" t="t" r="r" b="b"/>
              <a:pathLst>
                <a:path w="4026535" h="1458595">
                  <a:moveTo>
                    <a:pt x="3934333" y="0"/>
                  </a:moveTo>
                  <a:lnTo>
                    <a:pt x="92075" y="0"/>
                  </a:lnTo>
                  <a:lnTo>
                    <a:pt x="56235" y="7242"/>
                  </a:lnTo>
                  <a:lnTo>
                    <a:pt x="26968" y="26987"/>
                  </a:lnTo>
                  <a:lnTo>
                    <a:pt x="7235" y="56257"/>
                  </a:lnTo>
                  <a:lnTo>
                    <a:pt x="0" y="92075"/>
                  </a:lnTo>
                  <a:lnTo>
                    <a:pt x="0" y="1366392"/>
                  </a:lnTo>
                  <a:lnTo>
                    <a:pt x="7235" y="1402210"/>
                  </a:lnTo>
                  <a:lnTo>
                    <a:pt x="26968" y="1431480"/>
                  </a:lnTo>
                  <a:lnTo>
                    <a:pt x="56235" y="1451225"/>
                  </a:lnTo>
                  <a:lnTo>
                    <a:pt x="92075" y="1458467"/>
                  </a:lnTo>
                  <a:lnTo>
                    <a:pt x="3934333" y="1458467"/>
                  </a:lnTo>
                  <a:lnTo>
                    <a:pt x="3970150" y="1451225"/>
                  </a:lnTo>
                  <a:lnTo>
                    <a:pt x="3999420" y="1431480"/>
                  </a:lnTo>
                  <a:lnTo>
                    <a:pt x="4019165" y="1402210"/>
                  </a:lnTo>
                  <a:lnTo>
                    <a:pt x="4026408" y="1366392"/>
                  </a:lnTo>
                  <a:lnTo>
                    <a:pt x="4026408" y="92075"/>
                  </a:lnTo>
                  <a:lnTo>
                    <a:pt x="4019165" y="56257"/>
                  </a:lnTo>
                  <a:lnTo>
                    <a:pt x="3999420" y="26987"/>
                  </a:lnTo>
                  <a:lnTo>
                    <a:pt x="3970150" y="7242"/>
                  </a:lnTo>
                  <a:lnTo>
                    <a:pt x="39343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7140" y="736091"/>
              <a:ext cx="359663" cy="3276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43890" y="706628"/>
            <a:ext cx="3357879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Постановление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Главного</a:t>
            </a:r>
            <a:r>
              <a:rPr sz="1200" b="1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государственного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санитарного</a:t>
            </a:r>
            <a:r>
              <a:rPr sz="1200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врача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РФ</a:t>
            </a:r>
            <a:r>
              <a:rPr sz="12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от 28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января</a:t>
            </a:r>
            <a:r>
              <a:rPr sz="1200" b="1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2021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г.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N 2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"Об</a:t>
            </a:r>
            <a:r>
              <a:rPr sz="1200" b="1" spc="-25" dirty="0">
                <a:latin typeface="Calibri"/>
                <a:cs typeface="Calibri"/>
                <a:hlinkClick r:id="rId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утверждении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санитарных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правил и</a:t>
            </a:r>
            <a:r>
              <a:rPr sz="1200" b="1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норм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СанПиН</a:t>
            </a:r>
            <a:r>
              <a:rPr sz="1200" b="1" spc="-10" dirty="0">
                <a:latin typeface="Calibri"/>
                <a:cs typeface="Calibri"/>
                <a:hlinkClick r:id="rId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1.2.3685-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21</a:t>
            </a:r>
            <a:r>
              <a:rPr sz="1200" b="1" u="sng" spc="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"Гигиенические</a:t>
            </a:r>
            <a:r>
              <a:rPr sz="1200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нормативы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и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требования</a:t>
            </a:r>
            <a:r>
              <a:rPr sz="12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к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обеспечению</a:t>
            </a:r>
            <a:r>
              <a:rPr sz="1200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безопасности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и</a:t>
            </a:r>
            <a:r>
              <a:rPr sz="12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(или)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безвредности</a:t>
            </a:r>
            <a:r>
              <a:rPr sz="1200" b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для</a:t>
            </a:r>
            <a:r>
              <a:rPr sz="12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человека</a:t>
            </a:r>
            <a:r>
              <a:rPr sz="12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факторов</a:t>
            </a:r>
            <a:r>
              <a:rPr sz="12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среды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обитания"</a:t>
            </a:r>
            <a:r>
              <a:rPr sz="12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(с</a:t>
            </a:r>
            <a:r>
              <a:rPr sz="1200" b="1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изменениями</a:t>
            </a:r>
            <a:r>
              <a:rPr sz="1200" b="1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и</a:t>
            </a:r>
            <a:r>
              <a:rPr sz="1200" b="1" u="sng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2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4"/>
              </a:rPr>
              <a:t>дополнениями)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877567" y="609600"/>
            <a:ext cx="10246360" cy="6247130"/>
            <a:chOff x="1877567" y="563880"/>
            <a:chExt cx="10246360" cy="6247130"/>
          </a:xfrm>
        </p:grpSpPr>
        <p:sp>
          <p:nvSpPr>
            <p:cNvPr id="9" name="object 9"/>
            <p:cNvSpPr/>
            <p:nvPr/>
          </p:nvSpPr>
          <p:spPr>
            <a:xfrm>
              <a:off x="1883663" y="2200656"/>
              <a:ext cx="480059" cy="205740"/>
            </a:xfrm>
            <a:custGeom>
              <a:avLst/>
              <a:gdLst/>
              <a:ahLst/>
              <a:cxnLst/>
              <a:rect l="l" t="t" r="r" b="b"/>
              <a:pathLst>
                <a:path w="480060" h="205739">
                  <a:moveTo>
                    <a:pt x="360044" y="0"/>
                  </a:moveTo>
                  <a:lnTo>
                    <a:pt x="120015" y="0"/>
                  </a:lnTo>
                  <a:lnTo>
                    <a:pt x="120015" y="102870"/>
                  </a:lnTo>
                  <a:lnTo>
                    <a:pt x="0" y="102870"/>
                  </a:lnTo>
                  <a:lnTo>
                    <a:pt x="240030" y="205740"/>
                  </a:lnTo>
                  <a:lnTo>
                    <a:pt x="480060" y="102870"/>
                  </a:lnTo>
                  <a:lnTo>
                    <a:pt x="360044" y="102870"/>
                  </a:lnTo>
                  <a:lnTo>
                    <a:pt x="3600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83663" y="2200656"/>
              <a:ext cx="480059" cy="205740"/>
            </a:xfrm>
            <a:custGeom>
              <a:avLst/>
              <a:gdLst/>
              <a:ahLst/>
              <a:cxnLst/>
              <a:rect l="l" t="t" r="r" b="b"/>
              <a:pathLst>
                <a:path w="480060" h="205739">
                  <a:moveTo>
                    <a:pt x="0" y="102870"/>
                  </a:moveTo>
                  <a:lnTo>
                    <a:pt x="120015" y="102870"/>
                  </a:lnTo>
                  <a:lnTo>
                    <a:pt x="120015" y="0"/>
                  </a:lnTo>
                  <a:lnTo>
                    <a:pt x="360044" y="0"/>
                  </a:lnTo>
                  <a:lnTo>
                    <a:pt x="360044" y="102870"/>
                  </a:lnTo>
                  <a:lnTo>
                    <a:pt x="480060" y="102870"/>
                  </a:lnTo>
                  <a:lnTo>
                    <a:pt x="240030" y="205740"/>
                  </a:lnTo>
                  <a:lnTo>
                    <a:pt x="0" y="102870"/>
                  </a:lnTo>
                  <a:close/>
                </a:path>
              </a:pathLst>
            </a:custGeom>
            <a:ln w="1219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47032" y="638556"/>
              <a:ext cx="3822191" cy="177850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85721" y="624840"/>
              <a:ext cx="3637698" cy="213358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21545" y="2772156"/>
              <a:ext cx="5924990" cy="358426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129271" y="569976"/>
              <a:ext cx="1140460" cy="628015"/>
            </a:xfrm>
            <a:custGeom>
              <a:avLst/>
              <a:gdLst/>
              <a:ahLst/>
              <a:cxnLst/>
              <a:rect l="l" t="t" r="r" b="b"/>
              <a:pathLst>
                <a:path w="1140459" h="628015">
                  <a:moveTo>
                    <a:pt x="1139952" y="0"/>
                  </a:moveTo>
                  <a:lnTo>
                    <a:pt x="0" y="0"/>
                  </a:lnTo>
                  <a:lnTo>
                    <a:pt x="0" y="627888"/>
                  </a:lnTo>
                  <a:lnTo>
                    <a:pt x="1139952" y="627888"/>
                  </a:lnTo>
                  <a:lnTo>
                    <a:pt x="1139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129271" y="569976"/>
              <a:ext cx="1140460" cy="628015"/>
            </a:xfrm>
            <a:custGeom>
              <a:avLst/>
              <a:gdLst/>
              <a:ahLst/>
              <a:cxnLst/>
              <a:rect l="l" t="t" r="r" b="b"/>
              <a:pathLst>
                <a:path w="1140459" h="628015">
                  <a:moveTo>
                    <a:pt x="0" y="627888"/>
                  </a:moveTo>
                  <a:lnTo>
                    <a:pt x="1139952" y="627888"/>
                  </a:lnTo>
                  <a:lnTo>
                    <a:pt x="1139952" y="0"/>
                  </a:lnTo>
                  <a:lnTo>
                    <a:pt x="0" y="0"/>
                  </a:lnTo>
                  <a:lnTo>
                    <a:pt x="0" y="62788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360408" y="2703575"/>
              <a:ext cx="1141730" cy="628015"/>
            </a:xfrm>
            <a:custGeom>
              <a:avLst/>
              <a:gdLst/>
              <a:ahLst/>
              <a:cxnLst/>
              <a:rect l="l" t="t" r="r" b="b"/>
              <a:pathLst>
                <a:path w="1141729" h="628014">
                  <a:moveTo>
                    <a:pt x="1141476" y="0"/>
                  </a:moveTo>
                  <a:lnTo>
                    <a:pt x="0" y="0"/>
                  </a:lnTo>
                  <a:lnTo>
                    <a:pt x="0" y="627888"/>
                  </a:lnTo>
                  <a:lnTo>
                    <a:pt x="1141476" y="627888"/>
                  </a:lnTo>
                  <a:lnTo>
                    <a:pt x="1141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360408" y="2703575"/>
              <a:ext cx="1141730" cy="628015"/>
            </a:xfrm>
            <a:custGeom>
              <a:avLst/>
              <a:gdLst/>
              <a:ahLst/>
              <a:cxnLst/>
              <a:rect l="l" t="t" r="r" b="b"/>
              <a:pathLst>
                <a:path w="1141729" h="628014">
                  <a:moveTo>
                    <a:pt x="0" y="627888"/>
                  </a:moveTo>
                  <a:lnTo>
                    <a:pt x="1141476" y="627888"/>
                  </a:lnTo>
                  <a:lnTo>
                    <a:pt x="1141476" y="0"/>
                  </a:lnTo>
                  <a:lnTo>
                    <a:pt x="0" y="0"/>
                  </a:lnTo>
                  <a:lnTo>
                    <a:pt x="0" y="627888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256263" y="569976"/>
              <a:ext cx="741045" cy="480059"/>
            </a:xfrm>
            <a:custGeom>
              <a:avLst/>
              <a:gdLst/>
              <a:ahLst/>
              <a:cxnLst/>
              <a:rect l="l" t="t" r="r" b="b"/>
              <a:pathLst>
                <a:path w="741045" h="480059">
                  <a:moveTo>
                    <a:pt x="740664" y="0"/>
                  </a:moveTo>
                  <a:lnTo>
                    <a:pt x="0" y="0"/>
                  </a:lnTo>
                  <a:lnTo>
                    <a:pt x="0" y="480060"/>
                  </a:lnTo>
                  <a:lnTo>
                    <a:pt x="740664" y="480060"/>
                  </a:lnTo>
                  <a:lnTo>
                    <a:pt x="7406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256263" y="569976"/>
              <a:ext cx="741045" cy="480059"/>
            </a:xfrm>
            <a:custGeom>
              <a:avLst/>
              <a:gdLst/>
              <a:ahLst/>
              <a:cxnLst/>
              <a:rect l="l" t="t" r="r" b="b"/>
              <a:pathLst>
                <a:path w="741045" h="480059">
                  <a:moveTo>
                    <a:pt x="0" y="480060"/>
                  </a:moveTo>
                  <a:lnTo>
                    <a:pt x="740664" y="480060"/>
                  </a:lnTo>
                  <a:lnTo>
                    <a:pt x="740664" y="0"/>
                  </a:lnTo>
                  <a:lnTo>
                    <a:pt x="0" y="0"/>
                  </a:lnTo>
                  <a:lnTo>
                    <a:pt x="0" y="480060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 descr="Clique no ícone de mão no design de estilo moderno de contorno. ilustração do gr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01884" y="6263638"/>
              <a:ext cx="618744" cy="547116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55193" y="2470150"/>
            <a:ext cx="3683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E5496"/>
                </a:solidFill>
                <a:latin typeface="Calibri"/>
                <a:cs typeface="Calibri"/>
              </a:rPr>
              <a:t>Требования</a:t>
            </a:r>
            <a:r>
              <a:rPr sz="1200" b="1" spc="-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к организации</a:t>
            </a:r>
            <a:r>
              <a:rPr sz="1200" b="1" spc="-2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2E5496"/>
                </a:solidFill>
                <a:latin typeface="Calibri"/>
                <a:cs typeface="Calibri"/>
              </a:rPr>
              <a:t>образовательного</a:t>
            </a: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2E5496"/>
                </a:solidFill>
                <a:latin typeface="Calibri"/>
                <a:cs typeface="Calibri"/>
              </a:rPr>
              <a:t>процесса </a:t>
            </a:r>
            <a:r>
              <a:rPr sz="1200" b="1" spc="-20" dirty="0">
                <a:solidFill>
                  <a:srgbClr val="2E5496"/>
                </a:solidFill>
                <a:latin typeface="Calibri"/>
                <a:cs typeface="Calibri"/>
              </a:rPr>
              <a:t>Таблица</a:t>
            </a:r>
            <a:r>
              <a:rPr sz="12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2E5496"/>
                </a:solidFill>
                <a:latin typeface="Calibri"/>
                <a:cs typeface="Calibri"/>
              </a:rPr>
              <a:t>6.6.</a:t>
            </a:r>
            <a:r>
              <a:rPr sz="1200" b="1" spc="2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2E5496"/>
                </a:solidFill>
                <a:latin typeface="Calibri"/>
                <a:cs typeface="Calibri"/>
              </a:rPr>
              <a:t>(выдержка)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220992" y="2918841"/>
          <a:ext cx="3919855" cy="3876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8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0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6220">
                <a:tc rowSpan="2">
                  <a:txBody>
                    <a:bodyPr/>
                    <a:lstStyle/>
                    <a:p>
                      <a:pPr marL="91440" marR="23431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Продолжительность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учебного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занятия</a:t>
                      </a:r>
                      <a:r>
                        <a:rPr sz="9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для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обучающихся,</a:t>
                      </a:r>
                      <a:r>
                        <a:rPr sz="9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95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20" dirty="0">
                          <a:latin typeface="Calibri"/>
                          <a:cs typeface="Calibri"/>
                        </a:rPr>
                        <a:t>более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9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класс</a:t>
                      </a:r>
                      <a:r>
                        <a:rPr sz="9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(сентябрь-декабрь)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35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мин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5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9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класс</a:t>
                      </a:r>
                      <a:r>
                        <a:rPr sz="9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(январь-</a:t>
                      </a:r>
                      <a:r>
                        <a:rPr sz="950" spc="-20" dirty="0">
                          <a:latin typeface="Calibri"/>
                          <a:cs typeface="Calibri"/>
                        </a:rPr>
                        <a:t>май)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40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мин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9925">
                <a:tc rowSpan="2">
                  <a:txBody>
                    <a:bodyPr/>
                    <a:lstStyle/>
                    <a:p>
                      <a:pPr marL="91440" marR="2889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Продолжительность дневной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суммарной образовательной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нагрузки</a:t>
                      </a:r>
                      <a:r>
                        <a:rPr sz="9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для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обучающихся,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95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20" dirty="0">
                          <a:latin typeface="Calibri"/>
                          <a:cs typeface="Calibri"/>
                        </a:rPr>
                        <a:t>более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390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9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включении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9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расписание занятии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2-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уроков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1440" marR="448945">
                        <a:lnSpc>
                          <a:spcPct val="100000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физической</a:t>
                      </a:r>
                      <a:r>
                        <a:rPr sz="9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культуры</a:t>
                      </a:r>
                      <a:r>
                        <a:rPr sz="950" spc="-50" dirty="0">
                          <a:latin typeface="Calibri"/>
                          <a:cs typeface="Calibri"/>
                        </a:rPr>
                        <a:t> в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неделю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9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урока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5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3906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9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включении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9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расписание занятии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3-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уроков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физической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культуры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9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неделю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9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урока</a:t>
                      </a:r>
                      <a:r>
                        <a:rPr sz="9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50" dirty="0">
                          <a:latin typeface="Calibri"/>
                          <a:cs typeface="Calibri"/>
                        </a:rPr>
                        <a:t>и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раз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50" dirty="0">
                          <a:latin typeface="Calibri"/>
                          <a:cs typeface="Calibri"/>
                        </a:rPr>
                        <a:t>в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2075" marR="86995">
                        <a:lnSpc>
                          <a:spcPct val="100000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неделю</a:t>
                      </a:r>
                      <a:r>
                        <a:rPr sz="95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9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5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уроков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E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925">
                <a:tc>
                  <a:txBody>
                    <a:bodyPr/>
                    <a:lstStyle/>
                    <a:p>
                      <a:pPr marL="91440" marR="4425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Учебная</a:t>
                      </a:r>
                      <a:r>
                        <a:rPr sz="9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нагрузка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9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5-дневной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учебной</a:t>
                      </a:r>
                      <a:r>
                        <a:rPr sz="95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неделе,</a:t>
                      </a:r>
                      <a:r>
                        <a:rPr sz="9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25" dirty="0">
                          <a:latin typeface="Calibri"/>
                          <a:cs typeface="Calibri"/>
                        </a:rPr>
                        <a:t>не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50" b="1" spc="-10" dirty="0">
                          <a:latin typeface="Calibri"/>
                          <a:cs typeface="Calibri"/>
                        </a:rPr>
                        <a:t>более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9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класс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21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50" dirty="0">
                          <a:latin typeface="Calibri"/>
                          <a:cs typeface="Calibri"/>
                        </a:rPr>
                        <a:t>ч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99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Продолжительность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перемен</a:t>
                      </a:r>
                      <a:r>
                        <a:rPr sz="9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(перерывов),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95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20" dirty="0">
                          <a:latin typeface="Calibri"/>
                          <a:cs typeface="Calibri"/>
                        </a:rPr>
                        <a:t>менее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27178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1-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11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классы,</a:t>
                      </a:r>
                      <a:r>
                        <a:rPr sz="95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обучающиеся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ПОО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1440" marR="167005">
                        <a:lnSpc>
                          <a:spcPct val="100000"/>
                        </a:lnSpc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динамическая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пауза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(для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1-</a:t>
                      </a:r>
                      <a:r>
                        <a:rPr sz="950" spc="-50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классов)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мин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40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мин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9925">
                <a:tc>
                  <a:txBody>
                    <a:bodyPr/>
                    <a:lstStyle/>
                    <a:p>
                      <a:pPr marL="91440" marR="29146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950" spc="-10" dirty="0">
                          <a:latin typeface="Calibri"/>
                          <a:cs typeface="Calibri"/>
                        </a:rPr>
                        <a:t>Продолжительность выполнения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домашних</a:t>
                      </a:r>
                      <a:r>
                        <a:rPr sz="95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заданий,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950" b="1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95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b="1" spc="-10" dirty="0">
                          <a:latin typeface="Calibri"/>
                          <a:cs typeface="Calibri"/>
                        </a:rPr>
                        <a:t>более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9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класс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95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50" dirty="0">
                          <a:latin typeface="Calibri"/>
                          <a:cs typeface="Calibri"/>
                        </a:rPr>
                        <a:t>ч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393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23" name="object 23"/>
          <p:cNvGrpSpPr/>
          <p:nvPr/>
        </p:nvGrpSpPr>
        <p:grpSpPr>
          <a:xfrm>
            <a:off x="4494276" y="4306823"/>
            <a:ext cx="483234" cy="396240"/>
            <a:chOff x="4494276" y="4306823"/>
            <a:chExt cx="483234" cy="396240"/>
          </a:xfrm>
        </p:grpSpPr>
        <p:sp>
          <p:nvSpPr>
            <p:cNvPr id="24" name="object 24"/>
            <p:cNvSpPr/>
            <p:nvPr/>
          </p:nvSpPr>
          <p:spPr>
            <a:xfrm>
              <a:off x="4500372" y="4312919"/>
              <a:ext cx="471170" cy="384175"/>
            </a:xfrm>
            <a:custGeom>
              <a:avLst/>
              <a:gdLst/>
              <a:ahLst/>
              <a:cxnLst/>
              <a:rect l="l" t="t" r="r" b="b"/>
              <a:pathLst>
                <a:path w="471170" h="384175">
                  <a:moveTo>
                    <a:pt x="278891" y="0"/>
                  </a:moveTo>
                  <a:lnTo>
                    <a:pt x="278891" y="96011"/>
                  </a:lnTo>
                  <a:lnTo>
                    <a:pt x="0" y="96011"/>
                  </a:lnTo>
                  <a:lnTo>
                    <a:pt x="0" y="288035"/>
                  </a:lnTo>
                  <a:lnTo>
                    <a:pt x="278891" y="288035"/>
                  </a:lnTo>
                  <a:lnTo>
                    <a:pt x="278891" y="384047"/>
                  </a:lnTo>
                  <a:lnTo>
                    <a:pt x="470915" y="192023"/>
                  </a:lnTo>
                  <a:lnTo>
                    <a:pt x="278891" y="0"/>
                  </a:lnTo>
                  <a:close/>
                </a:path>
              </a:pathLst>
            </a:custGeom>
            <a:solidFill>
              <a:srgbClr val="DFEA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00372" y="4312919"/>
              <a:ext cx="471170" cy="384175"/>
            </a:xfrm>
            <a:custGeom>
              <a:avLst/>
              <a:gdLst/>
              <a:ahLst/>
              <a:cxnLst/>
              <a:rect l="l" t="t" r="r" b="b"/>
              <a:pathLst>
                <a:path w="471170" h="384175">
                  <a:moveTo>
                    <a:pt x="0" y="96011"/>
                  </a:moveTo>
                  <a:lnTo>
                    <a:pt x="278891" y="96011"/>
                  </a:lnTo>
                  <a:lnTo>
                    <a:pt x="278891" y="0"/>
                  </a:lnTo>
                  <a:lnTo>
                    <a:pt x="470915" y="192023"/>
                  </a:lnTo>
                  <a:lnTo>
                    <a:pt x="278891" y="384047"/>
                  </a:lnTo>
                  <a:lnTo>
                    <a:pt x="278891" y="288035"/>
                  </a:lnTo>
                  <a:lnTo>
                    <a:pt x="0" y="288035"/>
                  </a:lnTo>
                  <a:lnTo>
                    <a:pt x="0" y="96011"/>
                  </a:lnTo>
                  <a:close/>
                </a:path>
              </a:pathLst>
            </a:custGeom>
            <a:ln w="12192">
              <a:solidFill>
                <a:srgbClr val="DFEA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485638" y="6524955"/>
            <a:ext cx="48628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E5496"/>
                </a:solidFill>
                <a:latin typeface="Calibri"/>
                <a:cs typeface="Calibri"/>
              </a:rPr>
              <a:t>Скачать</a:t>
            </a:r>
            <a:r>
              <a:rPr sz="14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E5496"/>
                </a:solidFill>
                <a:latin typeface="Calibri"/>
                <a:cs typeface="Calibri"/>
              </a:rPr>
              <a:t>презентацию:</a:t>
            </a:r>
            <a:r>
              <a:rPr sz="1400" b="1" spc="125" dirty="0">
                <a:solidFill>
                  <a:srgbClr val="2E5496"/>
                </a:solidFill>
                <a:latin typeface="Calibri"/>
                <a:cs typeface="Calibri"/>
              </a:rPr>
              <a:t>  </a:t>
            </a:r>
            <a:r>
              <a:rPr sz="1400" u="sng" spc="-10" dirty="0">
                <a:solidFill>
                  <a:srgbClr val="4471C4"/>
                </a:solidFill>
                <a:uFill>
                  <a:solidFill>
                    <a:srgbClr val="4471C4"/>
                  </a:solidFill>
                </a:uFill>
                <a:latin typeface="Calibri"/>
                <a:cs typeface="Calibri"/>
                <a:hlinkClick r:id="rId9"/>
              </a:rPr>
              <a:t>https://disk.yandex.ru/i/2xsLdwSA4vL_rQ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14426" y="607822"/>
          <a:ext cx="7251065" cy="61239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60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0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91440" marR="4635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Основные</a:t>
                      </a:r>
                      <a:r>
                        <a:rPr sz="12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направления внеурочной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деятельности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Варианты</a:t>
                      </a:r>
                      <a:r>
                        <a:rPr sz="12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форм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организации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91440" marR="57213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Спортивно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оздоровительная деятельность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«Основы</a:t>
                      </a:r>
                      <a:r>
                        <a:rPr sz="11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самопознания»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«Движение</a:t>
                      </a:r>
                      <a:r>
                        <a:rPr sz="11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есть</a:t>
                      </a:r>
                      <a:r>
                        <a:rPr sz="11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жизнь!»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49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Проектно</a:t>
                      </a:r>
                      <a:r>
                        <a:rPr sz="1100" spc="-2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исследовательская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деятельность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i="1" dirty="0">
                          <a:latin typeface="Arial"/>
                          <a:cs typeface="Arial"/>
                        </a:rPr>
                        <a:t>Возможные</a:t>
                      </a:r>
                      <a:r>
                        <a:rPr sz="11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i="1" dirty="0">
                          <a:latin typeface="Arial"/>
                          <a:cs typeface="Arial"/>
                        </a:rPr>
                        <a:t>темы</a:t>
                      </a:r>
                      <a:r>
                        <a:rPr sz="1100" i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i="1" spc="-10" dirty="0">
                          <a:latin typeface="Arial"/>
                          <a:cs typeface="Arial"/>
                        </a:rPr>
                        <a:t>проектов: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«История</a:t>
                      </a:r>
                      <a:r>
                        <a:rPr sz="11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родного</a:t>
                      </a:r>
                      <a:r>
                        <a:rPr sz="11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края»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 marR="111442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История</a:t>
                      </a:r>
                      <a:r>
                        <a:rPr sz="11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письменности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в России: от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Древней</a:t>
                      </a:r>
                      <a:r>
                        <a:rPr sz="11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Руси 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до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современности.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 marR="455930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Экологический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поиск: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 исследование</a:t>
                      </a:r>
                      <a:r>
                        <a:rPr sz="11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качества</a:t>
                      </a:r>
                      <a:r>
                        <a:rPr sz="11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воды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1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водоемах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родного</a:t>
                      </a:r>
                      <a:r>
                        <a:rPr sz="11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края.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Мир</a:t>
                      </a:r>
                      <a:r>
                        <a:rPr sz="11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шахмат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90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Коммуникативная</a:t>
                      </a:r>
                      <a:r>
                        <a:rPr sz="11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деятельность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Создаём классный</a:t>
                      </a:r>
                      <a:r>
                        <a:rPr sz="11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литературный</a:t>
                      </a:r>
                      <a:r>
                        <a:rPr sz="11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журнал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Дети</a:t>
                      </a:r>
                      <a:r>
                        <a:rPr sz="11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Маугли:</a:t>
                      </a:r>
                      <a:r>
                        <a:rPr sz="11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нужно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ли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человеку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общаться</a:t>
                      </a:r>
                      <a:r>
                        <a:rPr sz="11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 другими</a:t>
                      </a:r>
                      <a:r>
                        <a:rPr sz="11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людьми.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«Хочу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быть</a:t>
                      </a:r>
                      <a:r>
                        <a:rPr sz="11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писателем»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 marR="62103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Становлюсь</a:t>
                      </a:r>
                      <a:r>
                        <a:rPr sz="11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грамотным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читателем:</a:t>
                      </a:r>
                      <a:r>
                        <a:rPr sz="11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читаю,</a:t>
                      </a:r>
                      <a:r>
                        <a:rPr sz="11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думаю,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понимаю.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Говорить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нельзя</a:t>
                      </a:r>
                      <a:r>
                        <a:rPr sz="11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молчать!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91440" marR="53784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Художественно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эстетическая творческая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деятельность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40931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Рукотворный</a:t>
                      </a:r>
                      <a:r>
                        <a:rPr sz="11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мир.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Ритмика.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Школьный</a:t>
                      </a:r>
                      <a:r>
                        <a:rPr sz="11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театр</a:t>
                      </a:r>
                      <a:r>
                        <a:rPr sz="11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«Путешествие</a:t>
                      </a:r>
                      <a:r>
                        <a:rPr sz="11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сказку».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 marR="2983865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Выразительное</a:t>
                      </a:r>
                      <a:r>
                        <a:rPr sz="11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чтение. Искусство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иллюстрации.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1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мире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музыкальных</a:t>
                      </a:r>
                      <a:r>
                        <a:rPr sz="11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звуков.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08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Информационная</a:t>
                      </a:r>
                      <a:r>
                        <a:rPr sz="11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культура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Мои</a:t>
                      </a:r>
                      <a:r>
                        <a:rPr sz="11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помощники</a:t>
                      </a:r>
                      <a:r>
                        <a:rPr sz="11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285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1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словари.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Моя</a:t>
                      </a:r>
                      <a:r>
                        <a:rPr sz="11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информационная культура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90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Интеллектуальные</a:t>
                      </a:r>
                      <a:r>
                        <a:rPr sz="1100" spc="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марафоны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100" i="1" dirty="0">
                          <a:latin typeface="Arial"/>
                          <a:cs typeface="Arial"/>
                        </a:rPr>
                        <a:t>Возможные</a:t>
                      </a:r>
                      <a:r>
                        <a:rPr sz="11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i="1" dirty="0">
                          <a:latin typeface="Arial"/>
                          <a:cs typeface="Arial"/>
                        </a:rPr>
                        <a:t>темы</a:t>
                      </a:r>
                      <a:r>
                        <a:rPr sz="1100" i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i="1" spc="-10" dirty="0">
                          <a:latin typeface="Arial"/>
                          <a:cs typeface="Arial"/>
                        </a:rPr>
                        <a:t>марафонов: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Глокая</a:t>
                      </a:r>
                      <a:r>
                        <a:rPr sz="11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куздра</a:t>
                      </a:r>
                      <a:r>
                        <a:rPr sz="11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или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исследуем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язык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 поисках</a:t>
                      </a:r>
                      <a:r>
                        <a:rPr sz="11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смысла.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 marR="1860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Русский</a:t>
                      </a:r>
                      <a:r>
                        <a:rPr sz="11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язык</a:t>
                      </a:r>
                      <a:r>
                        <a:rPr sz="11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285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набор</a:t>
                      </a:r>
                      <a:r>
                        <a:rPr sz="11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правил</a:t>
                      </a:r>
                      <a:r>
                        <a:rPr sz="11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исключений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или</a:t>
                      </a:r>
                      <a:r>
                        <a:rPr sz="11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стройная</a:t>
                      </a:r>
                      <a:r>
                        <a:rPr sz="11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система? 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Заповедники</a:t>
                      </a:r>
                      <a:r>
                        <a:rPr sz="11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России.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Я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285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путешественник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(Путешествуем</a:t>
                      </a:r>
                      <a:r>
                        <a:rPr sz="11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России,</a:t>
                      </a:r>
                      <a:r>
                        <a:rPr sz="11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миру).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«Учение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с</a:t>
                      </a:r>
                      <a:r>
                        <a:rPr sz="11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увлечением!»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61239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Читаю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1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поисках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смысла. 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Легко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ли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писать</a:t>
                      </a:r>
                      <a:r>
                        <a:rPr sz="11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без</a:t>
                      </a:r>
                      <a:r>
                        <a:rPr sz="11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ошибок?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Мой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друг</a:t>
                      </a:r>
                      <a:r>
                        <a:rPr sz="11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285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1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dirty="0">
                          <a:latin typeface="Microsoft Sans Serif"/>
                          <a:cs typeface="Microsoft Sans Serif"/>
                        </a:rPr>
                        <a:t>иностранный</a:t>
                      </a:r>
                      <a:r>
                        <a:rPr sz="11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100" spc="-10" dirty="0">
                          <a:latin typeface="Microsoft Sans Serif"/>
                          <a:cs typeface="Microsoft Sans Serif"/>
                        </a:rPr>
                        <a:t>язык.</a:t>
                      </a:r>
                      <a:endParaRPr sz="11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5216" rIns="0" bIns="0" rtlCol="0">
            <a:spAutoFit/>
          </a:bodyPr>
          <a:lstStyle/>
          <a:p>
            <a:pPr marL="17589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Внеурочная</a:t>
            </a:r>
            <a:r>
              <a:rPr spc="-35" dirty="0"/>
              <a:t> </a:t>
            </a:r>
            <a:r>
              <a:rPr spc="-10" dirty="0"/>
              <a:t>деятельность</a:t>
            </a:r>
            <a:r>
              <a:rPr spc="-25" dirty="0"/>
              <a:t> </a:t>
            </a:r>
            <a:r>
              <a:rPr dirty="0"/>
              <a:t>в</a:t>
            </a:r>
            <a:r>
              <a:rPr spc="-35" dirty="0"/>
              <a:t> </a:t>
            </a:r>
            <a:r>
              <a:rPr spc="-10" dirty="0"/>
              <a:t>соответствии</a:t>
            </a:r>
            <a:r>
              <a:rPr spc="-25" dirty="0"/>
              <a:t> </a:t>
            </a:r>
            <a:r>
              <a:rPr dirty="0"/>
              <a:t>с</a:t>
            </a:r>
            <a:r>
              <a:rPr spc="-40" dirty="0"/>
              <a:t> </a:t>
            </a:r>
            <a:r>
              <a:rPr dirty="0"/>
              <a:t>ФОП</a:t>
            </a:r>
            <a:r>
              <a:rPr spc="-45" dirty="0"/>
              <a:t> </a:t>
            </a:r>
            <a:r>
              <a:rPr dirty="0"/>
              <a:t>НОО</a:t>
            </a:r>
            <a:r>
              <a:rPr spc="-50" dirty="0"/>
              <a:t> </a:t>
            </a:r>
            <a:r>
              <a:rPr spc="-10" dirty="0"/>
              <a:t>(п.173)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583423" y="729879"/>
            <a:ext cx="4567555" cy="5716270"/>
            <a:chOff x="7583423" y="729879"/>
            <a:chExt cx="4567555" cy="57162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83423" y="729879"/>
              <a:ext cx="4567428" cy="571586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879080" y="1042415"/>
              <a:ext cx="3990340" cy="5111750"/>
            </a:xfrm>
            <a:custGeom>
              <a:avLst/>
              <a:gdLst/>
              <a:ahLst/>
              <a:cxnLst/>
              <a:rect l="l" t="t" r="r" b="b"/>
              <a:pathLst>
                <a:path w="3990340" h="5111750">
                  <a:moveTo>
                    <a:pt x="3989832" y="251841"/>
                  </a:moveTo>
                  <a:lnTo>
                    <a:pt x="3985768" y="206590"/>
                  </a:lnTo>
                  <a:lnTo>
                    <a:pt x="3974071" y="163982"/>
                  </a:lnTo>
                  <a:lnTo>
                    <a:pt x="3955440" y="124752"/>
                  </a:lnTo>
                  <a:lnTo>
                    <a:pt x="3930586" y="89598"/>
                  </a:lnTo>
                  <a:lnTo>
                    <a:pt x="3900233" y="59245"/>
                  </a:lnTo>
                  <a:lnTo>
                    <a:pt x="3865080" y="34391"/>
                  </a:lnTo>
                  <a:lnTo>
                    <a:pt x="3825849" y="15760"/>
                  </a:lnTo>
                  <a:lnTo>
                    <a:pt x="3783241" y="4064"/>
                  </a:lnTo>
                  <a:lnTo>
                    <a:pt x="3737991" y="0"/>
                  </a:lnTo>
                  <a:lnTo>
                    <a:pt x="251841" y="0"/>
                  </a:lnTo>
                  <a:lnTo>
                    <a:pt x="206578" y="4064"/>
                  </a:lnTo>
                  <a:lnTo>
                    <a:pt x="163969" y="15760"/>
                  </a:lnTo>
                  <a:lnTo>
                    <a:pt x="124739" y="34391"/>
                  </a:lnTo>
                  <a:lnTo>
                    <a:pt x="89585" y="59245"/>
                  </a:lnTo>
                  <a:lnTo>
                    <a:pt x="59232" y="89598"/>
                  </a:lnTo>
                  <a:lnTo>
                    <a:pt x="34378" y="124752"/>
                  </a:lnTo>
                  <a:lnTo>
                    <a:pt x="15748" y="163982"/>
                  </a:lnTo>
                  <a:lnTo>
                    <a:pt x="4051" y="206590"/>
                  </a:lnTo>
                  <a:lnTo>
                    <a:pt x="0" y="251841"/>
                  </a:lnTo>
                  <a:lnTo>
                    <a:pt x="0" y="4859617"/>
                  </a:lnTo>
                  <a:lnTo>
                    <a:pt x="4051" y="4904892"/>
                  </a:lnTo>
                  <a:lnTo>
                    <a:pt x="15748" y="4947513"/>
                  </a:lnTo>
                  <a:lnTo>
                    <a:pt x="34378" y="4986744"/>
                  </a:lnTo>
                  <a:lnTo>
                    <a:pt x="59232" y="5021897"/>
                  </a:lnTo>
                  <a:lnTo>
                    <a:pt x="89585" y="5052263"/>
                  </a:lnTo>
                  <a:lnTo>
                    <a:pt x="124739" y="5077117"/>
                  </a:lnTo>
                  <a:lnTo>
                    <a:pt x="163969" y="5095748"/>
                  </a:lnTo>
                  <a:lnTo>
                    <a:pt x="206578" y="5107444"/>
                  </a:lnTo>
                  <a:lnTo>
                    <a:pt x="251841" y="5111496"/>
                  </a:lnTo>
                  <a:lnTo>
                    <a:pt x="3737991" y="5111496"/>
                  </a:lnTo>
                  <a:lnTo>
                    <a:pt x="3783241" y="5107444"/>
                  </a:lnTo>
                  <a:lnTo>
                    <a:pt x="3825849" y="5095748"/>
                  </a:lnTo>
                  <a:lnTo>
                    <a:pt x="3865080" y="5077117"/>
                  </a:lnTo>
                  <a:lnTo>
                    <a:pt x="3900233" y="5052263"/>
                  </a:lnTo>
                  <a:lnTo>
                    <a:pt x="3930586" y="5021897"/>
                  </a:lnTo>
                  <a:lnTo>
                    <a:pt x="3955440" y="4986744"/>
                  </a:lnTo>
                  <a:lnTo>
                    <a:pt x="3974071" y="4947513"/>
                  </a:lnTo>
                  <a:lnTo>
                    <a:pt x="3985768" y="4904892"/>
                  </a:lnTo>
                  <a:lnTo>
                    <a:pt x="3989832" y="4859617"/>
                  </a:lnTo>
                  <a:lnTo>
                    <a:pt x="3989832" y="4669536"/>
                  </a:lnTo>
                  <a:lnTo>
                    <a:pt x="3989832" y="2362200"/>
                  </a:lnTo>
                  <a:lnTo>
                    <a:pt x="3989832" y="2208276"/>
                  </a:lnTo>
                  <a:lnTo>
                    <a:pt x="3989832" y="1377696"/>
                  </a:lnTo>
                  <a:lnTo>
                    <a:pt x="3989832" y="2518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188197" y="1454911"/>
            <a:ext cx="3581400" cy="4191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4925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173.5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.</a:t>
            </a:r>
            <a:r>
              <a:rPr sz="1600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Общий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объём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внеурочной деятельности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не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должен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превышать </a:t>
            </a:r>
            <a:r>
              <a:rPr sz="1600" dirty="0">
                <a:latin typeface="Calibri"/>
                <a:cs typeface="Calibri"/>
              </a:rPr>
              <a:t>10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часов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неделю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173.6.</a:t>
            </a:r>
            <a:r>
              <a:rPr sz="16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Один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час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неделю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рекомендуется отводить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на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внеурочное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занятие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2E5496"/>
                </a:solidFill>
                <a:latin typeface="Calibri"/>
                <a:cs typeface="Calibri"/>
              </a:rPr>
              <a:t>«Разговоры</a:t>
            </a:r>
            <a:r>
              <a:rPr sz="1600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2E5496"/>
                </a:solidFill>
                <a:latin typeface="Calibri"/>
                <a:cs typeface="Calibri"/>
              </a:rPr>
              <a:t>о</a:t>
            </a:r>
            <a:r>
              <a:rPr sz="1600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E5496"/>
                </a:solidFill>
                <a:latin typeface="Calibri"/>
                <a:cs typeface="Calibri"/>
              </a:rPr>
              <a:t>важном»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003399"/>
                </a:solidFill>
                <a:latin typeface="Calibri"/>
                <a:cs typeface="Calibri"/>
              </a:rPr>
              <a:t>173.4.</a:t>
            </a:r>
            <a:r>
              <a:rPr sz="16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При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отборе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направлений</a:t>
            </a:r>
            <a:endParaRPr sz="1600">
              <a:latin typeface="Calibri"/>
              <a:cs typeface="Calibri"/>
            </a:endParaRPr>
          </a:p>
          <a:p>
            <a:pPr marL="12700" marR="253365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внеурочной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деятельности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каждая </a:t>
            </a:r>
            <a:r>
              <a:rPr sz="1600" spc="-10" dirty="0">
                <a:solidFill>
                  <a:srgbClr val="2E5496"/>
                </a:solidFill>
                <a:latin typeface="Calibri"/>
                <a:cs typeface="Calibri"/>
              </a:rPr>
              <a:t>образовательная</a:t>
            </a:r>
            <a:r>
              <a:rPr sz="1600" spc="-2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2E5496"/>
                </a:solidFill>
                <a:latin typeface="Calibri"/>
                <a:cs typeface="Calibri"/>
              </a:rPr>
              <a:t>организация ориентируется</a:t>
            </a:r>
            <a:r>
              <a:rPr sz="1600" spc="-10" dirty="0">
                <a:latin typeface="Calibri"/>
                <a:cs typeface="Calibri"/>
              </a:rPr>
              <a:t>,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прежде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всего,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2E5496"/>
                </a:solidFill>
                <a:latin typeface="Calibri"/>
                <a:cs typeface="Calibri"/>
              </a:rPr>
              <a:t>на</a:t>
            </a:r>
            <a:r>
              <a:rPr sz="1600" b="1" spc="-5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2E5496"/>
                </a:solidFill>
                <a:latin typeface="Calibri"/>
                <a:cs typeface="Calibri"/>
              </a:rPr>
              <a:t>свои </a:t>
            </a: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особенности</a:t>
            </a:r>
            <a:r>
              <a:rPr sz="1600" b="1" spc="-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E5496"/>
                </a:solidFill>
                <a:latin typeface="Calibri"/>
                <a:cs typeface="Calibri"/>
              </a:rPr>
              <a:t>функционирования</a:t>
            </a:r>
            <a:r>
              <a:rPr sz="1600" spc="-10" dirty="0">
                <a:latin typeface="Calibri"/>
                <a:cs typeface="Calibri"/>
              </a:rPr>
              <a:t>,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20" dirty="0">
                <a:latin typeface="Calibri"/>
                <a:cs typeface="Calibri"/>
              </a:rPr>
              <a:t>психолого-</a:t>
            </a:r>
            <a:r>
              <a:rPr sz="1600" spc="-10" dirty="0">
                <a:latin typeface="Calibri"/>
                <a:cs typeface="Calibri"/>
              </a:rPr>
              <a:t>педагогические</a:t>
            </a:r>
            <a:endParaRPr sz="1600">
              <a:latin typeface="Calibri"/>
              <a:cs typeface="Calibri"/>
            </a:endParaRPr>
          </a:p>
          <a:p>
            <a:pPr marL="12700" marR="694055" algn="just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характеристики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обучающихся,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их </a:t>
            </a:r>
            <a:r>
              <a:rPr sz="1600" spc="-10" dirty="0">
                <a:latin typeface="Calibri"/>
                <a:cs typeface="Calibri"/>
              </a:rPr>
              <a:t>потребности,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интересы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и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уровни </a:t>
            </a:r>
            <a:r>
              <a:rPr sz="1600" dirty="0">
                <a:latin typeface="Calibri"/>
                <a:cs typeface="Calibri"/>
              </a:rPr>
              <a:t>успешности</a:t>
            </a:r>
            <a:r>
              <a:rPr sz="1600" spc="-9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обучения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4444" rIns="0" bIns="0" rtlCol="0">
            <a:spAutoFit/>
          </a:bodyPr>
          <a:lstStyle/>
          <a:p>
            <a:pPr marL="3937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Подходы</a:t>
            </a:r>
            <a:r>
              <a:rPr spc="-125" dirty="0"/>
              <a:t> </a:t>
            </a:r>
            <a:r>
              <a:rPr dirty="0"/>
              <a:t>к</a:t>
            </a:r>
            <a:r>
              <a:rPr spc="-120" dirty="0"/>
              <a:t> </a:t>
            </a:r>
            <a:r>
              <a:rPr dirty="0"/>
              <a:t>планированию</a:t>
            </a:r>
            <a:r>
              <a:rPr spc="-75" dirty="0"/>
              <a:t> </a:t>
            </a:r>
            <a:r>
              <a:rPr dirty="0"/>
              <a:t>внеурочной</a:t>
            </a:r>
            <a:r>
              <a:rPr spc="-114" dirty="0"/>
              <a:t> </a:t>
            </a:r>
            <a:r>
              <a:rPr spc="-10" dirty="0"/>
              <a:t>деятельности</a:t>
            </a:r>
            <a:r>
              <a:rPr spc="-100" dirty="0"/>
              <a:t> </a:t>
            </a:r>
            <a:r>
              <a:rPr spc="-10" dirty="0"/>
              <a:t>(НОО)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45668" y="1271905"/>
          <a:ext cx="11249024" cy="3970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0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7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54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86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spc="-50" dirty="0">
                          <a:latin typeface="Calibri"/>
                          <a:cs typeface="Calibri"/>
                        </a:rPr>
                        <a:t>№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Направление</a:t>
                      </a:r>
                      <a:r>
                        <a:rPr sz="1400" b="1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ВД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400" b="1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соответствии</a:t>
                      </a:r>
                      <a:r>
                        <a:rPr sz="1400" b="1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400" b="1" spc="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ФОП</a:t>
                      </a:r>
                      <a:r>
                        <a:rPr sz="1400" b="1" spc="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НОО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995044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Реализуемая</a:t>
                      </a:r>
                      <a:r>
                        <a:rPr sz="1400" b="1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программа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400" b="1" spc="-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класс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400" b="1" spc="-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класс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400" b="1" spc="-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класс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1400" b="1" spc="-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класс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245">
                <a:tc gridSpan="3">
                  <a:txBody>
                    <a:bodyPr/>
                    <a:lstStyle/>
                    <a:p>
                      <a:pPr marL="4905375" indent="-1085850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Количество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400" b="1" spc="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внеурочной</a:t>
                      </a:r>
                      <a:r>
                        <a:rPr sz="1400" b="1" spc="-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деятельности</a:t>
                      </a:r>
                      <a:r>
                        <a:rPr sz="1400" b="1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400" b="1" spc="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неделю,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не</a:t>
                      </a:r>
                      <a:r>
                        <a:rPr sz="1400" b="1" spc="-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более</a:t>
                      </a:r>
                      <a:r>
                        <a:rPr sz="1400" b="1" spc="-3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(СанПиН</a:t>
                      </a:r>
                      <a:r>
                        <a:rPr sz="1400" b="1" spc="-3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1.2.3685-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21,</a:t>
                      </a:r>
                      <a:r>
                        <a:rPr sz="1400" b="1" spc="3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табл.</a:t>
                      </a:r>
                      <a:r>
                        <a:rPr sz="1400" b="1" spc="-3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6.6.)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b="1" spc="-2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b="1" spc="-2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b="1" spc="-2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400" b="1" spc="-2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Спортивно-оздоровительная</a:t>
                      </a:r>
                      <a:r>
                        <a:rPr sz="1400" spc="5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деятельность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Спортивный</a:t>
                      </a:r>
                      <a:r>
                        <a:rPr sz="1400" spc="-4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клуб</a:t>
                      </a:r>
                      <a:r>
                        <a:rPr sz="1400" spc="-4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(по</a:t>
                      </a: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направлениям)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Подвижные</a:t>
                      </a:r>
                      <a:r>
                        <a:rPr sz="1400" spc="-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игры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Проектно-исследовательская</a:t>
                      </a:r>
                      <a:r>
                        <a:rPr sz="1400" spc="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деятельность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Школьный </a:t>
                      </a:r>
                      <a:r>
                        <a:rPr sz="1400" spc="-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музей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577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994"/>
                        </a:spcBef>
                      </a:pP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Коммуникативная</a:t>
                      </a:r>
                      <a:r>
                        <a:rPr sz="1400" spc="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деятельность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675"/>
                        </a:lnSpc>
                        <a:spcBef>
                          <a:spcPts val="20"/>
                        </a:spcBef>
                      </a:pP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«Разговоры</a:t>
                      </a:r>
                      <a:r>
                        <a:rPr sz="1400" spc="-4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400" spc="-3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важном»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75"/>
                        </a:lnSpc>
                        <a:spcBef>
                          <a:spcPts val="20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75"/>
                        </a:lnSpc>
                        <a:spcBef>
                          <a:spcPts val="20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75"/>
                        </a:lnSpc>
                        <a:spcBef>
                          <a:spcPts val="20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75"/>
                        </a:lnSpc>
                        <a:spcBef>
                          <a:spcPts val="20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636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«Орлята</a:t>
                      </a:r>
                      <a:r>
                        <a:rPr sz="1400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России»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88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spc="-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Художественно-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эстетическая,</a:t>
                      </a:r>
                      <a:r>
                        <a:rPr sz="1400" spc="10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творческая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9525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деятельность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ts val="1655"/>
                        </a:lnSpc>
                      </a:pPr>
                      <a:r>
                        <a:rPr sz="1400" spc="-2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Хор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2540" algn="ctr">
                        <a:lnSpc>
                          <a:spcPts val="1655"/>
                        </a:lnSpc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Театр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89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525">
                        <a:lnSpc>
                          <a:spcPct val="100000"/>
                        </a:lnSpc>
                      </a:pP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Информационная</a:t>
                      </a:r>
                      <a:r>
                        <a:rPr sz="1400" spc="4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культура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</a:pP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«Основы</a:t>
                      </a:r>
                      <a:r>
                        <a:rPr sz="1400" b="1" spc="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информационной</a:t>
                      </a:r>
                      <a:r>
                        <a:rPr sz="1400" b="1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культуры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0160" marR="445770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школьников:</a:t>
                      </a:r>
                      <a:r>
                        <a:rPr sz="1400" b="1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учимся</a:t>
                      </a:r>
                      <a:r>
                        <a:rPr sz="1400" b="1" spc="-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быть</a:t>
                      </a:r>
                      <a:r>
                        <a:rPr sz="1400" b="1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убедительными</a:t>
                      </a:r>
                      <a:r>
                        <a:rPr sz="1400" b="1" spc="-4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и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защищенными»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8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Интеллектуальные</a:t>
                      </a:r>
                      <a:r>
                        <a:rPr sz="1400" spc="3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марафоны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«Наша</a:t>
                      </a:r>
                      <a:r>
                        <a:rPr sz="1400" b="1" spc="-3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Родина</a:t>
                      </a:r>
                      <a:r>
                        <a:rPr sz="1400" b="1" spc="-3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от</a:t>
                      </a:r>
                      <a:r>
                        <a:rPr sz="1400" b="1" spc="-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края</a:t>
                      </a:r>
                      <a:r>
                        <a:rPr sz="1400" b="1" spc="-4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400" b="1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до</a:t>
                      </a:r>
                      <a:r>
                        <a:rPr sz="1400" b="1" spc="-2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края»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00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«Учение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увлечением!»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ts val="1670"/>
                        </a:lnSpc>
                        <a:spcBef>
                          <a:spcPts val="25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«Рассказы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истории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Самарского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края»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70"/>
                        </a:lnSpc>
                        <a:spcBef>
                          <a:spcPts val="2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765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Развитие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функциональной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грамотности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517391" y="6388608"/>
            <a:ext cx="4841875" cy="271780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4508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55"/>
              </a:spcBef>
            </a:pPr>
            <a:r>
              <a:rPr sz="1100" spc="-10" dirty="0">
                <a:latin typeface="Calibri"/>
                <a:cs typeface="Calibri"/>
              </a:rPr>
              <a:t>Обязательные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для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реализации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программы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ВД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в </a:t>
            </a:r>
            <a:r>
              <a:rPr sz="1100" spc="-10" dirty="0">
                <a:latin typeface="Calibri"/>
                <a:cs typeface="Calibri"/>
              </a:rPr>
              <a:t>соответствии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с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ФОП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НОО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897013" y="5515609"/>
          <a:ext cx="10611482" cy="445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28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6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02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1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pPr marR="2540" algn="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Количество</a:t>
                      </a:r>
                      <a:r>
                        <a:rPr sz="1400" spc="-2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400" spc="-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400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финансированию</a:t>
                      </a: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при</a:t>
                      </a:r>
                      <a:r>
                        <a:rPr sz="1400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5-</a:t>
                      </a: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ти</a:t>
                      </a:r>
                      <a:r>
                        <a:rPr sz="1400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дневной</a:t>
                      </a:r>
                      <a:r>
                        <a:rPr sz="1400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учебной</a:t>
                      </a:r>
                      <a:r>
                        <a:rPr sz="1400" spc="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неделе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b="1" i="1" spc="-2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23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885">
                <a:tc>
                  <a:txBody>
                    <a:bodyPr/>
                    <a:lstStyle/>
                    <a:p>
                      <a:pPr marR="2540" algn="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Количество</a:t>
                      </a:r>
                      <a:r>
                        <a:rPr sz="1400" spc="-2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400" spc="-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400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финансированию</a:t>
                      </a: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при</a:t>
                      </a:r>
                      <a:r>
                        <a:rPr sz="1400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6-</a:t>
                      </a: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ти</a:t>
                      </a:r>
                      <a:r>
                        <a:rPr sz="1400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дневной</a:t>
                      </a:r>
                      <a:r>
                        <a:rPr sz="1400" spc="-1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учебной</a:t>
                      </a:r>
                      <a:r>
                        <a:rPr sz="1400" spc="5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неделе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-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b="1" i="1" spc="-50" dirty="0">
                          <a:solidFill>
                            <a:srgbClr val="333E50"/>
                          </a:solidFill>
                          <a:latin typeface="Calibri"/>
                          <a:cs typeface="Calibri"/>
                        </a:rPr>
                        <a:t>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7526273" y="709676"/>
            <a:ext cx="36277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Письмо</a:t>
            </a:r>
            <a:r>
              <a:rPr sz="120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МО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СО</a:t>
            </a:r>
            <a:r>
              <a:rPr sz="120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от</a:t>
            </a:r>
            <a:r>
              <a:rPr sz="120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25.08.2025 №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МО/1278-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ТУ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(4063-</a:t>
            </a:r>
            <a:r>
              <a:rPr sz="12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ДО)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09091" y="2354021"/>
            <a:ext cx="11043920" cy="2050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6600" dirty="0">
                <a:solidFill>
                  <a:srgbClr val="1F3863"/>
                </a:solidFill>
              </a:rPr>
              <a:t>Основное</a:t>
            </a:r>
            <a:r>
              <a:rPr sz="6600" spc="-225" dirty="0">
                <a:solidFill>
                  <a:srgbClr val="1F3863"/>
                </a:solidFill>
              </a:rPr>
              <a:t> </a:t>
            </a:r>
            <a:r>
              <a:rPr sz="6600" spc="-45" dirty="0">
                <a:solidFill>
                  <a:srgbClr val="1F3863"/>
                </a:solidFill>
              </a:rPr>
              <a:t>общее</a:t>
            </a:r>
            <a:r>
              <a:rPr sz="6600" spc="-325" dirty="0">
                <a:solidFill>
                  <a:srgbClr val="1F3863"/>
                </a:solidFill>
              </a:rPr>
              <a:t> </a:t>
            </a:r>
            <a:r>
              <a:rPr sz="6600" spc="-10" dirty="0">
                <a:solidFill>
                  <a:srgbClr val="1F3863"/>
                </a:solidFill>
              </a:rPr>
              <a:t>образование</a:t>
            </a:r>
            <a:endParaRPr sz="6600"/>
          </a:p>
          <a:p>
            <a:pPr marL="394970" algn="ctr">
              <a:lnSpc>
                <a:spcPct val="100000"/>
              </a:lnSpc>
              <a:spcBef>
                <a:spcPts val="100"/>
              </a:spcBef>
            </a:pPr>
            <a:r>
              <a:rPr sz="6600" b="0" spc="-50" dirty="0">
                <a:solidFill>
                  <a:srgbClr val="1F3863"/>
                </a:solidFill>
                <a:latin typeface="Calibri"/>
                <a:cs typeface="Calibri"/>
              </a:rPr>
              <a:t>5-</a:t>
            </a:r>
            <a:r>
              <a:rPr sz="6600" b="0" dirty="0">
                <a:solidFill>
                  <a:srgbClr val="1F3863"/>
                </a:solidFill>
                <a:latin typeface="Calibri"/>
                <a:cs typeface="Calibri"/>
              </a:rPr>
              <a:t>9</a:t>
            </a:r>
            <a:r>
              <a:rPr sz="6600" b="0" spc="-50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6600" b="0" spc="-10" dirty="0">
                <a:solidFill>
                  <a:srgbClr val="1F3863"/>
                </a:solidFill>
                <a:latin typeface="Calibri"/>
                <a:cs typeface="Calibri"/>
              </a:rPr>
              <a:t>классы</a:t>
            </a:r>
            <a:endParaRPr sz="6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34391" y="3846957"/>
          <a:ext cx="6807833" cy="2279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3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81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435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3408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Учебные</a:t>
                      </a:r>
                      <a:r>
                        <a:rPr sz="1800" b="1" spc="-8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предметы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51435" algn="ctr">
                        <a:lnSpc>
                          <a:spcPts val="2105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Классы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(количество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в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2160"/>
                        </a:lnSpc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неделю)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7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VI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VII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b="1" spc="-20" dirty="0">
                          <a:latin typeface="Calibri"/>
                          <a:cs typeface="Calibri"/>
                        </a:rPr>
                        <a:t>VIII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IX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430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Обязательная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часть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765">
                <a:tc>
                  <a:txBody>
                    <a:bodyPr/>
                    <a:lstStyle/>
                    <a:p>
                      <a:pPr marL="85788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Физическая</a:t>
                      </a:r>
                      <a:r>
                        <a:rPr sz="18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культура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2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+1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2+1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2+1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2+1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2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+1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66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pPr marL="604520" marR="380365" indent="-212725">
                        <a:lnSpc>
                          <a:spcPts val="192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Часть,</a:t>
                      </a:r>
                      <a:r>
                        <a:rPr sz="16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формируемая</a:t>
                      </a:r>
                      <a:r>
                        <a:rPr sz="16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участниками образовательных отношений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5,5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51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sz="1200" spc="-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51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sz="1200" spc="-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51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sz="1200" spc="-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517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85"/>
                        </a:spcBef>
                      </a:pPr>
                      <a:r>
                        <a:rPr sz="1200" spc="-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50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658492" y="3422091"/>
            <a:ext cx="821372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2E5496"/>
                </a:solidFill>
                <a:latin typeface="Calibri"/>
                <a:cs typeface="Calibri"/>
              </a:rPr>
              <a:t>Учебный</a:t>
            </a:r>
            <a:r>
              <a:rPr sz="20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E5496"/>
                </a:solidFill>
                <a:latin typeface="Calibri"/>
                <a:cs typeface="Calibri"/>
              </a:rPr>
              <a:t>план</a:t>
            </a:r>
            <a:r>
              <a:rPr sz="2000" b="1" spc="-5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E5496"/>
                </a:solidFill>
                <a:latin typeface="Calibri"/>
                <a:cs typeface="Calibri"/>
              </a:rPr>
              <a:t>основного</a:t>
            </a:r>
            <a:r>
              <a:rPr sz="2000" b="1" spc="-7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E5496"/>
                </a:solidFill>
                <a:latin typeface="Calibri"/>
                <a:cs typeface="Calibri"/>
              </a:rPr>
              <a:t>общего</a:t>
            </a:r>
            <a:r>
              <a:rPr sz="2000" b="1" spc="-5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E5496"/>
                </a:solidFill>
                <a:latin typeface="Calibri"/>
                <a:cs typeface="Calibri"/>
              </a:rPr>
              <a:t>образования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,</a:t>
            </a:r>
            <a:r>
              <a:rPr sz="20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Calibri"/>
                <a:cs typeface="Calibri"/>
              </a:rPr>
              <a:t>6-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дневная</a:t>
            </a:r>
            <a:r>
              <a:rPr sz="2000" b="1" i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2E5496"/>
                </a:solidFill>
                <a:latin typeface="Calibri"/>
                <a:cs typeface="Calibri"/>
              </a:rPr>
              <a:t>учебная</a:t>
            </a:r>
            <a:r>
              <a:rPr sz="2000" b="1" i="1" spc="-6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2E5496"/>
                </a:solidFill>
                <a:latin typeface="Calibri"/>
                <a:cs typeface="Calibri"/>
              </a:rPr>
              <a:t>неделя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61580" y="6282334"/>
            <a:ext cx="3615054" cy="49720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ФРП</a:t>
            </a:r>
            <a:r>
              <a:rPr sz="1400" b="1" spc="-1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по</a:t>
            </a:r>
            <a:r>
              <a:rPr sz="1400" b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всем</a:t>
            </a:r>
            <a:r>
              <a:rPr sz="1400" b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учебным</a:t>
            </a:r>
            <a:r>
              <a:rPr sz="1400" b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Calibri"/>
                <a:cs typeface="Calibri"/>
              </a:rPr>
              <a:t>предметам</a:t>
            </a:r>
            <a:r>
              <a:rPr sz="1400" b="1" spc="-4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AF50"/>
                </a:solidFill>
                <a:latin typeface="Calibri"/>
                <a:cs typeface="Calibri"/>
              </a:rPr>
              <a:t>на</a:t>
            </a:r>
            <a:r>
              <a:rPr sz="1400" b="1" spc="-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AF50"/>
                </a:solidFill>
                <a:latin typeface="Calibri"/>
                <a:cs typeface="Calibri"/>
              </a:rPr>
              <a:t>портале:</a:t>
            </a:r>
            <a:endParaRPr sz="1400">
              <a:latin typeface="Calibri"/>
              <a:cs typeface="Calibri"/>
            </a:endParaRPr>
          </a:p>
          <a:p>
            <a:pPr marL="154305" algn="ctr">
              <a:lnSpc>
                <a:spcPct val="100000"/>
              </a:lnSpc>
              <a:spcBef>
                <a:spcPts val="175"/>
              </a:spcBef>
            </a:pPr>
            <a:r>
              <a:rPr sz="1400" u="sng" spc="-2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https://edsoo.ru/rabochie-</a:t>
            </a:r>
            <a:r>
              <a:rPr sz="14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programmy/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804163" y="32130"/>
            <a:ext cx="10121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Место</a:t>
            </a:r>
            <a:r>
              <a:rPr sz="3600" spc="-55" dirty="0"/>
              <a:t> </a:t>
            </a:r>
            <a:r>
              <a:rPr sz="3600" dirty="0"/>
              <a:t>предмета</a:t>
            </a:r>
            <a:r>
              <a:rPr sz="3600" spc="-50" dirty="0"/>
              <a:t> </a:t>
            </a:r>
            <a:r>
              <a:rPr sz="3600" dirty="0"/>
              <a:t>в</a:t>
            </a:r>
            <a:r>
              <a:rPr sz="3600" spc="-60" dirty="0"/>
              <a:t> </a:t>
            </a:r>
            <a:r>
              <a:rPr sz="3600" dirty="0"/>
              <a:t>учебном</a:t>
            </a:r>
            <a:r>
              <a:rPr sz="3600" spc="-60" dirty="0"/>
              <a:t> </a:t>
            </a:r>
            <a:r>
              <a:rPr sz="3600" dirty="0"/>
              <a:t>плане</a:t>
            </a:r>
            <a:r>
              <a:rPr sz="3600" spc="-65" dirty="0"/>
              <a:t> </a:t>
            </a:r>
            <a:r>
              <a:rPr sz="3600" dirty="0"/>
              <a:t>в</a:t>
            </a:r>
            <a:r>
              <a:rPr sz="3600" spc="-50" dirty="0"/>
              <a:t> </a:t>
            </a:r>
            <a:r>
              <a:rPr sz="3600" spc="-20" dirty="0"/>
              <a:t>2026-</a:t>
            </a:r>
            <a:r>
              <a:rPr sz="3600" dirty="0"/>
              <a:t>2027</a:t>
            </a:r>
            <a:r>
              <a:rPr sz="3600" spc="-55" dirty="0"/>
              <a:t> </a:t>
            </a:r>
            <a:r>
              <a:rPr sz="3600" spc="-10" dirty="0"/>
              <a:t>уч.г.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1784604" y="6434328"/>
            <a:ext cx="1908175" cy="277495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5588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440"/>
              </a:spcBef>
            </a:pPr>
            <a:r>
              <a:rPr sz="1200" spc="-10" dirty="0">
                <a:latin typeface="Calibri"/>
                <a:cs typeface="Calibri"/>
              </a:rPr>
              <a:t>Обновлённый </a:t>
            </a:r>
            <a:r>
              <a:rPr sz="1200" spc="-30" dirty="0">
                <a:latin typeface="Calibri"/>
                <a:cs typeface="Calibri"/>
              </a:rPr>
              <a:t>ФГОС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2021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7268" y="6468262"/>
            <a:ext cx="141351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spc="-10" dirty="0">
                <a:latin typeface="Calibri"/>
                <a:cs typeface="Calibri"/>
              </a:rPr>
              <a:t>Условные обозначения: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8" name="object 8" descr="Clique no ícone de mão no design de estilo moderno de contorno. ilustração do gr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13525" y="6315454"/>
            <a:ext cx="566639" cy="54254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778495" y="3962400"/>
            <a:ext cx="4122420" cy="2062480"/>
          </a:xfrm>
          <a:prstGeom prst="rect">
            <a:avLst/>
          </a:prstGeom>
          <a:solidFill>
            <a:srgbClr val="DAE2F3"/>
          </a:solidFill>
        </p:spPr>
        <p:txBody>
          <a:bodyPr vert="horz" wrap="square" lIns="0" tIns="34290" rIns="0" bIns="0" rtlCol="0">
            <a:spAutoFit/>
          </a:bodyPr>
          <a:lstStyle/>
          <a:p>
            <a:pPr marL="92075" marR="951230">
              <a:lnSpc>
                <a:spcPct val="100000"/>
              </a:lnSpc>
              <a:spcBef>
                <a:spcPts val="270"/>
              </a:spcBef>
            </a:pPr>
            <a:r>
              <a:rPr sz="1600" b="1" dirty="0">
                <a:solidFill>
                  <a:srgbClr val="4471C4"/>
                </a:solidFill>
                <a:latin typeface="Calibri"/>
                <a:cs typeface="Calibri"/>
              </a:rPr>
              <a:t>Часть,</a:t>
            </a:r>
            <a:r>
              <a:rPr sz="1600" b="1" spc="-50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4471C4"/>
                </a:solidFill>
                <a:latin typeface="Calibri"/>
                <a:cs typeface="Calibri"/>
              </a:rPr>
              <a:t>формируемую</a:t>
            </a:r>
            <a:r>
              <a:rPr sz="1600" b="1" spc="-35" dirty="0">
                <a:solidFill>
                  <a:srgbClr val="4471C4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4471C4"/>
                </a:solidFill>
                <a:latin typeface="Calibri"/>
                <a:cs typeface="Calibri"/>
              </a:rPr>
              <a:t>участниками образовательных отношений:</a:t>
            </a:r>
            <a:endParaRPr sz="1600">
              <a:latin typeface="Calibri"/>
              <a:cs typeface="Calibri"/>
            </a:endParaRPr>
          </a:p>
          <a:p>
            <a:pPr marL="262890" marR="282575" indent="-171450">
              <a:lnSpc>
                <a:spcPct val="100000"/>
              </a:lnSpc>
              <a:spcBef>
                <a:spcPts val="30"/>
              </a:spcBef>
              <a:buFont typeface="Wingdings"/>
              <a:buChar char=""/>
              <a:tabLst>
                <a:tab pos="264160" algn="l"/>
              </a:tabLst>
            </a:pPr>
            <a:r>
              <a:rPr sz="1200" dirty="0">
                <a:latin typeface="Calibri"/>
                <a:cs typeface="Calibri"/>
              </a:rPr>
              <a:t>ФОП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ООО«167.12.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При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реализации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вариантов</a:t>
            </a:r>
            <a:r>
              <a:rPr sz="1200" b="1" spc="-6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№№1-</a:t>
            </a:r>
            <a:r>
              <a:rPr sz="1200" b="1" spc="-50" dirty="0">
                <a:latin typeface="Calibri"/>
                <a:cs typeface="Calibri"/>
              </a:rPr>
              <a:t>6 	</a:t>
            </a:r>
            <a:r>
              <a:rPr sz="1200" spc="-10" dirty="0">
                <a:latin typeface="Calibri"/>
                <a:cs typeface="Calibri"/>
              </a:rPr>
              <a:t>федерального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учебного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плана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количество</a:t>
            </a:r>
            <a:r>
              <a:rPr sz="1200" dirty="0">
                <a:latin typeface="Calibri"/>
                <a:cs typeface="Calibri"/>
              </a:rPr>
              <a:t> часов </a:t>
            </a:r>
            <a:r>
              <a:rPr sz="1200" spc="-25" dirty="0">
                <a:latin typeface="Calibri"/>
                <a:cs typeface="Calibri"/>
              </a:rPr>
              <a:t>на</a:t>
            </a:r>
            <a:endParaRPr sz="1200">
              <a:latin typeface="Calibri"/>
              <a:cs typeface="Calibri"/>
            </a:endParaRPr>
          </a:p>
          <a:p>
            <a:pPr marL="264160" marR="68135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физическую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культуру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составляет </a:t>
            </a:r>
            <a:r>
              <a:rPr sz="1200" dirty="0">
                <a:latin typeface="Calibri"/>
                <a:cs typeface="Calibri"/>
              </a:rPr>
              <a:t>2,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третий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час </a:t>
            </a:r>
            <a:r>
              <a:rPr sz="1200" b="1" spc="-10" dirty="0">
                <a:latin typeface="Calibri"/>
                <a:cs typeface="Calibri"/>
              </a:rPr>
              <a:t>рекомендуется </a:t>
            </a:r>
            <a:r>
              <a:rPr sz="1200" spc="-10" dirty="0">
                <a:latin typeface="Calibri"/>
                <a:cs typeface="Calibri"/>
              </a:rPr>
              <a:t>реализовывать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ОО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за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счет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части, формируемой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участниками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образовательных</a:t>
            </a:r>
            <a:endParaRPr sz="1200">
              <a:latin typeface="Calibri"/>
              <a:cs typeface="Calibri"/>
            </a:endParaRPr>
          </a:p>
          <a:p>
            <a:pPr marL="264160" marR="99695">
              <a:lnSpc>
                <a:spcPct val="100000"/>
              </a:lnSpc>
            </a:pPr>
            <a:r>
              <a:rPr sz="1200" spc="-10" dirty="0">
                <a:latin typeface="Calibri"/>
                <a:cs typeface="Calibri"/>
              </a:rPr>
              <a:t>отношений,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включая </a:t>
            </a:r>
            <a:r>
              <a:rPr sz="1200" spc="-10" dirty="0">
                <a:latin typeface="Calibri"/>
                <a:cs typeface="Calibri"/>
              </a:rPr>
              <a:t>использование</a:t>
            </a:r>
            <a:r>
              <a:rPr sz="1200" dirty="0">
                <a:latin typeface="Calibri"/>
                <a:cs typeface="Calibri"/>
              </a:rPr>
              <a:t> учебных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модулей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по </a:t>
            </a:r>
            <a:r>
              <a:rPr sz="1200" dirty="0">
                <a:latin typeface="Calibri"/>
                <a:cs typeface="Calibri"/>
              </a:rPr>
              <a:t>видам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спорта.»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191756" y="5221478"/>
            <a:ext cx="445134" cy="661670"/>
            <a:chOff x="7191756" y="5221478"/>
            <a:chExt cx="445134" cy="661670"/>
          </a:xfrm>
        </p:grpSpPr>
        <p:sp>
          <p:nvSpPr>
            <p:cNvPr id="11" name="object 11"/>
            <p:cNvSpPr/>
            <p:nvPr/>
          </p:nvSpPr>
          <p:spPr>
            <a:xfrm>
              <a:off x="7197852" y="5227574"/>
              <a:ext cx="433070" cy="401955"/>
            </a:xfrm>
            <a:custGeom>
              <a:avLst/>
              <a:gdLst/>
              <a:ahLst/>
              <a:cxnLst/>
              <a:rect l="l" t="t" r="r" b="b"/>
              <a:pathLst>
                <a:path w="433070" h="401954">
                  <a:moveTo>
                    <a:pt x="108203" y="0"/>
                  </a:moveTo>
                  <a:lnTo>
                    <a:pt x="0" y="100329"/>
                  </a:lnTo>
                  <a:lnTo>
                    <a:pt x="108203" y="216407"/>
                  </a:lnTo>
                  <a:lnTo>
                    <a:pt x="108203" y="162306"/>
                  </a:lnTo>
                  <a:lnTo>
                    <a:pt x="169676" y="174228"/>
                  </a:lnTo>
                  <a:lnTo>
                    <a:pt x="226253" y="190893"/>
                  </a:lnTo>
                  <a:lnTo>
                    <a:pt x="277311" y="211840"/>
                  </a:lnTo>
                  <a:lnTo>
                    <a:pt x="322226" y="236610"/>
                  </a:lnTo>
                  <a:lnTo>
                    <a:pt x="360374" y="264743"/>
                  </a:lnTo>
                  <a:lnTo>
                    <a:pt x="391131" y="295778"/>
                  </a:lnTo>
                  <a:lnTo>
                    <a:pt x="413873" y="329256"/>
                  </a:lnTo>
                  <a:lnTo>
                    <a:pt x="427976" y="364717"/>
                  </a:lnTo>
                  <a:lnTo>
                    <a:pt x="432816" y="401700"/>
                  </a:lnTo>
                  <a:lnTo>
                    <a:pt x="432816" y="293497"/>
                  </a:lnTo>
                  <a:lnTo>
                    <a:pt x="413873" y="221052"/>
                  </a:lnTo>
                  <a:lnTo>
                    <a:pt x="391131" y="187574"/>
                  </a:lnTo>
                  <a:lnTo>
                    <a:pt x="360374" y="156539"/>
                  </a:lnTo>
                  <a:lnTo>
                    <a:pt x="322226" y="128406"/>
                  </a:lnTo>
                  <a:lnTo>
                    <a:pt x="277311" y="103636"/>
                  </a:lnTo>
                  <a:lnTo>
                    <a:pt x="226253" y="82689"/>
                  </a:lnTo>
                  <a:lnTo>
                    <a:pt x="169676" y="66024"/>
                  </a:lnTo>
                  <a:lnTo>
                    <a:pt x="108203" y="54101"/>
                  </a:lnTo>
                  <a:lnTo>
                    <a:pt x="10820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197852" y="5575173"/>
              <a:ext cx="431800" cy="301625"/>
            </a:xfrm>
            <a:custGeom>
              <a:avLst/>
              <a:gdLst/>
              <a:ahLst/>
              <a:cxnLst/>
              <a:rect l="l" t="t" r="r" b="b"/>
              <a:pathLst>
                <a:path w="431800" h="301625">
                  <a:moveTo>
                    <a:pt x="422275" y="0"/>
                  </a:moveTo>
                  <a:lnTo>
                    <a:pt x="380784" y="63448"/>
                  </a:lnTo>
                  <a:lnTo>
                    <a:pt x="349801" y="91519"/>
                  </a:lnTo>
                  <a:lnTo>
                    <a:pt x="312825" y="116774"/>
                  </a:lnTo>
                  <a:lnTo>
                    <a:pt x="270478" y="138926"/>
                  </a:lnTo>
                  <a:lnTo>
                    <a:pt x="223383" y="157691"/>
                  </a:lnTo>
                  <a:lnTo>
                    <a:pt x="172165" y="172783"/>
                  </a:lnTo>
                  <a:lnTo>
                    <a:pt x="117446" y="183917"/>
                  </a:lnTo>
                  <a:lnTo>
                    <a:pt x="59850" y="190807"/>
                  </a:lnTo>
                  <a:lnTo>
                    <a:pt x="0" y="193166"/>
                  </a:lnTo>
                  <a:lnTo>
                    <a:pt x="0" y="301370"/>
                  </a:lnTo>
                  <a:lnTo>
                    <a:pt x="47656" y="299869"/>
                  </a:lnTo>
                  <a:lnTo>
                    <a:pt x="94742" y="295376"/>
                  </a:lnTo>
                  <a:lnTo>
                    <a:pt x="156105" y="284764"/>
                  </a:lnTo>
                  <a:lnTo>
                    <a:pt x="212673" y="269534"/>
                  </a:lnTo>
                  <a:lnTo>
                    <a:pt x="263937" y="250141"/>
                  </a:lnTo>
                  <a:lnTo>
                    <a:pt x="309392" y="227044"/>
                  </a:lnTo>
                  <a:lnTo>
                    <a:pt x="348528" y="200698"/>
                  </a:lnTo>
                  <a:lnTo>
                    <a:pt x="380840" y="171561"/>
                  </a:lnTo>
                  <a:lnTo>
                    <a:pt x="405820" y="140090"/>
                  </a:lnTo>
                  <a:lnTo>
                    <a:pt x="431755" y="71972"/>
                  </a:lnTo>
                  <a:lnTo>
                    <a:pt x="431695" y="36239"/>
                  </a:lnTo>
                  <a:lnTo>
                    <a:pt x="422275" y="0"/>
                  </a:lnTo>
                  <a:close/>
                </a:path>
              </a:pathLst>
            </a:custGeom>
            <a:solidFill>
              <a:srgbClr val="C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197852" y="5227574"/>
              <a:ext cx="433070" cy="648970"/>
            </a:xfrm>
            <a:custGeom>
              <a:avLst/>
              <a:gdLst/>
              <a:ahLst/>
              <a:cxnLst/>
              <a:rect l="l" t="t" r="r" b="b"/>
              <a:pathLst>
                <a:path w="433070" h="648970">
                  <a:moveTo>
                    <a:pt x="432816" y="401700"/>
                  </a:moveTo>
                  <a:lnTo>
                    <a:pt x="413873" y="329256"/>
                  </a:lnTo>
                  <a:lnTo>
                    <a:pt x="391131" y="295778"/>
                  </a:lnTo>
                  <a:lnTo>
                    <a:pt x="360374" y="264743"/>
                  </a:lnTo>
                  <a:lnTo>
                    <a:pt x="322226" y="236610"/>
                  </a:lnTo>
                  <a:lnTo>
                    <a:pt x="277311" y="211840"/>
                  </a:lnTo>
                  <a:lnTo>
                    <a:pt x="226253" y="190893"/>
                  </a:lnTo>
                  <a:lnTo>
                    <a:pt x="169676" y="174228"/>
                  </a:lnTo>
                  <a:lnTo>
                    <a:pt x="108203" y="162306"/>
                  </a:lnTo>
                  <a:lnTo>
                    <a:pt x="108203" y="216407"/>
                  </a:lnTo>
                  <a:lnTo>
                    <a:pt x="0" y="100329"/>
                  </a:lnTo>
                  <a:lnTo>
                    <a:pt x="108203" y="0"/>
                  </a:lnTo>
                  <a:lnTo>
                    <a:pt x="108203" y="54101"/>
                  </a:lnTo>
                  <a:lnTo>
                    <a:pt x="169676" y="66024"/>
                  </a:lnTo>
                  <a:lnTo>
                    <a:pt x="226253" y="82689"/>
                  </a:lnTo>
                  <a:lnTo>
                    <a:pt x="277311" y="103636"/>
                  </a:lnTo>
                  <a:lnTo>
                    <a:pt x="322226" y="128406"/>
                  </a:lnTo>
                  <a:lnTo>
                    <a:pt x="360374" y="156539"/>
                  </a:lnTo>
                  <a:lnTo>
                    <a:pt x="391131" y="187574"/>
                  </a:lnTo>
                  <a:lnTo>
                    <a:pt x="413873" y="221052"/>
                  </a:lnTo>
                  <a:lnTo>
                    <a:pt x="427976" y="256513"/>
                  </a:lnTo>
                  <a:lnTo>
                    <a:pt x="432816" y="293497"/>
                  </a:lnTo>
                  <a:lnTo>
                    <a:pt x="432816" y="401700"/>
                  </a:lnTo>
                  <a:lnTo>
                    <a:pt x="417353" y="467434"/>
                  </a:lnTo>
                  <a:lnTo>
                    <a:pt x="373718" y="526502"/>
                  </a:lnTo>
                  <a:lnTo>
                    <a:pt x="342626" y="552799"/>
                  </a:lnTo>
                  <a:lnTo>
                    <a:pt x="306038" y="576546"/>
                  </a:lnTo>
                  <a:lnTo>
                    <a:pt x="264470" y="597448"/>
                  </a:lnTo>
                  <a:lnTo>
                    <a:pt x="218440" y="615210"/>
                  </a:lnTo>
                  <a:lnTo>
                    <a:pt x="168461" y="629538"/>
                  </a:lnTo>
                  <a:lnTo>
                    <a:pt x="115051" y="640137"/>
                  </a:lnTo>
                  <a:lnTo>
                    <a:pt x="58725" y="646712"/>
                  </a:lnTo>
                  <a:lnTo>
                    <a:pt x="0" y="648969"/>
                  </a:lnTo>
                  <a:lnTo>
                    <a:pt x="0" y="540766"/>
                  </a:lnTo>
                  <a:lnTo>
                    <a:pt x="59850" y="538406"/>
                  </a:lnTo>
                  <a:lnTo>
                    <a:pt x="117446" y="531516"/>
                  </a:lnTo>
                  <a:lnTo>
                    <a:pt x="172165" y="520382"/>
                  </a:lnTo>
                  <a:lnTo>
                    <a:pt x="223383" y="505290"/>
                  </a:lnTo>
                  <a:lnTo>
                    <a:pt x="270478" y="486525"/>
                  </a:lnTo>
                  <a:lnTo>
                    <a:pt x="312825" y="464373"/>
                  </a:lnTo>
                  <a:lnTo>
                    <a:pt x="349801" y="439118"/>
                  </a:lnTo>
                  <a:lnTo>
                    <a:pt x="380784" y="411047"/>
                  </a:lnTo>
                  <a:lnTo>
                    <a:pt x="405150" y="380446"/>
                  </a:lnTo>
                  <a:lnTo>
                    <a:pt x="422275" y="347598"/>
                  </a:lnTo>
                </a:path>
              </a:pathLst>
            </a:custGeom>
            <a:ln w="12192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31519" y="605154"/>
            <a:ext cx="8966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2E5496"/>
                </a:solidFill>
                <a:latin typeface="Calibri"/>
                <a:cs typeface="Calibri"/>
              </a:rPr>
              <a:t>Федеральный</a:t>
            </a:r>
            <a:r>
              <a:rPr sz="1800" b="1" spc="-7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учебный</a:t>
            </a:r>
            <a:r>
              <a:rPr sz="18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план</a:t>
            </a:r>
            <a:r>
              <a:rPr sz="1800" b="1" spc="-3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начального</a:t>
            </a:r>
            <a:r>
              <a:rPr sz="1800" b="1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общего</a:t>
            </a:r>
            <a:r>
              <a:rPr sz="18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E5496"/>
                </a:solidFill>
                <a:latin typeface="Calibri"/>
                <a:cs typeface="Calibri"/>
              </a:rPr>
              <a:t>образования</a:t>
            </a:r>
            <a:r>
              <a:rPr sz="1800" b="1" dirty="0">
                <a:latin typeface="Calibri"/>
                <a:cs typeface="Calibri"/>
              </a:rPr>
              <a:t>,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Calibri"/>
                <a:cs typeface="Calibri"/>
              </a:rPr>
              <a:t>5-</a:t>
            </a:r>
            <a:r>
              <a:rPr sz="1800" b="1" i="1" dirty="0">
                <a:solidFill>
                  <a:srgbClr val="FF0000"/>
                </a:solidFill>
                <a:latin typeface="Calibri"/>
                <a:cs typeface="Calibri"/>
              </a:rPr>
              <a:t>дневная</a:t>
            </a:r>
            <a:r>
              <a:rPr sz="1800" b="1" i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2E5496"/>
                </a:solidFill>
                <a:latin typeface="Calibri"/>
                <a:cs typeface="Calibri"/>
              </a:rPr>
              <a:t>учебная</a:t>
            </a:r>
            <a:r>
              <a:rPr sz="1800" b="1" i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2E5496"/>
                </a:solidFill>
                <a:latin typeface="Calibri"/>
                <a:cs typeface="Calibri"/>
              </a:rPr>
              <a:t>неделя</a:t>
            </a:r>
            <a:endParaRPr sz="1800">
              <a:latin typeface="Calibri"/>
              <a:cs typeface="Calibri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234391" y="979805"/>
          <a:ext cx="6807833" cy="2279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3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81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435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3408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Учебные</a:t>
                      </a:r>
                      <a:r>
                        <a:rPr sz="1800" b="1" spc="-8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предметы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51435" algn="ctr">
                        <a:lnSpc>
                          <a:spcPts val="2100"/>
                        </a:lnSpc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Классы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(количество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в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неделю)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7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V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VI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VII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spc="-20" dirty="0">
                          <a:latin typeface="Calibri"/>
                          <a:cs typeface="Calibri"/>
                        </a:rPr>
                        <a:t>VIII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IX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430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Обязательная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часть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1048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CD6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765">
                <a:tc>
                  <a:txBody>
                    <a:bodyPr/>
                    <a:lstStyle/>
                    <a:p>
                      <a:pPr marL="8578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Физическая</a:t>
                      </a:r>
                      <a:r>
                        <a:rPr sz="18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культура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539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+1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60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2+1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60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2+1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60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2+1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60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r>
                        <a:rPr sz="12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2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+1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60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395">
                <a:tc>
                  <a:txBody>
                    <a:bodyPr/>
                    <a:lstStyle/>
                    <a:p>
                      <a:pPr marL="604520" marR="380365" indent="-212725">
                        <a:lnSpc>
                          <a:spcPts val="1920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Часть,</a:t>
                      </a:r>
                      <a:r>
                        <a:rPr sz="16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формируемая</a:t>
                      </a:r>
                      <a:r>
                        <a:rPr sz="16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участниками образовательных отношений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sz="12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2,5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51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sz="1200" spc="-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51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sz="1200" spc="-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51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90"/>
                        </a:spcBef>
                      </a:pPr>
                      <a:r>
                        <a:rPr sz="1200" spc="-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51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sz="1200" spc="-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49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7824216" y="886967"/>
            <a:ext cx="4156075" cy="1816735"/>
          </a:xfrm>
          <a:prstGeom prst="rect">
            <a:avLst/>
          </a:prstGeom>
          <a:solidFill>
            <a:srgbClr val="DAE2F3"/>
          </a:solidFill>
        </p:spPr>
        <p:txBody>
          <a:bodyPr vert="horz" wrap="square" lIns="0" tIns="34290" rIns="0" bIns="0" rtlCol="0">
            <a:spAutoFit/>
          </a:bodyPr>
          <a:lstStyle/>
          <a:p>
            <a:pPr marL="92075" marR="1363980">
              <a:lnSpc>
                <a:spcPct val="100000"/>
              </a:lnSpc>
              <a:spcBef>
                <a:spcPts val="270"/>
              </a:spcBef>
            </a:pPr>
            <a:r>
              <a:rPr sz="1400" b="1" dirty="0">
                <a:latin typeface="Calibri"/>
                <a:cs typeface="Calibri"/>
              </a:rPr>
              <a:t>Часть,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формируемую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участниками образовательных</a:t>
            </a:r>
            <a:r>
              <a:rPr sz="1400" b="1" spc="2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отношений:</a:t>
            </a:r>
            <a:endParaRPr sz="1400">
              <a:latin typeface="Calibri"/>
              <a:cs typeface="Calibri"/>
            </a:endParaRPr>
          </a:p>
          <a:p>
            <a:pPr marL="263525" marR="240665" indent="-171450">
              <a:lnSpc>
                <a:spcPct val="100000"/>
              </a:lnSpc>
              <a:spcBef>
                <a:spcPts val="20"/>
              </a:spcBef>
              <a:buFont typeface="Wingdings"/>
              <a:buChar char=""/>
              <a:tabLst>
                <a:tab pos="264795" algn="l"/>
              </a:tabLst>
            </a:pPr>
            <a:r>
              <a:rPr sz="1200" dirty="0">
                <a:latin typeface="Calibri"/>
                <a:cs typeface="Calibri"/>
              </a:rPr>
              <a:t>ФОП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ООО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п.167.12.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При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реализации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вариантов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№№1-</a:t>
            </a:r>
            <a:r>
              <a:rPr sz="1200" b="1" spc="-50" dirty="0">
                <a:latin typeface="Calibri"/>
                <a:cs typeface="Calibri"/>
              </a:rPr>
              <a:t>6 	</a:t>
            </a:r>
            <a:r>
              <a:rPr sz="1200" spc="-10" dirty="0">
                <a:latin typeface="Calibri"/>
                <a:cs typeface="Calibri"/>
              </a:rPr>
              <a:t>федерального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учебного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плана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количество</a:t>
            </a:r>
            <a:r>
              <a:rPr sz="1200" dirty="0">
                <a:latin typeface="Calibri"/>
                <a:cs typeface="Calibri"/>
              </a:rPr>
              <a:t> часов </a:t>
            </a:r>
            <a:r>
              <a:rPr sz="1200" spc="-25" dirty="0">
                <a:latin typeface="Calibri"/>
                <a:cs typeface="Calibri"/>
              </a:rPr>
              <a:t>на</a:t>
            </a:r>
            <a:endParaRPr sz="1200">
              <a:latin typeface="Calibri"/>
              <a:cs typeface="Calibri"/>
            </a:endParaRPr>
          </a:p>
          <a:p>
            <a:pPr marL="264795" marR="116205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физическую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культуру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составляет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2,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третий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час </a:t>
            </a:r>
            <a:r>
              <a:rPr sz="1200" b="1" spc="-10" dirty="0">
                <a:latin typeface="Calibri"/>
                <a:cs typeface="Calibri"/>
              </a:rPr>
              <a:t>рекомендуется </a:t>
            </a:r>
            <a:r>
              <a:rPr sz="1200" spc="-10" dirty="0">
                <a:latin typeface="Calibri"/>
                <a:cs typeface="Calibri"/>
              </a:rPr>
              <a:t>реализовывать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ОО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за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счет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части, формируемой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участниками </a:t>
            </a:r>
            <a:r>
              <a:rPr sz="1200" spc="-10" dirty="0">
                <a:latin typeface="Calibri"/>
                <a:cs typeface="Calibri"/>
              </a:rPr>
              <a:t>образовательных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отношений, </a:t>
            </a:r>
            <a:r>
              <a:rPr sz="1200" dirty="0">
                <a:latin typeface="Calibri"/>
                <a:cs typeface="Calibri"/>
              </a:rPr>
              <a:t>включая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использование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учебных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модулей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по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видам спорта.»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191756" y="2472182"/>
            <a:ext cx="445134" cy="661670"/>
            <a:chOff x="7191756" y="2472182"/>
            <a:chExt cx="445134" cy="661670"/>
          </a:xfrm>
        </p:grpSpPr>
        <p:sp>
          <p:nvSpPr>
            <p:cNvPr id="18" name="object 18"/>
            <p:cNvSpPr/>
            <p:nvPr/>
          </p:nvSpPr>
          <p:spPr>
            <a:xfrm>
              <a:off x="7197852" y="2478278"/>
              <a:ext cx="433070" cy="401955"/>
            </a:xfrm>
            <a:custGeom>
              <a:avLst/>
              <a:gdLst/>
              <a:ahLst/>
              <a:cxnLst/>
              <a:rect l="l" t="t" r="r" b="b"/>
              <a:pathLst>
                <a:path w="433070" h="401955">
                  <a:moveTo>
                    <a:pt x="108203" y="0"/>
                  </a:moveTo>
                  <a:lnTo>
                    <a:pt x="0" y="100330"/>
                  </a:lnTo>
                  <a:lnTo>
                    <a:pt x="108203" y="216408"/>
                  </a:lnTo>
                  <a:lnTo>
                    <a:pt x="108203" y="162306"/>
                  </a:lnTo>
                  <a:lnTo>
                    <a:pt x="169676" y="174228"/>
                  </a:lnTo>
                  <a:lnTo>
                    <a:pt x="226253" y="190893"/>
                  </a:lnTo>
                  <a:lnTo>
                    <a:pt x="277311" y="211840"/>
                  </a:lnTo>
                  <a:lnTo>
                    <a:pt x="322226" y="236610"/>
                  </a:lnTo>
                  <a:lnTo>
                    <a:pt x="360374" y="264743"/>
                  </a:lnTo>
                  <a:lnTo>
                    <a:pt x="391131" y="295778"/>
                  </a:lnTo>
                  <a:lnTo>
                    <a:pt x="413873" y="329256"/>
                  </a:lnTo>
                  <a:lnTo>
                    <a:pt x="427976" y="364717"/>
                  </a:lnTo>
                  <a:lnTo>
                    <a:pt x="432816" y="401700"/>
                  </a:lnTo>
                  <a:lnTo>
                    <a:pt x="432816" y="293497"/>
                  </a:lnTo>
                  <a:lnTo>
                    <a:pt x="413873" y="221052"/>
                  </a:lnTo>
                  <a:lnTo>
                    <a:pt x="391131" y="187574"/>
                  </a:lnTo>
                  <a:lnTo>
                    <a:pt x="360374" y="156539"/>
                  </a:lnTo>
                  <a:lnTo>
                    <a:pt x="322226" y="128406"/>
                  </a:lnTo>
                  <a:lnTo>
                    <a:pt x="277311" y="103636"/>
                  </a:lnTo>
                  <a:lnTo>
                    <a:pt x="226253" y="82689"/>
                  </a:lnTo>
                  <a:lnTo>
                    <a:pt x="169676" y="66024"/>
                  </a:lnTo>
                  <a:lnTo>
                    <a:pt x="108203" y="54101"/>
                  </a:lnTo>
                  <a:lnTo>
                    <a:pt x="10820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197852" y="2825877"/>
              <a:ext cx="431800" cy="301625"/>
            </a:xfrm>
            <a:custGeom>
              <a:avLst/>
              <a:gdLst/>
              <a:ahLst/>
              <a:cxnLst/>
              <a:rect l="l" t="t" r="r" b="b"/>
              <a:pathLst>
                <a:path w="431800" h="301625">
                  <a:moveTo>
                    <a:pt x="422275" y="0"/>
                  </a:moveTo>
                  <a:lnTo>
                    <a:pt x="380784" y="63444"/>
                  </a:lnTo>
                  <a:lnTo>
                    <a:pt x="349801" y="91514"/>
                  </a:lnTo>
                  <a:lnTo>
                    <a:pt x="312825" y="116768"/>
                  </a:lnTo>
                  <a:lnTo>
                    <a:pt x="270478" y="138922"/>
                  </a:lnTo>
                  <a:lnTo>
                    <a:pt x="223383" y="157688"/>
                  </a:lnTo>
                  <a:lnTo>
                    <a:pt x="172165" y="172781"/>
                  </a:lnTo>
                  <a:lnTo>
                    <a:pt x="117446" y="183916"/>
                  </a:lnTo>
                  <a:lnTo>
                    <a:pt x="59850" y="190806"/>
                  </a:lnTo>
                  <a:lnTo>
                    <a:pt x="0" y="193167"/>
                  </a:lnTo>
                  <a:lnTo>
                    <a:pt x="0" y="301371"/>
                  </a:lnTo>
                  <a:lnTo>
                    <a:pt x="47656" y="299862"/>
                  </a:lnTo>
                  <a:lnTo>
                    <a:pt x="94742" y="295401"/>
                  </a:lnTo>
                  <a:lnTo>
                    <a:pt x="156105" y="284797"/>
                  </a:lnTo>
                  <a:lnTo>
                    <a:pt x="212673" y="269569"/>
                  </a:lnTo>
                  <a:lnTo>
                    <a:pt x="263937" y="250174"/>
                  </a:lnTo>
                  <a:lnTo>
                    <a:pt x="309392" y="227072"/>
                  </a:lnTo>
                  <a:lnTo>
                    <a:pt x="348528" y="200719"/>
                  </a:lnTo>
                  <a:lnTo>
                    <a:pt x="380840" y="171574"/>
                  </a:lnTo>
                  <a:lnTo>
                    <a:pt x="405820" y="140096"/>
                  </a:lnTo>
                  <a:lnTo>
                    <a:pt x="431755" y="71968"/>
                  </a:lnTo>
                  <a:lnTo>
                    <a:pt x="431695" y="36235"/>
                  </a:lnTo>
                  <a:lnTo>
                    <a:pt x="422275" y="0"/>
                  </a:lnTo>
                  <a:close/>
                </a:path>
              </a:pathLst>
            </a:custGeom>
            <a:solidFill>
              <a:srgbClr val="CD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197852" y="2478278"/>
              <a:ext cx="433070" cy="648970"/>
            </a:xfrm>
            <a:custGeom>
              <a:avLst/>
              <a:gdLst/>
              <a:ahLst/>
              <a:cxnLst/>
              <a:rect l="l" t="t" r="r" b="b"/>
              <a:pathLst>
                <a:path w="433070" h="648969">
                  <a:moveTo>
                    <a:pt x="432816" y="401700"/>
                  </a:moveTo>
                  <a:lnTo>
                    <a:pt x="413873" y="329256"/>
                  </a:lnTo>
                  <a:lnTo>
                    <a:pt x="391131" y="295778"/>
                  </a:lnTo>
                  <a:lnTo>
                    <a:pt x="360374" y="264743"/>
                  </a:lnTo>
                  <a:lnTo>
                    <a:pt x="322226" y="236610"/>
                  </a:lnTo>
                  <a:lnTo>
                    <a:pt x="277311" y="211840"/>
                  </a:lnTo>
                  <a:lnTo>
                    <a:pt x="226253" y="190893"/>
                  </a:lnTo>
                  <a:lnTo>
                    <a:pt x="169676" y="174228"/>
                  </a:lnTo>
                  <a:lnTo>
                    <a:pt x="108203" y="162306"/>
                  </a:lnTo>
                  <a:lnTo>
                    <a:pt x="108203" y="216408"/>
                  </a:lnTo>
                  <a:lnTo>
                    <a:pt x="0" y="100330"/>
                  </a:lnTo>
                  <a:lnTo>
                    <a:pt x="108203" y="0"/>
                  </a:lnTo>
                  <a:lnTo>
                    <a:pt x="108203" y="54101"/>
                  </a:lnTo>
                  <a:lnTo>
                    <a:pt x="169676" y="66024"/>
                  </a:lnTo>
                  <a:lnTo>
                    <a:pt x="226253" y="82689"/>
                  </a:lnTo>
                  <a:lnTo>
                    <a:pt x="277311" y="103636"/>
                  </a:lnTo>
                  <a:lnTo>
                    <a:pt x="322226" y="128406"/>
                  </a:lnTo>
                  <a:lnTo>
                    <a:pt x="360374" y="156539"/>
                  </a:lnTo>
                  <a:lnTo>
                    <a:pt x="391131" y="187574"/>
                  </a:lnTo>
                  <a:lnTo>
                    <a:pt x="413873" y="221052"/>
                  </a:lnTo>
                  <a:lnTo>
                    <a:pt x="427976" y="256513"/>
                  </a:lnTo>
                  <a:lnTo>
                    <a:pt x="432816" y="293497"/>
                  </a:lnTo>
                  <a:lnTo>
                    <a:pt x="432816" y="401700"/>
                  </a:lnTo>
                  <a:lnTo>
                    <a:pt x="417353" y="467421"/>
                  </a:lnTo>
                  <a:lnTo>
                    <a:pt x="373718" y="526485"/>
                  </a:lnTo>
                  <a:lnTo>
                    <a:pt x="342626" y="552783"/>
                  </a:lnTo>
                  <a:lnTo>
                    <a:pt x="306038" y="576532"/>
                  </a:lnTo>
                  <a:lnTo>
                    <a:pt x="264470" y="597436"/>
                  </a:lnTo>
                  <a:lnTo>
                    <a:pt x="218440" y="615202"/>
                  </a:lnTo>
                  <a:lnTo>
                    <a:pt x="168461" y="629533"/>
                  </a:lnTo>
                  <a:lnTo>
                    <a:pt x="115051" y="640134"/>
                  </a:lnTo>
                  <a:lnTo>
                    <a:pt x="58725" y="646712"/>
                  </a:lnTo>
                  <a:lnTo>
                    <a:pt x="0" y="648970"/>
                  </a:lnTo>
                  <a:lnTo>
                    <a:pt x="0" y="540766"/>
                  </a:lnTo>
                  <a:lnTo>
                    <a:pt x="59850" y="538405"/>
                  </a:lnTo>
                  <a:lnTo>
                    <a:pt x="117446" y="531515"/>
                  </a:lnTo>
                  <a:lnTo>
                    <a:pt x="172165" y="520380"/>
                  </a:lnTo>
                  <a:lnTo>
                    <a:pt x="223383" y="505287"/>
                  </a:lnTo>
                  <a:lnTo>
                    <a:pt x="270478" y="486521"/>
                  </a:lnTo>
                  <a:lnTo>
                    <a:pt x="312825" y="464367"/>
                  </a:lnTo>
                  <a:lnTo>
                    <a:pt x="349801" y="439113"/>
                  </a:lnTo>
                  <a:lnTo>
                    <a:pt x="380784" y="411043"/>
                  </a:lnTo>
                  <a:lnTo>
                    <a:pt x="405150" y="380443"/>
                  </a:lnTo>
                  <a:lnTo>
                    <a:pt x="422275" y="347599"/>
                  </a:lnTo>
                </a:path>
              </a:pathLst>
            </a:custGeom>
            <a:ln w="12192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804404" y="2744723"/>
            <a:ext cx="4175760" cy="646430"/>
          </a:xfrm>
          <a:prstGeom prst="rect">
            <a:avLst/>
          </a:prstGeom>
          <a:solidFill>
            <a:srgbClr val="DAE2F3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075" marR="247015">
              <a:lnSpc>
                <a:spcPct val="100000"/>
              </a:lnSpc>
              <a:spcBef>
                <a:spcPts val="295"/>
              </a:spcBef>
            </a:pPr>
            <a:r>
              <a:rPr sz="1200" b="1" dirty="0">
                <a:latin typeface="Calibri"/>
                <a:cs typeface="Calibri"/>
              </a:rPr>
              <a:t>ФГОС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ООО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и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ФОП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не</a:t>
            </a:r>
            <a:r>
              <a:rPr sz="12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0000"/>
                </a:solidFill>
                <a:latin typeface="Calibri"/>
                <a:cs typeface="Calibri"/>
              </a:rPr>
              <a:t>позволяют</a:t>
            </a:r>
            <a:r>
              <a:rPr sz="12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реализовать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углублённое </a:t>
            </a:r>
            <a:r>
              <a:rPr sz="1200" b="1" dirty="0">
                <a:latin typeface="Calibri"/>
                <a:cs typeface="Calibri"/>
              </a:rPr>
              <a:t>изучение</a:t>
            </a:r>
            <a:r>
              <a:rPr sz="1200" b="1" spc="-6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2-х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и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более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предметов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при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5-дневной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учебной неделе!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14985" y="237871"/>
            <a:ext cx="1126871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Преподавание</a:t>
            </a:r>
            <a:r>
              <a:rPr spc="-50" dirty="0"/>
              <a:t> </a:t>
            </a:r>
            <a:r>
              <a:rPr dirty="0"/>
              <a:t>учебного</a:t>
            </a:r>
            <a:r>
              <a:rPr spc="-95" dirty="0"/>
              <a:t> </a:t>
            </a:r>
            <a:r>
              <a:rPr dirty="0"/>
              <a:t>предмета</a:t>
            </a:r>
            <a:r>
              <a:rPr spc="-55" dirty="0"/>
              <a:t> </a:t>
            </a:r>
            <a:r>
              <a:rPr spc="-10" dirty="0"/>
              <a:t>«Физическая</a:t>
            </a:r>
            <a:r>
              <a:rPr spc="-35" dirty="0"/>
              <a:t> </a:t>
            </a:r>
            <a:r>
              <a:rPr spc="-20" dirty="0"/>
              <a:t>культура»</a:t>
            </a:r>
            <a:r>
              <a:rPr spc="-70" dirty="0"/>
              <a:t> </a:t>
            </a:r>
            <a:r>
              <a:rPr dirty="0"/>
              <a:t>в</a:t>
            </a:r>
            <a:r>
              <a:rPr spc="-85" dirty="0"/>
              <a:t> </a:t>
            </a:r>
            <a:r>
              <a:rPr spc="-65" dirty="0"/>
              <a:t>5-</a:t>
            </a:r>
            <a:r>
              <a:rPr dirty="0"/>
              <a:t>9</a:t>
            </a:r>
            <a:r>
              <a:rPr spc="-60" dirty="0"/>
              <a:t> </a:t>
            </a:r>
            <a:r>
              <a:rPr spc="-10" dirty="0"/>
              <a:t>классах, </a:t>
            </a:r>
            <a:r>
              <a:rPr dirty="0"/>
              <a:t>внесенные</a:t>
            </a:r>
            <a:r>
              <a:rPr spc="-65" dirty="0"/>
              <a:t> </a:t>
            </a:r>
            <a:r>
              <a:rPr dirty="0"/>
              <a:t>приказом</a:t>
            </a:r>
            <a:r>
              <a:rPr spc="-60" dirty="0"/>
              <a:t> </a:t>
            </a:r>
            <a:r>
              <a:rPr spc="-10" dirty="0"/>
              <a:t>Минпросвещения</a:t>
            </a:r>
            <a:r>
              <a:rPr spc="-40" dirty="0"/>
              <a:t> </a:t>
            </a:r>
            <a:r>
              <a:rPr dirty="0"/>
              <a:t>РФ</a:t>
            </a:r>
            <a:r>
              <a:rPr spc="-90" dirty="0"/>
              <a:t> </a:t>
            </a:r>
            <a:r>
              <a:rPr dirty="0"/>
              <a:t>от</a:t>
            </a:r>
            <a:r>
              <a:rPr spc="-100" dirty="0"/>
              <a:t> </a:t>
            </a:r>
            <a:r>
              <a:rPr dirty="0"/>
              <a:t>09.10.2024</a:t>
            </a:r>
            <a:r>
              <a:rPr spc="-30" dirty="0"/>
              <a:t> </a:t>
            </a:r>
            <a:r>
              <a:rPr spc="-20" dirty="0"/>
              <a:t>№704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«163.2.10.</a:t>
            </a:r>
            <a:r>
              <a:rPr spc="-45" dirty="0"/>
              <a:t> </a:t>
            </a:r>
            <a:r>
              <a:rPr dirty="0"/>
              <a:t>Общее</a:t>
            </a:r>
            <a:r>
              <a:rPr spc="-25" dirty="0"/>
              <a:t> </a:t>
            </a:r>
            <a:r>
              <a:rPr dirty="0"/>
              <a:t>число</a:t>
            </a:r>
            <a:r>
              <a:rPr spc="-35" dirty="0"/>
              <a:t> </a:t>
            </a:r>
            <a:r>
              <a:rPr dirty="0"/>
              <a:t>часов,</a:t>
            </a:r>
            <a:r>
              <a:rPr spc="-20" dirty="0"/>
              <a:t> </a:t>
            </a:r>
            <a:r>
              <a:rPr spc="-10" dirty="0"/>
              <a:t>рекомендованных</a:t>
            </a:r>
            <a:r>
              <a:rPr spc="-35" dirty="0"/>
              <a:t> </a:t>
            </a:r>
            <a:r>
              <a:rPr dirty="0"/>
              <a:t>для</a:t>
            </a:r>
            <a:r>
              <a:rPr spc="-40" dirty="0"/>
              <a:t> </a:t>
            </a:r>
            <a:r>
              <a:rPr spc="-10" dirty="0"/>
              <a:t>изучения</a:t>
            </a:r>
            <a:r>
              <a:rPr spc="-15" dirty="0"/>
              <a:t> </a:t>
            </a:r>
            <a:r>
              <a:rPr dirty="0"/>
              <a:t>физической</a:t>
            </a:r>
            <a:r>
              <a:rPr spc="-15" dirty="0"/>
              <a:t> </a:t>
            </a:r>
            <a:r>
              <a:rPr spc="-20" dirty="0"/>
              <a:t>культуры </a:t>
            </a:r>
            <a:r>
              <a:rPr dirty="0"/>
              <a:t>на</a:t>
            </a:r>
            <a:r>
              <a:rPr spc="-30" dirty="0"/>
              <a:t> </a:t>
            </a:r>
            <a:r>
              <a:rPr dirty="0"/>
              <a:t>уровне</a:t>
            </a:r>
            <a:r>
              <a:rPr spc="-35" dirty="0"/>
              <a:t> </a:t>
            </a:r>
            <a:r>
              <a:rPr dirty="0"/>
              <a:t>основного</a:t>
            </a:r>
            <a:r>
              <a:rPr spc="-50" dirty="0"/>
              <a:t> </a:t>
            </a:r>
            <a:r>
              <a:rPr spc="-10" dirty="0"/>
              <a:t>общего </a:t>
            </a:r>
            <a:r>
              <a:rPr dirty="0"/>
              <a:t>образования,</a:t>
            </a:r>
            <a:r>
              <a:rPr spc="-10" dirty="0"/>
              <a:t> </a:t>
            </a:r>
            <a:r>
              <a:rPr dirty="0"/>
              <a:t>–</a:t>
            </a:r>
            <a:r>
              <a:rPr spc="-20" dirty="0"/>
              <a:t> </a:t>
            </a:r>
            <a:r>
              <a:rPr b="1" dirty="0">
                <a:latin typeface="Calibri"/>
                <a:cs typeface="Calibri"/>
              </a:rPr>
              <a:t>510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часов</a:t>
            </a:r>
            <a:r>
              <a:rPr dirty="0"/>
              <a:t>:</a:t>
            </a:r>
            <a:r>
              <a:rPr spc="-50" dirty="0"/>
              <a:t> </a:t>
            </a:r>
            <a:r>
              <a:rPr dirty="0"/>
              <a:t>в</a:t>
            </a:r>
            <a:r>
              <a:rPr spc="-15" dirty="0"/>
              <a:t> </a:t>
            </a:r>
            <a:r>
              <a:rPr dirty="0"/>
              <a:t>5</a:t>
            </a:r>
            <a:r>
              <a:rPr spc="-25" dirty="0"/>
              <a:t> </a:t>
            </a:r>
            <a:r>
              <a:rPr dirty="0"/>
              <a:t>классе</a:t>
            </a:r>
            <a:r>
              <a:rPr spc="-25" dirty="0"/>
              <a:t> </a:t>
            </a:r>
            <a:r>
              <a:rPr dirty="0"/>
              <a:t>–</a:t>
            </a:r>
            <a:r>
              <a:rPr spc="-10" dirty="0"/>
              <a:t> </a:t>
            </a:r>
            <a:r>
              <a:rPr dirty="0"/>
              <a:t>102</a:t>
            </a:r>
            <a:r>
              <a:rPr spc="-15" dirty="0"/>
              <a:t> </a:t>
            </a:r>
            <a:r>
              <a:rPr dirty="0"/>
              <a:t>часа</a:t>
            </a:r>
            <a:r>
              <a:rPr spc="-10" dirty="0"/>
              <a:t> </a:t>
            </a:r>
            <a:r>
              <a:rPr dirty="0"/>
              <a:t>(3</a:t>
            </a:r>
            <a:r>
              <a:rPr spc="-25" dirty="0"/>
              <a:t> </a:t>
            </a:r>
            <a:r>
              <a:rPr dirty="0"/>
              <a:t>часа</a:t>
            </a:r>
            <a:r>
              <a:rPr spc="-1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spc="-10" dirty="0"/>
              <a:t>неделю),</a:t>
            </a:r>
            <a:r>
              <a:rPr spc="-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6</a:t>
            </a:r>
            <a:r>
              <a:rPr spc="-15" dirty="0"/>
              <a:t> </a:t>
            </a:r>
            <a:r>
              <a:rPr dirty="0"/>
              <a:t>классе</a:t>
            </a:r>
            <a:r>
              <a:rPr spc="-15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dirty="0"/>
              <a:t>102</a:t>
            </a:r>
            <a:r>
              <a:rPr spc="-15" dirty="0"/>
              <a:t> </a:t>
            </a:r>
            <a:r>
              <a:rPr dirty="0"/>
              <a:t>часа</a:t>
            </a:r>
            <a:r>
              <a:rPr spc="-25" dirty="0"/>
              <a:t> </a:t>
            </a:r>
            <a:r>
              <a:rPr dirty="0"/>
              <a:t>(3</a:t>
            </a:r>
            <a:r>
              <a:rPr spc="-10" dirty="0"/>
              <a:t> </a:t>
            </a:r>
            <a:r>
              <a:rPr dirty="0"/>
              <a:t>часа</a:t>
            </a:r>
            <a:r>
              <a:rPr spc="-1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spc="-10" dirty="0"/>
              <a:t>неделю),</a:t>
            </a:r>
            <a:r>
              <a:rPr spc="-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7</a:t>
            </a:r>
            <a:r>
              <a:rPr spc="-15" dirty="0"/>
              <a:t> </a:t>
            </a:r>
            <a:r>
              <a:rPr spc="-10" dirty="0"/>
              <a:t>классе </a:t>
            </a:r>
            <a:r>
              <a:rPr dirty="0"/>
              <a:t>–</a:t>
            </a:r>
            <a:r>
              <a:rPr spc="-30" dirty="0"/>
              <a:t> </a:t>
            </a:r>
            <a:r>
              <a:rPr dirty="0"/>
              <a:t>102</a:t>
            </a:r>
            <a:r>
              <a:rPr spc="-10" dirty="0"/>
              <a:t> </a:t>
            </a:r>
            <a:r>
              <a:rPr dirty="0"/>
              <a:t>часа</a:t>
            </a:r>
            <a:r>
              <a:rPr spc="-25" dirty="0"/>
              <a:t> </a:t>
            </a:r>
            <a:r>
              <a:rPr dirty="0"/>
              <a:t>(3</a:t>
            </a:r>
            <a:r>
              <a:rPr spc="-20" dirty="0"/>
              <a:t> </a:t>
            </a:r>
            <a:r>
              <a:rPr dirty="0"/>
              <a:t>часа</a:t>
            </a:r>
            <a:r>
              <a:rPr spc="-1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spc="-10" dirty="0"/>
              <a:t>неделю),</a:t>
            </a:r>
            <a:r>
              <a:rPr spc="-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8</a:t>
            </a:r>
            <a:r>
              <a:rPr spc="-30" dirty="0"/>
              <a:t> </a:t>
            </a:r>
            <a:r>
              <a:rPr dirty="0"/>
              <a:t>классе</a:t>
            </a:r>
            <a:r>
              <a:rPr spc="-5" dirty="0"/>
              <a:t> </a:t>
            </a:r>
            <a:r>
              <a:rPr dirty="0"/>
              <a:t>–</a:t>
            </a:r>
            <a:r>
              <a:rPr spc="-30" dirty="0"/>
              <a:t> </a:t>
            </a:r>
            <a:r>
              <a:rPr dirty="0"/>
              <a:t>102</a:t>
            </a:r>
            <a:r>
              <a:rPr spc="-20" dirty="0"/>
              <a:t> </a:t>
            </a:r>
            <a:r>
              <a:rPr dirty="0"/>
              <a:t>часа</a:t>
            </a:r>
            <a:r>
              <a:rPr spc="-15" dirty="0"/>
              <a:t> </a:t>
            </a:r>
            <a:r>
              <a:rPr dirty="0"/>
              <a:t>(3</a:t>
            </a:r>
            <a:r>
              <a:rPr spc="-20" dirty="0"/>
              <a:t> </a:t>
            </a:r>
            <a:r>
              <a:rPr dirty="0"/>
              <a:t>часа</a:t>
            </a:r>
            <a:r>
              <a:rPr spc="-15" dirty="0"/>
              <a:t> </a:t>
            </a:r>
            <a:r>
              <a:rPr dirty="0"/>
              <a:t>в</a:t>
            </a:r>
            <a:r>
              <a:rPr spc="-25" dirty="0"/>
              <a:t> </a:t>
            </a:r>
            <a:r>
              <a:rPr spc="-10" dirty="0"/>
              <a:t>неделю), </a:t>
            </a:r>
            <a:r>
              <a:rPr dirty="0"/>
              <a:t>в</a:t>
            </a:r>
            <a:r>
              <a:rPr spc="-25" dirty="0"/>
              <a:t> </a:t>
            </a:r>
            <a:r>
              <a:rPr dirty="0"/>
              <a:t>9</a:t>
            </a:r>
            <a:r>
              <a:rPr spc="-25" dirty="0"/>
              <a:t> </a:t>
            </a:r>
            <a:r>
              <a:rPr dirty="0"/>
              <a:t>классе</a:t>
            </a:r>
            <a:r>
              <a:rPr spc="-10" dirty="0"/>
              <a:t> </a:t>
            </a:r>
            <a:r>
              <a:rPr dirty="0"/>
              <a:t>–</a:t>
            </a:r>
            <a:r>
              <a:rPr spc="-30" dirty="0"/>
              <a:t> </a:t>
            </a:r>
            <a:r>
              <a:rPr dirty="0"/>
              <a:t>102</a:t>
            </a:r>
            <a:r>
              <a:rPr spc="-20" dirty="0"/>
              <a:t> </a:t>
            </a:r>
            <a:r>
              <a:rPr dirty="0"/>
              <a:t>часа</a:t>
            </a:r>
            <a:r>
              <a:rPr spc="-15" dirty="0"/>
              <a:t> </a:t>
            </a:r>
            <a:r>
              <a:rPr dirty="0"/>
              <a:t>(3</a:t>
            </a:r>
            <a:r>
              <a:rPr spc="-20" dirty="0"/>
              <a:t> </a:t>
            </a:r>
            <a:r>
              <a:rPr dirty="0"/>
              <a:t>часа</a:t>
            </a:r>
            <a:r>
              <a:rPr spc="-25" dirty="0"/>
              <a:t> </a:t>
            </a:r>
            <a:r>
              <a:rPr dirty="0"/>
              <a:t>в</a:t>
            </a:r>
            <a:r>
              <a:rPr spc="-15" dirty="0"/>
              <a:t> </a:t>
            </a:r>
            <a:r>
              <a:rPr spc="-10" dirty="0"/>
              <a:t>неделю).</a:t>
            </a:r>
            <a:r>
              <a:rPr spc="-25" dirty="0"/>
              <a:t> На </a:t>
            </a:r>
            <a:r>
              <a:rPr spc="-10" dirty="0"/>
              <a:t>модульный</a:t>
            </a:r>
            <a:r>
              <a:rPr spc="-40" dirty="0"/>
              <a:t> </a:t>
            </a:r>
            <a:r>
              <a:rPr dirty="0"/>
              <a:t>блок</a:t>
            </a:r>
            <a:r>
              <a:rPr spc="-35" dirty="0"/>
              <a:t> </a:t>
            </a:r>
            <a:r>
              <a:rPr dirty="0"/>
              <a:t>«Базовая</a:t>
            </a:r>
            <a:r>
              <a:rPr spc="-50" dirty="0"/>
              <a:t> </a:t>
            </a:r>
            <a:r>
              <a:rPr dirty="0"/>
              <a:t>физическая</a:t>
            </a:r>
            <a:r>
              <a:rPr spc="-15" dirty="0"/>
              <a:t> </a:t>
            </a:r>
            <a:r>
              <a:rPr spc="-10" dirty="0"/>
              <a:t>подготовка»</a:t>
            </a:r>
            <a:r>
              <a:rPr spc="-50" dirty="0"/>
              <a:t> </a:t>
            </a:r>
            <a:r>
              <a:rPr spc="-10" dirty="0"/>
              <a:t>отводится</a:t>
            </a:r>
            <a:r>
              <a:rPr spc="-40" dirty="0"/>
              <a:t> </a:t>
            </a:r>
            <a:r>
              <a:rPr dirty="0"/>
              <a:t>150</a:t>
            </a:r>
            <a:r>
              <a:rPr spc="-25" dirty="0"/>
              <a:t> </a:t>
            </a:r>
            <a:r>
              <a:rPr dirty="0"/>
              <a:t>часов</a:t>
            </a:r>
            <a:r>
              <a:rPr spc="-30" dirty="0"/>
              <a:t> </a:t>
            </a:r>
            <a:r>
              <a:rPr dirty="0"/>
              <a:t>из</a:t>
            </a:r>
            <a:r>
              <a:rPr spc="-30" dirty="0"/>
              <a:t> </a:t>
            </a:r>
            <a:r>
              <a:rPr dirty="0"/>
              <a:t>общего</a:t>
            </a:r>
            <a:r>
              <a:rPr spc="-40" dirty="0"/>
              <a:t> </a:t>
            </a:r>
            <a:r>
              <a:rPr dirty="0"/>
              <a:t>числа</a:t>
            </a:r>
            <a:r>
              <a:rPr spc="-25" dirty="0"/>
              <a:t> </a:t>
            </a:r>
            <a:r>
              <a:rPr dirty="0"/>
              <a:t>(1</a:t>
            </a:r>
            <a:r>
              <a:rPr spc="-35" dirty="0"/>
              <a:t> </a:t>
            </a:r>
            <a:r>
              <a:rPr dirty="0"/>
              <a:t>час</a:t>
            </a:r>
            <a:r>
              <a:rPr spc="-30" dirty="0"/>
              <a:t> </a:t>
            </a:r>
            <a:r>
              <a:rPr dirty="0"/>
              <a:t>в</a:t>
            </a:r>
            <a:r>
              <a:rPr spc="-30" dirty="0"/>
              <a:t> </a:t>
            </a:r>
            <a:r>
              <a:rPr spc="-10" dirty="0"/>
              <a:t>неделю</a:t>
            </a:r>
            <a:r>
              <a:rPr spc="-25" dirty="0"/>
              <a:t> </a:t>
            </a:r>
            <a:r>
              <a:rPr dirty="0"/>
              <a:t>в</a:t>
            </a:r>
            <a:r>
              <a:rPr spc="-30" dirty="0"/>
              <a:t> </a:t>
            </a:r>
            <a:r>
              <a:rPr spc="-10" dirty="0"/>
              <a:t>каждом классе).</a:t>
            </a:r>
          </a:p>
          <a:p>
            <a:pPr marL="12700" marR="408940" indent="276860">
              <a:lnSpc>
                <a:spcPct val="100000"/>
              </a:lnSpc>
            </a:pPr>
            <a:r>
              <a:rPr dirty="0"/>
              <a:t>Общее</a:t>
            </a:r>
            <a:r>
              <a:rPr spc="-35" dirty="0"/>
              <a:t> </a:t>
            </a:r>
            <a:r>
              <a:rPr dirty="0"/>
              <a:t>число</a:t>
            </a:r>
            <a:r>
              <a:rPr spc="-30" dirty="0"/>
              <a:t> </a:t>
            </a:r>
            <a:r>
              <a:rPr dirty="0"/>
              <a:t>часов,</a:t>
            </a:r>
            <a:r>
              <a:rPr spc="-40" dirty="0"/>
              <a:t> </a:t>
            </a:r>
            <a:r>
              <a:rPr spc="-10" dirty="0"/>
              <a:t>рекомендованных</a:t>
            </a:r>
            <a:r>
              <a:rPr spc="-35" dirty="0"/>
              <a:t> </a:t>
            </a:r>
            <a:r>
              <a:rPr dirty="0"/>
              <a:t>для</a:t>
            </a:r>
            <a:r>
              <a:rPr spc="-30" dirty="0"/>
              <a:t> </a:t>
            </a:r>
            <a:r>
              <a:rPr spc="-10" dirty="0"/>
              <a:t>изучения</a:t>
            </a:r>
            <a:r>
              <a:rPr spc="-35" dirty="0"/>
              <a:t> </a:t>
            </a:r>
            <a:r>
              <a:rPr dirty="0"/>
              <a:t>физической</a:t>
            </a:r>
            <a:r>
              <a:rPr spc="-15" dirty="0"/>
              <a:t> </a:t>
            </a:r>
            <a:r>
              <a:rPr spc="-10" dirty="0"/>
              <a:t>культуры</a:t>
            </a:r>
            <a:r>
              <a:rPr spc="-20" dirty="0"/>
              <a:t> </a:t>
            </a:r>
            <a:r>
              <a:rPr dirty="0"/>
              <a:t>на</a:t>
            </a:r>
            <a:r>
              <a:rPr spc="-50" dirty="0"/>
              <a:t> </a:t>
            </a:r>
            <a:r>
              <a:rPr dirty="0"/>
              <a:t>уровне</a:t>
            </a:r>
            <a:r>
              <a:rPr spc="-40" dirty="0"/>
              <a:t> </a:t>
            </a:r>
            <a:r>
              <a:rPr dirty="0"/>
              <a:t>основного</a:t>
            </a:r>
            <a:r>
              <a:rPr spc="-55" dirty="0"/>
              <a:t> </a:t>
            </a:r>
            <a:r>
              <a:rPr spc="-10" dirty="0"/>
              <a:t>общего </a:t>
            </a:r>
            <a:r>
              <a:rPr dirty="0"/>
              <a:t>образования</a:t>
            </a:r>
            <a:r>
              <a:rPr spc="-20" dirty="0"/>
              <a:t> </a:t>
            </a:r>
            <a:r>
              <a:rPr dirty="0"/>
              <a:t>в</a:t>
            </a:r>
            <a:r>
              <a:rPr spc="-20" dirty="0"/>
              <a:t> </a:t>
            </a:r>
            <a:r>
              <a:rPr spc="-10" dirty="0"/>
              <a:t>соответствии</a:t>
            </a:r>
            <a:r>
              <a:rPr spc="-20" dirty="0"/>
              <a:t> </a:t>
            </a:r>
            <a:r>
              <a:rPr dirty="0"/>
              <a:t>с</a:t>
            </a:r>
            <a:r>
              <a:rPr spc="-30" dirty="0"/>
              <a:t> </a:t>
            </a:r>
            <a:r>
              <a:rPr spc="-10" dirty="0"/>
              <a:t>вариантами федерального</a:t>
            </a:r>
            <a:r>
              <a:rPr dirty="0"/>
              <a:t> учебного</a:t>
            </a:r>
            <a:r>
              <a:rPr spc="-15" dirty="0"/>
              <a:t> </a:t>
            </a:r>
            <a:r>
              <a:rPr dirty="0"/>
              <a:t>плана,</a:t>
            </a:r>
            <a:r>
              <a:rPr spc="-30" dirty="0"/>
              <a:t> </a:t>
            </a:r>
            <a:r>
              <a:rPr spc="-10" dirty="0"/>
              <a:t>предполагающими</a:t>
            </a:r>
            <a:r>
              <a:rPr spc="-15" dirty="0"/>
              <a:t> </a:t>
            </a:r>
            <a:r>
              <a:rPr dirty="0"/>
              <a:t>2</a:t>
            </a:r>
            <a:r>
              <a:rPr spc="-20" dirty="0"/>
              <a:t> </a:t>
            </a:r>
            <a:r>
              <a:rPr dirty="0"/>
              <a:t>часа</a:t>
            </a:r>
            <a:r>
              <a:rPr spc="-5" dirty="0"/>
              <a:t> </a:t>
            </a:r>
            <a:r>
              <a:rPr dirty="0"/>
              <a:t>в</a:t>
            </a:r>
            <a:r>
              <a:rPr spc="-20" dirty="0"/>
              <a:t> </a:t>
            </a:r>
            <a:r>
              <a:rPr spc="-10" dirty="0"/>
              <a:t>неделю, составляет</a:t>
            </a:r>
            <a:r>
              <a:rPr spc="-20" dirty="0"/>
              <a:t> </a:t>
            </a:r>
            <a:r>
              <a:rPr dirty="0"/>
              <a:t>340</a:t>
            </a:r>
            <a:r>
              <a:rPr spc="10" dirty="0"/>
              <a:t> </a:t>
            </a:r>
            <a:r>
              <a:rPr spc="-10" dirty="0"/>
              <a:t>часов.»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482833" y="2909061"/>
            <a:ext cx="1263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по</a:t>
            </a:r>
            <a:r>
              <a:rPr sz="12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3</a:t>
            </a:r>
            <a:r>
              <a:rPr sz="1200" b="1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часа</a:t>
            </a:r>
            <a:r>
              <a:rPr sz="1200" b="1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2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3399"/>
                </a:solidFill>
                <a:latin typeface="Calibri"/>
                <a:cs typeface="Calibri"/>
              </a:rPr>
              <a:t>неделю </a:t>
            </a: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2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5-9</a:t>
            </a:r>
            <a:r>
              <a:rPr sz="1200" spc="-10" dirty="0">
                <a:solidFill>
                  <a:srgbClr val="003399"/>
                </a:solidFill>
                <a:latin typeface="Calibri"/>
                <a:cs typeface="Calibri"/>
              </a:rPr>
              <a:t> классах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16616" y="3932631"/>
            <a:ext cx="12642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по</a:t>
            </a:r>
            <a:r>
              <a:rPr sz="12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3399"/>
                </a:solidFill>
                <a:latin typeface="Calibri"/>
                <a:cs typeface="Calibri"/>
              </a:rPr>
              <a:t>2 часа</a:t>
            </a:r>
            <a:r>
              <a:rPr sz="12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2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3399"/>
                </a:solidFill>
                <a:latin typeface="Calibri"/>
                <a:cs typeface="Calibri"/>
              </a:rPr>
              <a:t>неделю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2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3399"/>
                </a:solidFill>
                <a:latin typeface="Calibri"/>
                <a:cs typeface="Calibri"/>
              </a:rPr>
              <a:t>5-8</a:t>
            </a:r>
            <a:r>
              <a:rPr sz="1200" spc="-10" dirty="0">
                <a:solidFill>
                  <a:srgbClr val="003399"/>
                </a:solidFill>
                <a:latin typeface="Calibri"/>
                <a:cs typeface="Calibri"/>
              </a:rPr>
              <a:t> классах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2982" y="1433926"/>
            <a:ext cx="9579610" cy="1002030"/>
            <a:chOff x="322982" y="1433926"/>
            <a:chExt cx="9579610" cy="10020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2982" y="1433926"/>
              <a:ext cx="9579312" cy="100156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5967" y="1620012"/>
              <a:ext cx="9234170" cy="609600"/>
            </a:xfrm>
            <a:custGeom>
              <a:avLst/>
              <a:gdLst/>
              <a:ahLst/>
              <a:cxnLst/>
              <a:rect l="l" t="t" r="r" b="b"/>
              <a:pathLst>
                <a:path w="9234170" h="609600">
                  <a:moveTo>
                    <a:pt x="8929116" y="0"/>
                  </a:moveTo>
                  <a:lnTo>
                    <a:pt x="304800" y="0"/>
                  </a:lnTo>
                  <a:lnTo>
                    <a:pt x="255359" y="3990"/>
                  </a:lnTo>
                  <a:lnTo>
                    <a:pt x="208458" y="15544"/>
                  </a:lnTo>
                  <a:lnTo>
                    <a:pt x="164725" y="34032"/>
                  </a:lnTo>
                  <a:lnTo>
                    <a:pt x="124788" y="58826"/>
                  </a:lnTo>
                  <a:lnTo>
                    <a:pt x="89273" y="89296"/>
                  </a:lnTo>
                  <a:lnTo>
                    <a:pt x="58808" y="124815"/>
                  </a:lnTo>
                  <a:lnTo>
                    <a:pt x="34020" y="164753"/>
                  </a:lnTo>
                  <a:lnTo>
                    <a:pt x="15538" y="208483"/>
                  </a:lnTo>
                  <a:lnTo>
                    <a:pt x="3989" y="255374"/>
                  </a:lnTo>
                  <a:lnTo>
                    <a:pt x="0" y="304800"/>
                  </a:lnTo>
                  <a:lnTo>
                    <a:pt x="3989" y="354225"/>
                  </a:lnTo>
                  <a:lnTo>
                    <a:pt x="15538" y="401116"/>
                  </a:lnTo>
                  <a:lnTo>
                    <a:pt x="34020" y="444846"/>
                  </a:lnTo>
                  <a:lnTo>
                    <a:pt x="58808" y="484784"/>
                  </a:lnTo>
                  <a:lnTo>
                    <a:pt x="89273" y="520303"/>
                  </a:lnTo>
                  <a:lnTo>
                    <a:pt x="124788" y="550773"/>
                  </a:lnTo>
                  <a:lnTo>
                    <a:pt x="164725" y="575567"/>
                  </a:lnTo>
                  <a:lnTo>
                    <a:pt x="208458" y="594055"/>
                  </a:lnTo>
                  <a:lnTo>
                    <a:pt x="255359" y="605609"/>
                  </a:lnTo>
                  <a:lnTo>
                    <a:pt x="304800" y="609600"/>
                  </a:lnTo>
                  <a:lnTo>
                    <a:pt x="8929116" y="609600"/>
                  </a:lnTo>
                  <a:lnTo>
                    <a:pt x="8978541" y="605609"/>
                  </a:lnTo>
                  <a:lnTo>
                    <a:pt x="9025432" y="594055"/>
                  </a:lnTo>
                  <a:lnTo>
                    <a:pt x="9069162" y="575567"/>
                  </a:lnTo>
                  <a:lnTo>
                    <a:pt x="9109100" y="550773"/>
                  </a:lnTo>
                  <a:lnTo>
                    <a:pt x="9144619" y="520303"/>
                  </a:lnTo>
                  <a:lnTo>
                    <a:pt x="9175089" y="484784"/>
                  </a:lnTo>
                  <a:lnTo>
                    <a:pt x="9199883" y="444846"/>
                  </a:lnTo>
                  <a:lnTo>
                    <a:pt x="9218371" y="401116"/>
                  </a:lnTo>
                  <a:lnTo>
                    <a:pt x="9229925" y="354225"/>
                  </a:lnTo>
                  <a:lnTo>
                    <a:pt x="9233916" y="304800"/>
                  </a:lnTo>
                  <a:lnTo>
                    <a:pt x="9229925" y="255374"/>
                  </a:lnTo>
                  <a:lnTo>
                    <a:pt x="9218371" y="208483"/>
                  </a:lnTo>
                  <a:lnTo>
                    <a:pt x="9199883" y="164753"/>
                  </a:lnTo>
                  <a:lnTo>
                    <a:pt x="9175089" y="124815"/>
                  </a:lnTo>
                  <a:lnTo>
                    <a:pt x="9144619" y="89296"/>
                  </a:lnTo>
                  <a:lnTo>
                    <a:pt x="9109100" y="58826"/>
                  </a:lnTo>
                  <a:lnTo>
                    <a:pt x="9069162" y="34032"/>
                  </a:lnTo>
                  <a:lnTo>
                    <a:pt x="9025432" y="15544"/>
                  </a:lnTo>
                  <a:lnTo>
                    <a:pt x="8978541" y="3990"/>
                  </a:lnTo>
                  <a:lnTo>
                    <a:pt x="8929116" y="0"/>
                  </a:lnTo>
                  <a:close/>
                </a:path>
              </a:pathLst>
            </a:custGeom>
            <a:solidFill>
              <a:srgbClr val="DDE6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187955" y="1669796"/>
            <a:ext cx="55587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latin typeface="Calibri"/>
                <a:cs typeface="Calibri"/>
              </a:rPr>
              <a:t>ИЗМЕНЕНИЯ </a:t>
            </a:r>
            <a:r>
              <a:rPr sz="1500" b="1" dirty="0">
                <a:latin typeface="Calibri"/>
                <a:cs typeface="Calibri"/>
              </a:rPr>
              <a:t>в</a:t>
            </a:r>
            <a:r>
              <a:rPr sz="1500" b="1" spc="-5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ФРП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по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учебному</a:t>
            </a:r>
            <a:r>
              <a:rPr sz="1500" b="1" spc="-2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предмету</a:t>
            </a:r>
            <a:r>
              <a:rPr sz="1500" b="1" spc="-5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«Физическая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культура»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500" dirty="0">
                <a:latin typeface="Calibri"/>
                <a:cs typeface="Calibri"/>
              </a:rPr>
              <a:t>в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части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общего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числа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часов,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рекомендованных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для</a:t>
            </a:r>
            <a:r>
              <a:rPr sz="1500" spc="-10" dirty="0">
                <a:latin typeface="Calibri"/>
                <a:cs typeface="Calibri"/>
              </a:rPr>
              <a:t> изучения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861042" y="3737609"/>
            <a:ext cx="254635" cy="828040"/>
          </a:xfrm>
          <a:custGeom>
            <a:avLst/>
            <a:gdLst/>
            <a:ahLst/>
            <a:cxnLst/>
            <a:rect l="l" t="t" r="r" b="b"/>
            <a:pathLst>
              <a:path w="254634" h="828039">
                <a:moveTo>
                  <a:pt x="0" y="0"/>
                </a:moveTo>
                <a:lnTo>
                  <a:pt x="49512" y="10007"/>
                </a:lnTo>
                <a:lnTo>
                  <a:pt x="89963" y="37290"/>
                </a:lnTo>
                <a:lnTo>
                  <a:pt x="117246" y="77741"/>
                </a:lnTo>
                <a:lnTo>
                  <a:pt x="127253" y="127253"/>
                </a:lnTo>
                <a:lnTo>
                  <a:pt x="127253" y="286512"/>
                </a:lnTo>
                <a:lnTo>
                  <a:pt x="137261" y="336024"/>
                </a:lnTo>
                <a:lnTo>
                  <a:pt x="164544" y="376475"/>
                </a:lnTo>
                <a:lnTo>
                  <a:pt x="204995" y="403758"/>
                </a:lnTo>
                <a:lnTo>
                  <a:pt x="254507" y="413765"/>
                </a:lnTo>
                <a:lnTo>
                  <a:pt x="204995" y="423773"/>
                </a:lnTo>
                <a:lnTo>
                  <a:pt x="164544" y="451056"/>
                </a:lnTo>
                <a:lnTo>
                  <a:pt x="137261" y="491507"/>
                </a:lnTo>
                <a:lnTo>
                  <a:pt x="127253" y="541019"/>
                </a:lnTo>
                <a:lnTo>
                  <a:pt x="127253" y="700277"/>
                </a:lnTo>
                <a:lnTo>
                  <a:pt x="117246" y="749790"/>
                </a:lnTo>
                <a:lnTo>
                  <a:pt x="89963" y="790241"/>
                </a:lnTo>
                <a:lnTo>
                  <a:pt x="49512" y="817524"/>
                </a:lnTo>
                <a:lnTo>
                  <a:pt x="0" y="827532"/>
                </a:lnTo>
              </a:path>
            </a:pathLst>
          </a:custGeom>
          <a:ln w="19812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98557" y="2615945"/>
            <a:ext cx="317500" cy="929640"/>
          </a:xfrm>
          <a:custGeom>
            <a:avLst/>
            <a:gdLst/>
            <a:ahLst/>
            <a:cxnLst/>
            <a:rect l="l" t="t" r="r" b="b"/>
            <a:pathLst>
              <a:path w="317500" h="929639">
                <a:moveTo>
                  <a:pt x="0" y="0"/>
                </a:moveTo>
                <a:lnTo>
                  <a:pt x="50084" y="8083"/>
                </a:lnTo>
                <a:lnTo>
                  <a:pt x="93591" y="30589"/>
                </a:lnTo>
                <a:lnTo>
                  <a:pt x="127906" y="64904"/>
                </a:lnTo>
                <a:lnTo>
                  <a:pt x="150412" y="108411"/>
                </a:lnTo>
                <a:lnTo>
                  <a:pt x="158496" y="158495"/>
                </a:lnTo>
                <a:lnTo>
                  <a:pt x="158496" y="306324"/>
                </a:lnTo>
                <a:lnTo>
                  <a:pt x="166579" y="356408"/>
                </a:lnTo>
                <a:lnTo>
                  <a:pt x="189085" y="399915"/>
                </a:lnTo>
                <a:lnTo>
                  <a:pt x="223400" y="434230"/>
                </a:lnTo>
                <a:lnTo>
                  <a:pt x="266907" y="456736"/>
                </a:lnTo>
                <a:lnTo>
                  <a:pt x="316992" y="464819"/>
                </a:lnTo>
                <a:lnTo>
                  <a:pt x="266907" y="472903"/>
                </a:lnTo>
                <a:lnTo>
                  <a:pt x="223400" y="495409"/>
                </a:lnTo>
                <a:lnTo>
                  <a:pt x="189085" y="529724"/>
                </a:lnTo>
                <a:lnTo>
                  <a:pt x="166579" y="573231"/>
                </a:lnTo>
                <a:lnTo>
                  <a:pt x="158496" y="623315"/>
                </a:lnTo>
                <a:lnTo>
                  <a:pt x="158496" y="771143"/>
                </a:lnTo>
                <a:lnTo>
                  <a:pt x="150412" y="821228"/>
                </a:lnTo>
                <a:lnTo>
                  <a:pt x="127906" y="864735"/>
                </a:lnTo>
                <a:lnTo>
                  <a:pt x="93591" y="899050"/>
                </a:lnTo>
                <a:lnTo>
                  <a:pt x="50084" y="921556"/>
                </a:lnTo>
                <a:lnTo>
                  <a:pt x="0" y="929639"/>
                </a:lnTo>
              </a:path>
            </a:pathLst>
          </a:custGeom>
          <a:ln w="19812">
            <a:solidFill>
              <a:srgbClr val="0033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694423" y="6096101"/>
            <a:ext cx="46970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i="1" dirty="0">
                <a:latin typeface="Calibri"/>
                <a:cs typeface="Calibri"/>
              </a:rPr>
              <a:t>стр.</a:t>
            </a:r>
            <a:r>
              <a:rPr sz="1400" i="1" spc="-5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1013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приказа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Минпросвещения</a:t>
            </a:r>
            <a:r>
              <a:rPr sz="1400" i="1" spc="-7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РФ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от</a:t>
            </a:r>
            <a:r>
              <a:rPr sz="1400" i="1" spc="-45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09.10.2024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spc="-20" dirty="0">
                <a:latin typeface="Calibri"/>
                <a:cs typeface="Calibri"/>
              </a:rPr>
              <a:t>№704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62592" y="2373248"/>
            <a:ext cx="212979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Формирование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графика оценочных процедур</a:t>
            </a:r>
            <a:endParaRPr sz="16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(не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более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10%</a:t>
            </a:r>
            <a:endParaRPr sz="1600">
              <a:latin typeface="Calibri"/>
              <a:cs typeface="Calibri"/>
            </a:endParaRPr>
          </a:p>
          <a:p>
            <a:pPr marL="70485" marR="62865" algn="ct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Calibri"/>
                <a:cs typeface="Calibri"/>
              </a:rPr>
              <a:t>контрольных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работ)</a:t>
            </a:r>
            <a:r>
              <a:rPr sz="1600" spc="-25" dirty="0">
                <a:latin typeface="Calibri"/>
                <a:cs typeface="Calibri"/>
              </a:rPr>
              <a:t> по </a:t>
            </a:r>
            <a:r>
              <a:rPr sz="1600" dirty="0">
                <a:latin typeface="Calibri"/>
                <a:cs typeface="Calibri"/>
              </a:rPr>
              <a:t>учебному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предмету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56438" y="136905"/>
            <a:ext cx="107492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Управленческий</a:t>
            </a:r>
            <a:r>
              <a:rPr spc="-45" dirty="0"/>
              <a:t> </a:t>
            </a:r>
            <a:r>
              <a:rPr dirty="0"/>
              <a:t>цикл</a:t>
            </a:r>
            <a:r>
              <a:rPr spc="-70" dirty="0"/>
              <a:t> </a:t>
            </a:r>
            <a:r>
              <a:rPr dirty="0"/>
              <a:t>качества:</a:t>
            </a:r>
            <a:r>
              <a:rPr spc="-65" dirty="0"/>
              <a:t> </a:t>
            </a:r>
            <a:r>
              <a:rPr dirty="0"/>
              <a:t>как</a:t>
            </a:r>
            <a:r>
              <a:rPr spc="-70" dirty="0"/>
              <a:t> </a:t>
            </a:r>
            <a:r>
              <a:rPr spc="-25" dirty="0"/>
              <a:t>результаты</a:t>
            </a:r>
            <a:r>
              <a:rPr spc="-75" dirty="0"/>
              <a:t> </a:t>
            </a:r>
            <a:r>
              <a:rPr dirty="0"/>
              <a:t>оценочных</a:t>
            </a:r>
            <a:r>
              <a:rPr spc="-80" dirty="0"/>
              <a:t> </a:t>
            </a:r>
            <a:r>
              <a:rPr spc="-10" dirty="0"/>
              <a:t>процедур определяют</a:t>
            </a:r>
            <a:r>
              <a:rPr spc="-80" dirty="0"/>
              <a:t> </a:t>
            </a:r>
            <a:r>
              <a:rPr spc="-10" dirty="0"/>
              <a:t>наполнение</a:t>
            </a:r>
            <a:r>
              <a:rPr spc="-65" dirty="0"/>
              <a:t> </a:t>
            </a:r>
            <a:r>
              <a:rPr spc="-20" dirty="0"/>
              <a:t>содержания</a:t>
            </a:r>
            <a:r>
              <a:rPr spc="-90" dirty="0"/>
              <a:t> </a:t>
            </a:r>
            <a:r>
              <a:rPr dirty="0"/>
              <a:t>обучения</a:t>
            </a:r>
            <a:r>
              <a:rPr spc="-100" dirty="0"/>
              <a:t> </a:t>
            </a:r>
            <a:r>
              <a:rPr dirty="0"/>
              <a:t>на</a:t>
            </a:r>
            <a:r>
              <a:rPr spc="-100" dirty="0"/>
              <a:t> </a:t>
            </a:r>
            <a:r>
              <a:rPr dirty="0"/>
              <a:t>уровне</a:t>
            </a:r>
            <a:r>
              <a:rPr spc="-90" dirty="0"/>
              <a:t> </a:t>
            </a:r>
            <a:r>
              <a:rPr spc="-25" dirty="0"/>
              <a:t>ООО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81685" y="2169032"/>
            <a:ext cx="2048510" cy="19767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720" marR="36195" indent="10795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Анализ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результатов </a:t>
            </a:r>
            <a:r>
              <a:rPr sz="1600" dirty="0">
                <a:latin typeface="Calibri"/>
                <a:cs typeface="Calibri"/>
              </a:rPr>
              <a:t>внешних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и</a:t>
            </a:r>
            <a:r>
              <a:rPr sz="1600" spc="-10" dirty="0">
                <a:latin typeface="Calibri"/>
                <a:cs typeface="Calibri"/>
              </a:rPr>
              <a:t> внутренних </a:t>
            </a:r>
            <a:r>
              <a:rPr sz="1600" dirty="0">
                <a:latin typeface="Calibri"/>
                <a:cs typeface="Calibri"/>
              </a:rPr>
              <a:t>оценочных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процедур, </a:t>
            </a:r>
            <a:r>
              <a:rPr sz="1600" b="1" dirty="0">
                <a:latin typeface="Calibri"/>
                <a:cs typeface="Calibri"/>
              </a:rPr>
              <a:t>выявление</a:t>
            </a:r>
            <a:r>
              <a:rPr sz="1600" b="1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учебных</a:t>
            </a:r>
            <a:endParaRPr sz="1600">
              <a:latin typeface="Calibri"/>
              <a:cs typeface="Calibri"/>
            </a:endParaRPr>
          </a:p>
          <a:p>
            <a:pPr marL="73660" marR="5080" indent="-60960" algn="just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предметов, требующих </a:t>
            </a:r>
            <a:r>
              <a:rPr sz="1600" dirty="0">
                <a:latin typeface="Calibri"/>
                <a:cs typeface="Calibri"/>
              </a:rPr>
              <a:t>усиления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содержания образования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в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новом</a:t>
            </a:r>
            <a:endParaRPr sz="1600">
              <a:latin typeface="Calibri"/>
              <a:cs typeface="Calibri"/>
            </a:endParaRPr>
          </a:p>
          <a:p>
            <a:pPr marL="44069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Calibri"/>
                <a:cs typeface="Calibri"/>
              </a:rPr>
              <a:t>учебном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году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68217" y="1980133"/>
            <a:ext cx="2492375" cy="2221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Анализ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возможностей</a:t>
            </a:r>
            <a:endParaRPr sz="1600">
              <a:latin typeface="Calibri"/>
              <a:cs typeface="Calibri"/>
            </a:endParaRPr>
          </a:p>
          <a:p>
            <a:pPr marL="61594" marR="55880" indent="-635" algn="ctr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Calibri"/>
                <a:cs typeface="Calibri"/>
              </a:rPr>
              <a:t>учебного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плана: </a:t>
            </a:r>
            <a:r>
              <a:rPr sz="1400" b="1" i="1" spc="-10" dirty="0">
                <a:latin typeface="Calibri"/>
                <a:cs typeface="Calibri"/>
              </a:rPr>
              <a:t>продолжительность</a:t>
            </a:r>
            <a:r>
              <a:rPr sz="1400" b="1" i="1" spc="4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учебной </a:t>
            </a:r>
            <a:r>
              <a:rPr sz="1400" i="1" dirty="0">
                <a:latin typeface="Calibri"/>
                <a:cs typeface="Calibri"/>
              </a:rPr>
              <a:t>недели</a:t>
            </a:r>
            <a:r>
              <a:rPr sz="1400" i="1" spc="-40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(5-</a:t>
            </a:r>
            <a:r>
              <a:rPr sz="1400" i="1" dirty="0">
                <a:latin typeface="Calibri"/>
                <a:cs typeface="Calibri"/>
              </a:rPr>
              <a:t>дневная,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6-дневная); </a:t>
            </a:r>
            <a:r>
              <a:rPr sz="1400" b="1" i="1" spc="-10" dirty="0">
                <a:latin typeface="Calibri"/>
                <a:cs typeface="Calibri"/>
              </a:rPr>
              <a:t>распределение</a:t>
            </a:r>
            <a:r>
              <a:rPr sz="1400" b="1" i="1" dirty="0">
                <a:latin typeface="Calibri"/>
                <a:cs typeface="Calibri"/>
              </a:rPr>
              <a:t> часов</a:t>
            </a:r>
            <a:r>
              <a:rPr sz="1400" b="1" i="1" spc="25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части, формируемой</a:t>
            </a:r>
            <a:r>
              <a:rPr sz="1400" b="1" i="1" spc="25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участниками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1400" b="1" i="1" spc="-10" dirty="0">
                <a:latin typeface="Calibri"/>
                <a:cs typeface="Calibri"/>
              </a:rPr>
              <a:t>образовательных</a:t>
            </a:r>
            <a:r>
              <a:rPr sz="1400" b="1" i="1" spc="70" dirty="0">
                <a:latin typeface="Calibri"/>
                <a:cs typeface="Calibri"/>
              </a:rPr>
              <a:t> </a:t>
            </a:r>
            <a:r>
              <a:rPr sz="1400" b="1" i="1" spc="-10" dirty="0">
                <a:latin typeface="Calibri"/>
                <a:cs typeface="Calibri"/>
              </a:rPr>
              <a:t>отношений</a:t>
            </a:r>
            <a:r>
              <a:rPr sz="1400" i="1" spc="-10" dirty="0">
                <a:latin typeface="Calibri"/>
                <a:cs typeface="Calibri"/>
              </a:rPr>
              <a:t>,</a:t>
            </a:r>
            <a:endParaRPr sz="1400">
              <a:latin typeface="Calibri"/>
              <a:cs typeface="Calibri"/>
            </a:endParaRPr>
          </a:p>
          <a:p>
            <a:pPr marL="355600" marR="347980" algn="ctr">
              <a:lnSpc>
                <a:spcPct val="100000"/>
              </a:lnSpc>
            </a:pPr>
            <a:r>
              <a:rPr sz="1400" i="1" dirty="0">
                <a:latin typeface="Calibri"/>
                <a:cs typeface="Calibri"/>
              </a:rPr>
              <a:t>на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учебные</a:t>
            </a:r>
            <a:r>
              <a:rPr sz="1400" i="1" spc="-2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предметы, </a:t>
            </a:r>
            <a:r>
              <a:rPr sz="1400" i="1" dirty="0">
                <a:latin typeface="Calibri"/>
                <a:cs typeface="Calibri"/>
              </a:rPr>
              <a:t>требующие</a:t>
            </a:r>
            <a:r>
              <a:rPr sz="1400" i="1" spc="-5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усиления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i="1" spc="-10" dirty="0">
                <a:latin typeface="Calibri"/>
                <a:cs typeface="Calibri"/>
              </a:rPr>
              <a:t>содержания</a:t>
            </a:r>
            <a:r>
              <a:rPr sz="1400" i="1" spc="10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образования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84872" y="1765172"/>
            <a:ext cx="12623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Calibri"/>
                <a:cs typeface="Calibri"/>
              </a:rPr>
              <a:t>На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основе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spc="-25" dirty="0">
                <a:latin typeface="Calibri"/>
                <a:cs typeface="Calibri"/>
              </a:rPr>
              <a:t>ФРП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10908" y="1993772"/>
            <a:ext cx="2209165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latin typeface="Calibri"/>
                <a:cs typeface="Calibri"/>
              </a:rPr>
              <a:t>конструирование</a:t>
            </a:r>
            <a:r>
              <a:rPr sz="1500" b="1" spc="45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рабочей </a:t>
            </a:r>
            <a:r>
              <a:rPr sz="1500" b="1" dirty="0">
                <a:latin typeface="Calibri"/>
                <a:cs typeface="Calibri"/>
              </a:rPr>
              <a:t>программы</a:t>
            </a:r>
            <a:r>
              <a:rPr sz="1500" b="1" spc="-2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по</a:t>
            </a:r>
            <a:r>
              <a:rPr sz="1500" b="1" spc="-30" dirty="0">
                <a:latin typeface="Calibri"/>
                <a:cs typeface="Calibri"/>
              </a:rPr>
              <a:t> </a:t>
            </a:r>
            <a:r>
              <a:rPr sz="1500" b="1" spc="-10" dirty="0">
                <a:latin typeface="Calibri"/>
                <a:cs typeface="Calibri"/>
              </a:rPr>
              <a:t>предмету, </a:t>
            </a:r>
            <a:r>
              <a:rPr sz="1500" dirty="0">
                <a:latin typeface="Calibri"/>
                <a:cs typeface="Calibri"/>
              </a:rPr>
              <a:t>на</a:t>
            </a:r>
            <a:r>
              <a:rPr sz="1500" spc="-2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который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выделены дополнительные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часы:</a:t>
            </a:r>
            <a:endParaRPr sz="1500">
              <a:latin typeface="Calibri"/>
              <a:cs typeface="Calibri"/>
            </a:endParaRPr>
          </a:p>
          <a:p>
            <a:pPr marL="180340" marR="118745" indent="-53340" algn="just">
              <a:lnSpc>
                <a:spcPct val="100000"/>
              </a:lnSpc>
              <a:spcBef>
                <a:spcPts val="5"/>
              </a:spcBef>
            </a:pPr>
            <a:r>
              <a:rPr sz="1400" i="1" dirty="0">
                <a:latin typeface="Calibri"/>
                <a:cs typeface="Calibri"/>
              </a:rPr>
              <a:t>в</a:t>
            </a:r>
            <a:r>
              <a:rPr sz="1400" i="1" spc="2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пояснительной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записке </a:t>
            </a:r>
            <a:r>
              <a:rPr sz="1400" i="1" dirty="0">
                <a:latin typeface="Calibri"/>
                <a:cs typeface="Calibri"/>
              </a:rPr>
              <a:t>обосновать</a:t>
            </a:r>
            <a:r>
              <a:rPr sz="1400" i="1" spc="-4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увеличение </a:t>
            </a:r>
            <a:r>
              <a:rPr sz="1400" i="1" dirty="0">
                <a:latin typeface="Calibri"/>
                <a:cs typeface="Calibri"/>
              </a:rPr>
              <a:t>часов;</a:t>
            </a:r>
            <a:r>
              <a:rPr sz="1400" i="1" spc="-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в</a:t>
            </a:r>
            <a:r>
              <a:rPr sz="1400" i="1" spc="-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тематическом планировании</a:t>
            </a:r>
            <a:r>
              <a:rPr sz="1400" i="1" spc="-15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указать</a:t>
            </a:r>
            <a:endParaRPr sz="14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sz="1400" i="1" dirty="0">
                <a:latin typeface="Calibri"/>
                <a:cs typeface="Calibri"/>
              </a:rPr>
              <a:t>увеличение</a:t>
            </a:r>
            <a:r>
              <a:rPr sz="1400" i="1" spc="-60" dirty="0">
                <a:latin typeface="Calibri"/>
                <a:cs typeface="Calibri"/>
              </a:rPr>
              <a:t> </a:t>
            </a:r>
            <a:r>
              <a:rPr sz="1400" i="1" spc="-10" dirty="0">
                <a:latin typeface="Calibri"/>
                <a:cs typeface="Calibri"/>
              </a:rPr>
              <a:t>часов,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400" i="1" spc="-10" dirty="0">
                <a:latin typeface="Calibri"/>
                <a:cs typeface="Calibri"/>
              </a:rPr>
              <a:t>распределить</a:t>
            </a:r>
            <a:r>
              <a:rPr sz="1400" i="1" spc="-3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часы</a:t>
            </a:r>
            <a:r>
              <a:rPr sz="1400" i="1" spc="20" dirty="0">
                <a:latin typeface="Calibri"/>
                <a:cs typeface="Calibri"/>
              </a:rPr>
              <a:t> </a:t>
            </a:r>
            <a:r>
              <a:rPr sz="1400" i="1" dirty="0">
                <a:latin typeface="Calibri"/>
                <a:cs typeface="Calibri"/>
              </a:rPr>
              <a:t>в</a:t>
            </a:r>
            <a:r>
              <a:rPr sz="1400" i="1" spc="15" dirty="0">
                <a:latin typeface="Calibri"/>
                <a:cs typeface="Calibri"/>
              </a:rPr>
              <a:t> </a:t>
            </a:r>
            <a:r>
              <a:rPr sz="1400" i="1" spc="-20" dirty="0">
                <a:latin typeface="Calibri"/>
                <a:cs typeface="Calibri"/>
              </a:rPr>
              <a:t>КТП.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66700" y="1621536"/>
            <a:ext cx="2417445" cy="2837815"/>
            <a:chOff x="266700" y="1621536"/>
            <a:chExt cx="2417445" cy="2837815"/>
          </a:xfrm>
        </p:grpSpPr>
        <p:sp>
          <p:nvSpPr>
            <p:cNvPr id="9" name="object 9"/>
            <p:cNvSpPr/>
            <p:nvPr/>
          </p:nvSpPr>
          <p:spPr>
            <a:xfrm>
              <a:off x="336803" y="1687068"/>
              <a:ext cx="2341245" cy="2766060"/>
            </a:xfrm>
            <a:custGeom>
              <a:avLst/>
              <a:gdLst/>
              <a:ahLst/>
              <a:cxnLst/>
              <a:rect l="l" t="t" r="r" b="b"/>
              <a:pathLst>
                <a:path w="2341245" h="2766060">
                  <a:moveTo>
                    <a:pt x="0" y="390144"/>
                  </a:moveTo>
                  <a:lnTo>
                    <a:pt x="3039" y="341195"/>
                  </a:lnTo>
                  <a:lnTo>
                    <a:pt x="11915" y="294064"/>
                  </a:lnTo>
                  <a:lnTo>
                    <a:pt x="26261" y="249115"/>
                  </a:lnTo>
                  <a:lnTo>
                    <a:pt x="45712" y="206713"/>
                  </a:lnTo>
                  <a:lnTo>
                    <a:pt x="69902" y="167225"/>
                  </a:lnTo>
                  <a:lnTo>
                    <a:pt x="98465" y="131014"/>
                  </a:lnTo>
                  <a:lnTo>
                    <a:pt x="131036" y="98446"/>
                  </a:lnTo>
                  <a:lnTo>
                    <a:pt x="167250" y="69887"/>
                  </a:lnTo>
                  <a:lnTo>
                    <a:pt x="206740" y="45701"/>
                  </a:lnTo>
                  <a:lnTo>
                    <a:pt x="249141" y="26255"/>
                  </a:lnTo>
                  <a:lnTo>
                    <a:pt x="294088" y="11912"/>
                  </a:lnTo>
                  <a:lnTo>
                    <a:pt x="341215" y="3038"/>
                  </a:lnTo>
                  <a:lnTo>
                    <a:pt x="390156" y="0"/>
                  </a:lnTo>
                  <a:lnTo>
                    <a:pt x="1950720" y="0"/>
                  </a:lnTo>
                  <a:lnTo>
                    <a:pt x="1999668" y="3038"/>
                  </a:lnTo>
                  <a:lnTo>
                    <a:pt x="2046799" y="11912"/>
                  </a:lnTo>
                  <a:lnTo>
                    <a:pt x="2091748" y="26255"/>
                  </a:lnTo>
                  <a:lnTo>
                    <a:pt x="2134150" y="45701"/>
                  </a:lnTo>
                  <a:lnTo>
                    <a:pt x="2173638" y="69887"/>
                  </a:lnTo>
                  <a:lnTo>
                    <a:pt x="2209849" y="98446"/>
                  </a:lnTo>
                  <a:lnTo>
                    <a:pt x="2242417" y="131014"/>
                  </a:lnTo>
                  <a:lnTo>
                    <a:pt x="2270976" y="167225"/>
                  </a:lnTo>
                  <a:lnTo>
                    <a:pt x="2295162" y="206713"/>
                  </a:lnTo>
                  <a:lnTo>
                    <a:pt x="2314608" y="249115"/>
                  </a:lnTo>
                  <a:lnTo>
                    <a:pt x="2328951" y="294064"/>
                  </a:lnTo>
                  <a:lnTo>
                    <a:pt x="2337825" y="341195"/>
                  </a:lnTo>
                  <a:lnTo>
                    <a:pt x="2340864" y="390144"/>
                  </a:lnTo>
                  <a:lnTo>
                    <a:pt x="2340864" y="2375916"/>
                  </a:lnTo>
                  <a:lnTo>
                    <a:pt x="2337825" y="2424864"/>
                  </a:lnTo>
                  <a:lnTo>
                    <a:pt x="2328951" y="2471995"/>
                  </a:lnTo>
                  <a:lnTo>
                    <a:pt x="2314608" y="2516944"/>
                  </a:lnTo>
                  <a:lnTo>
                    <a:pt x="2295162" y="2559346"/>
                  </a:lnTo>
                  <a:lnTo>
                    <a:pt x="2270976" y="2598834"/>
                  </a:lnTo>
                  <a:lnTo>
                    <a:pt x="2242417" y="2635045"/>
                  </a:lnTo>
                  <a:lnTo>
                    <a:pt x="2209849" y="2667613"/>
                  </a:lnTo>
                  <a:lnTo>
                    <a:pt x="2173638" y="2696172"/>
                  </a:lnTo>
                  <a:lnTo>
                    <a:pt x="2134150" y="2720358"/>
                  </a:lnTo>
                  <a:lnTo>
                    <a:pt x="2091748" y="2739804"/>
                  </a:lnTo>
                  <a:lnTo>
                    <a:pt x="2046799" y="2754147"/>
                  </a:lnTo>
                  <a:lnTo>
                    <a:pt x="1999668" y="2763021"/>
                  </a:lnTo>
                  <a:lnTo>
                    <a:pt x="1950720" y="2766060"/>
                  </a:lnTo>
                  <a:lnTo>
                    <a:pt x="390156" y="2766060"/>
                  </a:lnTo>
                  <a:lnTo>
                    <a:pt x="341215" y="2763021"/>
                  </a:lnTo>
                  <a:lnTo>
                    <a:pt x="294088" y="2754147"/>
                  </a:lnTo>
                  <a:lnTo>
                    <a:pt x="249141" y="2739804"/>
                  </a:lnTo>
                  <a:lnTo>
                    <a:pt x="206740" y="2720358"/>
                  </a:lnTo>
                  <a:lnTo>
                    <a:pt x="167250" y="2696172"/>
                  </a:lnTo>
                  <a:lnTo>
                    <a:pt x="131036" y="2667613"/>
                  </a:lnTo>
                  <a:lnTo>
                    <a:pt x="98465" y="2635045"/>
                  </a:lnTo>
                  <a:lnTo>
                    <a:pt x="69902" y="2598834"/>
                  </a:lnTo>
                  <a:lnTo>
                    <a:pt x="45712" y="2559346"/>
                  </a:lnTo>
                  <a:lnTo>
                    <a:pt x="26261" y="2516944"/>
                  </a:lnTo>
                  <a:lnTo>
                    <a:pt x="11915" y="2471995"/>
                  </a:lnTo>
                  <a:lnTo>
                    <a:pt x="3039" y="2424864"/>
                  </a:lnTo>
                  <a:lnTo>
                    <a:pt x="0" y="2375916"/>
                  </a:lnTo>
                  <a:lnTo>
                    <a:pt x="0" y="390144"/>
                  </a:lnTo>
                  <a:close/>
                </a:path>
              </a:pathLst>
            </a:custGeom>
            <a:ln w="1219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2795" y="1627632"/>
              <a:ext cx="424180" cy="419100"/>
            </a:xfrm>
            <a:custGeom>
              <a:avLst/>
              <a:gdLst/>
              <a:ahLst/>
              <a:cxnLst/>
              <a:rect l="l" t="t" r="r" b="b"/>
              <a:pathLst>
                <a:path w="424180" h="419100">
                  <a:moveTo>
                    <a:pt x="211835" y="0"/>
                  </a:moveTo>
                  <a:lnTo>
                    <a:pt x="163264" y="5536"/>
                  </a:lnTo>
                  <a:lnTo>
                    <a:pt x="118676" y="21304"/>
                  </a:lnTo>
                  <a:lnTo>
                    <a:pt x="79343" y="46046"/>
                  </a:lnTo>
                  <a:lnTo>
                    <a:pt x="46538" y="78501"/>
                  </a:lnTo>
                  <a:lnTo>
                    <a:pt x="21531" y="117410"/>
                  </a:lnTo>
                  <a:lnTo>
                    <a:pt x="5594" y="161512"/>
                  </a:lnTo>
                  <a:lnTo>
                    <a:pt x="0" y="209550"/>
                  </a:lnTo>
                  <a:lnTo>
                    <a:pt x="5594" y="257587"/>
                  </a:lnTo>
                  <a:lnTo>
                    <a:pt x="21531" y="301689"/>
                  </a:lnTo>
                  <a:lnTo>
                    <a:pt x="46538" y="340598"/>
                  </a:lnTo>
                  <a:lnTo>
                    <a:pt x="79343" y="373053"/>
                  </a:lnTo>
                  <a:lnTo>
                    <a:pt x="118676" y="397795"/>
                  </a:lnTo>
                  <a:lnTo>
                    <a:pt x="163264" y="413563"/>
                  </a:lnTo>
                  <a:lnTo>
                    <a:pt x="211835" y="419100"/>
                  </a:lnTo>
                  <a:lnTo>
                    <a:pt x="260407" y="413563"/>
                  </a:lnTo>
                  <a:lnTo>
                    <a:pt x="304995" y="397795"/>
                  </a:lnTo>
                  <a:lnTo>
                    <a:pt x="344328" y="373053"/>
                  </a:lnTo>
                  <a:lnTo>
                    <a:pt x="377133" y="340598"/>
                  </a:lnTo>
                  <a:lnTo>
                    <a:pt x="402140" y="301689"/>
                  </a:lnTo>
                  <a:lnTo>
                    <a:pt x="418077" y="257587"/>
                  </a:lnTo>
                  <a:lnTo>
                    <a:pt x="423672" y="209550"/>
                  </a:lnTo>
                  <a:lnTo>
                    <a:pt x="418077" y="161512"/>
                  </a:lnTo>
                  <a:lnTo>
                    <a:pt x="402140" y="117410"/>
                  </a:lnTo>
                  <a:lnTo>
                    <a:pt x="377133" y="78501"/>
                  </a:lnTo>
                  <a:lnTo>
                    <a:pt x="344328" y="46046"/>
                  </a:lnTo>
                  <a:lnTo>
                    <a:pt x="304995" y="21304"/>
                  </a:lnTo>
                  <a:lnTo>
                    <a:pt x="260407" y="5536"/>
                  </a:lnTo>
                  <a:lnTo>
                    <a:pt x="211835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2795" y="1627632"/>
              <a:ext cx="424180" cy="419100"/>
            </a:xfrm>
            <a:custGeom>
              <a:avLst/>
              <a:gdLst/>
              <a:ahLst/>
              <a:cxnLst/>
              <a:rect l="l" t="t" r="r" b="b"/>
              <a:pathLst>
                <a:path w="424180" h="419100">
                  <a:moveTo>
                    <a:pt x="0" y="209550"/>
                  </a:moveTo>
                  <a:lnTo>
                    <a:pt x="5594" y="161512"/>
                  </a:lnTo>
                  <a:lnTo>
                    <a:pt x="21531" y="117410"/>
                  </a:lnTo>
                  <a:lnTo>
                    <a:pt x="46538" y="78501"/>
                  </a:lnTo>
                  <a:lnTo>
                    <a:pt x="79343" y="46046"/>
                  </a:lnTo>
                  <a:lnTo>
                    <a:pt x="118676" y="21304"/>
                  </a:lnTo>
                  <a:lnTo>
                    <a:pt x="163264" y="5536"/>
                  </a:lnTo>
                  <a:lnTo>
                    <a:pt x="211835" y="0"/>
                  </a:lnTo>
                  <a:lnTo>
                    <a:pt x="260407" y="5536"/>
                  </a:lnTo>
                  <a:lnTo>
                    <a:pt x="304995" y="21304"/>
                  </a:lnTo>
                  <a:lnTo>
                    <a:pt x="344328" y="46046"/>
                  </a:lnTo>
                  <a:lnTo>
                    <a:pt x="377133" y="78501"/>
                  </a:lnTo>
                  <a:lnTo>
                    <a:pt x="402140" y="117410"/>
                  </a:lnTo>
                  <a:lnTo>
                    <a:pt x="418077" y="161512"/>
                  </a:lnTo>
                  <a:lnTo>
                    <a:pt x="423672" y="209550"/>
                  </a:lnTo>
                  <a:lnTo>
                    <a:pt x="418077" y="257587"/>
                  </a:lnTo>
                  <a:lnTo>
                    <a:pt x="402140" y="301689"/>
                  </a:lnTo>
                  <a:lnTo>
                    <a:pt x="377133" y="340598"/>
                  </a:lnTo>
                  <a:lnTo>
                    <a:pt x="344328" y="373053"/>
                  </a:lnTo>
                  <a:lnTo>
                    <a:pt x="304995" y="397795"/>
                  </a:lnTo>
                  <a:lnTo>
                    <a:pt x="260407" y="413563"/>
                  </a:lnTo>
                  <a:lnTo>
                    <a:pt x="211835" y="419100"/>
                  </a:lnTo>
                  <a:lnTo>
                    <a:pt x="163264" y="413563"/>
                  </a:lnTo>
                  <a:lnTo>
                    <a:pt x="118676" y="397795"/>
                  </a:lnTo>
                  <a:lnTo>
                    <a:pt x="79343" y="373053"/>
                  </a:lnTo>
                  <a:lnTo>
                    <a:pt x="46538" y="340598"/>
                  </a:lnTo>
                  <a:lnTo>
                    <a:pt x="21531" y="301689"/>
                  </a:lnTo>
                  <a:lnTo>
                    <a:pt x="5594" y="257587"/>
                  </a:lnTo>
                  <a:lnTo>
                    <a:pt x="0" y="209550"/>
                  </a:lnTo>
                  <a:close/>
                </a:path>
              </a:pathLst>
            </a:custGeom>
            <a:ln w="12192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037077" y="1619758"/>
            <a:ext cx="2778760" cy="2839720"/>
            <a:chOff x="3037077" y="1619758"/>
            <a:chExt cx="2778760" cy="2839720"/>
          </a:xfrm>
        </p:grpSpPr>
        <p:sp>
          <p:nvSpPr>
            <p:cNvPr id="13" name="object 13"/>
            <p:cNvSpPr/>
            <p:nvPr/>
          </p:nvSpPr>
          <p:spPr>
            <a:xfrm>
              <a:off x="3169919" y="1687068"/>
              <a:ext cx="2639695" cy="2766060"/>
            </a:xfrm>
            <a:custGeom>
              <a:avLst/>
              <a:gdLst/>
              <a:ahLst/>
              <a:cxnLst/>
              <a:rect l="l" t="t" r="r" b="b"/>
              <a:pathLst>
                <a:path w="2639695" h="2766060">
                  <a:moveTo>
                    <a:pt x="0" y="439928"/>
                  </a:moveTo>
                  <a:lnTo>
                    <a:pt x="2581" y="391995"/>
                  </a:lnTo>
                  <a:lnTo>
                    <a:pt x="10147" y="345557"/>
                  </a:lnTo>
                  <a:lnTo>
                    <a:pt x="22429" y="300882"/>
                  </a:lnTo>
                  <a:lnTo>
                    <a:pt x="39158" y="258238"/>
                  </a:lnTo>
                  <a:lnTo>
                    <a:pt x="60066" y="217894"/>
                  </a:lnTo>
                  <a:lnTo>
                    <a:pt x="84884" y="180118"/>
                  </a:lnTo>
                  <a:lnTo>
                    <a:pt x="113345" y="145179"/>
                  </a:lnTo>
                  <a:lnTo>
                    <a:pt x="145179" y="113345"/>
                  </a:lnTo>
                  <a:lnTo>
                    <a:pt x="180118" y="84884"/>
                  </a:lnTo>
                  <a:lnTo>
                    <a:pt x="217894" y="60066"/>
                  </a:lnTo>
                  <a:lnTo>
                    <a:pt x="258238" y="39158"/>
                  </a:lnTo>
                  <a:lnTo>
                    <a:pt x="300882" y="22429"/>
                  </a:lnTo>
                  <a:lnTo>
                    <a:pt x="345557" y="10147"/>
                  </a:lnTo>
                  <a:lnTo>
                    <a:pt x="391995" y="2581"/>
                  </a:lnTo>
                  <a:lnTo>
                    <a:pt x="439928" y="0"/>
                  </a:lnTo>
                  <a:lnTo>
                    <a:pt x="2199640" y="0"/>
                  </a:lnTo>
                  <a:lnTo>
                    <a:pt x="2247572" y="2581"/>
                  </a:lnTo>
                  <a:lnTo>
                    <a:pt x="2294010" y="10147"/>
                  </a:lnTo>
                  <a:lnTo>
                    <a:pt x="2338685" y="22429"/>
                  </a:lnTo>
                  <a:lnTo>
                    <a:pt x="2381329" y="39158"/>
                  </a:lnTo>
                  <a:lnTo>
                    <a:pt x="2421673" y="60066"/>
                  </a:lnTo>
                  <a:lnTo>
                    <a:pt x="2459449" y="84884"/>
                  </a:lnTo>
                  <a:lnTo>
                    <a:pt x="2494388" y="113345"/>
                  </a:lnTo>
                  <a:lnTo>
                    <a:pt x="2526222" y="145179"/>
                  </a:lnTo>
                  <a:lnTo>
                    <a:pt x="2554683" y="180118"/>
                  </a:lnTo>
                  <a:lnTo>
                    <a:pt x="2579501" y="217894"/>
                  </a:lnTo>
                  <a:lnTo>
                    <a:pt x="2600409" y="258238"/>
                  </a:lnTo>
                  <a:lnTo>
                    <a:pt x="2617138" y="300882"/>
                  </a:lnTo>
                  <a:lnTo>
                    <a:pt x="2629420" y="345557"/>
                  </a:lnTo>
                  <a:lnTo>
                    <a:pt x="2636986" y="391995"/>
                  </a:lnTo>
                  <a:lnTo>
                    <a:pt x="2639568" y="439928"/>
                  </a:lnTo>
                  <a:lnTo>
                    <a:pt x="2639568" y="2326132"/>
                  </a:lnTo>
                  <a:lnTo>
                    <a:pt x="2636986" y="2374064"/>
                  </a:lnTo>
                  <a:lnTo>
                    <a:pt x="2629420" y="2420502"/>
                  </a:lnTo>
                  <a:lnTo>
                    <a:pt x="2617138" y="2465177"/>
                  </a:lnTo>
                  <a:lnTo>
                    <a:pt x="2600409" y="2507821"/>
                  </a:lnTo>
                  <a:lnTo>
                    <a:pt x="2579501" y="2548165"/>
                  </a:lnTo>
                  <a:lnTo>
                    <a:pt x="2554683" y="2585941"/>
                  </a:lnTo>
                  <a:lnTo>
                    <a:pt x="2526222" y="2620880"/>
                  </a:lnTo>
                  <a:lnTo>
                    <a:pt x="2494388" y="2652714"/>
                  </a:lnTo>
                  <a:lnTo>
                    <a:pt x="2459449" y="2681175"/>
                  </a:lnTo>
                  <a:lnTo>
                    <a:pt x="2421673" y="2705993"/>
                  </a:lnTo>
                  <a:lnTo>
                    <a:pt x="2381329" y="2726901"/>
                  </a:lnTo>
                  <a:lnTo>
                    <a:pt x="2338685" y="2743630"/>
                  </a:lnTo>
                  <a:lnTo>
                    <a:pt x="2294010" y="2755912"/>
                  </a:lnTo>
                  <a:lnTo>
                    <a:pt x="2247572" y="2763478"/>
                  </a:lnTo>
                  <a:lnTo>
                    <a:pt x="2199640" y="2766060"/>
                  </a:lnTo>
                  <a:lnTo>
                    <a:pt x="439928" y="2766060"/>
                  </a:lnTo>
                  <a:lnTo>
                    <a:pt x="391995" y="2763478"/>
                  </a:lnTo>
                  <a:lnTo>
                    <a:pt x="345557" y="2755912"/>
                  </a:lnTo>
                  <a:lnTo>
                    <a:pt x="300882" y="2743630"/>
                  </a:lnTo>
                  <a:lnTo>
                    <a:pt x="258238" y="2726901"/>
                  </a:lnTo>
                  <a:lnTo>
                    <a:pt x="217894" y="2705993"/>
                  </a:lnTo>
                  <a:lnTo>
                    <a:pt x="180118" y="2681175"/>
                  </a:lnTo>
                  <a:lnTo>
                    <a:pt x="145179" y="2652714"/>
                  </a:lnTo>
                  <a:lnTo>
                    <a:pt x="113345" y="2620880"/>
                  </a:lnTo>
                  <a:lnTo>
                    <a:pt x="84884" y="2585941"/>
                  </a:lnTo>
                  <a:lnTo>
                    <a:pt x="60066" y="2548165"/>
                  </a:lnTo>
                  <a:lnTo>
                    <a:pt x="39158" y="2507821"/>
                  </a:lnTo>
                  <a:lnTo>
                    <a:pt x="22429" y="2465177"/>
                  </a:lnTo>
                  <a:lnTo>
                    <a:pt x="10147" y="2420502"/>
                  </a:lnTo>
                  <a:lnTo>
                    <a:pt x="2581" y="2374064"/>
                  </a:lnTo>
                  <a:lnTo>
                    <a:pt x="0" y="2326132"/>
                  </a:lnTo>
                  <a:lnTo>
                    <a:pt x="0" y="439928"/>
                  </a:lnTo>
                  <a:close/>
                </a:path>
              </a:pathLst>
            </a:custGeom>
            <a:ln w="1219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043427" y="1626108"/>
              <a:ext cx="425450" cy="421005"/>
            </a:xfrm>
            <a:custGeom>
              <a:avLst/>
              <a:gdLst/>
              <a:ahLst/>
              <a:cxnLst/>
              <a:rect l="l" t="t" r="r" b="b"/>
              <a:pathLst>
                <a:path w="425450" h="421005">
                  <a:moveTo>
                    <a:pt x="212598" y="0"/>
                  </a:moveTo>
                  <a:lnTo>
                    <a:pt x="163832" y="5551"/>
                  </a:lnTo>
                  <a:lnTo>
                    <a:pt x="119076" y="21367"/>
                  </a:lnTo>
                  <a:lnTo>
                    <a:pt x="79603" y="46186"/>
                  </a:lnTo>
                  <a:lnTo>
                    <a:pt x="46686" y="78750"/>
                  </a:lnTo>
                  <a:lnTo>
                    <a:pt x="21598" y="117798"/>
                  </a:lnTo>
                  <a:lnTo>
                    <a:pt x="5611" y="162072"/>
                  </a:lnTo>
                  <a:lnTo>
                    <a:pt x="0" y="210312"/>
                  </a:lnTo>
                  <a:lnTo>
                    <a:pt x="5611" y="258551"/>
                  </a:lnTo>
                  <a:lnTo>
                    <a:pt x="21598" y="302825"/>
                  </a:lnTo>
                  <a:lnTo>
                    <a:pt x="46686" y="341873"/>
                  </a:lnTo>
                  <a:lnTo>
                    <a:pt x="79603" y="374437"/>
                  </a:lnTo>
                  <a:lnTo>
                    <a:pt x="119076" y="399256"/>
                  </a:lnTo>
                  <a:lnTo>
                    <a:pt x="163832" y="415072"/>
                  </a:lnTo>
                  <a:lnTo>
                    <a:pt x="212598" y="420624"/>
                  </a:lnTo>
                  <a:lnTo>
                    <a:pt x="261363" y="415072"/>
                  </a:lnTo>
                  <a:lnTo>
                    <a:pt x="306119" y="399256"/>
                  </a:lnTo>
                  <a:lnTo>
                    <a:pt x="345592" y="374437"/>
                  </a:lnTo>
                  <a:lnTo>
                    <a:pt x="378509" y="341873"/>
                  </a:lnTo>
                  <a:lnTo>
                    <a:pt x="403597" y="302825"/>
                  </a:lnTo>
                  <a:lnTo>
                    <a:pt x="419584" y="258551"/>
                  </a:lnTo>
                  <a:lnTo>
                    <a:pt x="425196" y="210312"/>
                  </a:lnTo>
                  <a:lnTo>
                    <a:pt x="419584" y="162072"/>
                  </a:lnTo>
                  <a:lnTo>
                    <a:pt x="403597" y="117798"/>
                  </a:lnTo>
                  <a:lnTo>
                    <a:pt x="378509" y="78750"/>
                  </a:lnTo>
                  <a:lnTo>
                    <a:pt x="345592" y="46186"/>
                  </a:lnTo>
                  <a:lnTo>
                    <a:pt x="306119" y="21367"/>
                  </a:lnTo>
                  <a:lnTo>
                    <a:pt x="261363" y="5551"/>
                  </a:lnTo>
                  <a:lnTo>
                    <a:pt x="21259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043427" y="1626108"/>
              <a:ext cx="425450" cy="421005"/>
            </a:xfrm>
            <a:custGeom>
              <a:avLst/>
              <a:gdLst/>
              <a:ahLst/>
              <a:cxnLst/>
              <a:rect l="l" t="t" r="r" b="b"/>
              <a:pathLst>
                <a:path w="425450" h="421005">
                  <a:moveTo>
                    <a:pt x="0" y="210312"/>
                  </a:moveTo>
                  <a:lnTo>
                    <a:pt x="5611" y="162072"/>
                  </a:lnTo>
                  <a:lnTo>
                    <a:pt x="21598" y="117798"/>
                  </a:lnTo>
                  <a:lnTo>
                    <a:pt x="46686" y="78750"/>
                  </a:lnTo>
                  <a:lnTo>
                    <a:pt x="79603" y="46186"/>
                  </a:lnTo>
                  <a:lnTo>
                    <a:pt x="119076" y="21367"/>
                  </a:lnTo>
                  <a:lnTo>
                    <a:pt x="163832" y="5551"/>
                  </a:lnTo>
                  <a:lnTo>
                    <a:pt x="212598" y="0"/>
                  </a:lnTo>
                  <a:lnTo>
                    <a:pt x="261363" y="5551"/>
                  </a:lnTo>
                  <a:lnTo>
                    <a:pt x="306119" y="21367"/>
                  </a:lnTo>
                  <a:lnTo>
                    <a:pt x="345592" y="46186"/>
                  </a:lnTo>
                  <a:lnTo>
                    <a:pt x="378509" y="78750"/>
                  </a:lnTo>
                  <a:lnTo>
                    <a:pt x="403597" y="117798"/>
                  </a:lnTo>
                  <a:lnTo>
                    <a:pt x="419584" y="162072"/>
                  </a:lnTo>
                  <a:lnTo>
                    <a:pt x="425196" y="210312"/>
                  </a:lnTo>
                  <a:lnTo>
                    <a:pt x="419584" y="258551"/>
                  </a:lnTo>
                  <a:lnTo>
                    <a:pt x="403597" y="302825"/>
                  </a:lnTo>
                  <a:lnTo>
                    <a:pt x="378509" y="341873"/>
                  </a:lnTo>
                  <a:lnTo>
                    <a:pt x="345592" y="374437"/>
                  </a:lnTo>
                  <a:lnTo>
                    <a:pt x="306119" y="399256"/>
                  </a:lnTo>
                  <a:lnTo>
                    <a:pt x="261363" y="415072"/>
                  </a:lnTo>
                  <a:lnTo>
                    <a:pt x="212598" y="420624"/>
                  </a:lnTo>
                  <a:lnTo>
                    <a:pt x="163832" y="415072"/>
                  </a:lnTo>
                  <a:lnTo>
                    <a:pt x="119076" y="399256"/>
                  </a:lnTo>
                  <a:lnTo>
                    <a:pt x="79603" y="374437"/>
                  </a:lnTo>
                  <a:lnTo>
                    <a:pt x="46686" y="341873"/>
                  </a:lnTo>
                  <a:lnTo>
                    <a:pt x="21598" y="302825"/>
                  </a:lnTo>
                  <a:lnTo>
                    <a:pt x="5611" y="258551"/>
                  </a:lnTo>
                  <a:lnTo>
                    <a:pt x="0" y="210312"/>
                  </a:lnTo>
                  <a:close/>
                </a:path>
              </a:pathLst>
            </a:custGeom>
            <a:ln w="12191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118859" y="1680717"/>
            <a:ext cx="2846070" cy="3623310"/>
            <a:chOff x="6118859" y="1680717"/>
            <a:chExt cx="2846070" cy="3623310"/>
          </a:xfrm>
        </p:grpSpPr>
        <p:sp>
          <p:nvSpPr>
            <p:cNvPr id="17" name="object 17"/>
            <p:cNvSpPr/>
            <p:nvPr/>
          </p:nvSpPr>
          <p:spPr>
            <a:xfrm>
              <a:off x="6318503" y="1687067"/>
              <a:ext cx="2639695" cy="2766060"/>
            </a:xfrm>
            <a:custGeom>
              <a:avLst/>
              <a:gdLst/>
              <a:ahLst/>
              <a:cxnLst/>
              <a:rect l="l" t="t" r="r" b="b"/>
              <a:pathLst>
                <a:path w="2639695" h="2766060">
                  <a:moveTo>
                    <a:pt x="0" y="439928"/>
                  </a:moveTo>
                  <a:lnTo>
                    <a:pt x="2581" y="391995"/>
                  </a:lnTo>
                  <a:lnTo>
                    <a:pt x="10147" y="345557"/>
                  </a:lnTo>
                  <a:lnTo>
                    <a:pt x="22429" y="300882"/>
                  </a:lnTo>
                  <a:lnTo>
                    <a:pt x="39158" y="258238"/>
                  </a:lnTo>
                  <a:lnTo>
                    <a:pt x="60066" y="217894"/>
                  </a:lnTo>
                  <a:lnTo>
                    <a:pt x="84884" y="180118"/>
                  </a:lnTo>
                  <a:lnTo>
                    <a:pt x="113345" y="145179"/>
                  </a:lnTo>
                  <a:lnTo>
                    <a:pt x="145179" y="113345"/>
                  </a:lnTo>
                  <a:lnTo>
                    <a:pt x="180118" y="84884"/>
                  </a:lnTo>
                  <a:lnTo>
                    <a:pt x="217894" y="60066"/>
                  </a:lnTo>
                  <a:lnTo>
                    <a:pt x="258238" y="39158"/>
                  </a:lnTo>
                  <a:lnTo>
                    <a:pt x="300882" y="22429"/>
                  </a:lnTo>
                  <a:lnTo>
                    <a:pt x="345557" y="10147"/>
                  </a:lnTo>
                  <a:lnTo>
                    <a:pt x="391995" y="2581"/>
                  </a:lnTo>
                  <a:lnTo>
                    <a:pt x="439927" y="0"/>
                  </a:lnTo>
                  <a:lnTo>
                    <a:pt x="2199640" y="0"/>
                  </a:lnTo>
                  <a:lnTo>
                    <a:pt x="2247572" y="2581"/>
                  </a:lnTo>
                  <a:lnTo>
                    <a:pt x="2294010" y="10147"/>
                  </a:lnTo>
                  <a:lnTo>
                    <a:pt x="2338685" y="22429"/>
                  </a:lnTo>
                  <a:lnTo>
                    <a:pt x="2381329" y="39158"/>
                  </a:lnTo>
                  <a:lnTo>
                    <a:pt x="2421673" y="60066"/>
                  </a:lnTo>
                  <a:lnTo>
                    <a:pt x="2459449" y="84884"/>
                  </a:lnTo>
                  <a:lnTo>
                    <a:pt x="2494388" y="113345"/>
                  </a:lnTo>
                  <a:lnTo>
                    <a:pt x="2526222" y="145179"/>
                  </a:lnTo>
                  <a:lnTo>
                    <a:pt x="2554683" y="180118"/>
                  </a:lnTo>
                  <a:lnTo>
                    <a:pt x="2579501" y="217894"/>
                  </a:lnTo>
                  <a:lnTo>
                    <a:pt x="2600409" y="258238"/>
                  </a:lnTo>
                  <a:lnTo>
                    <a:pt x="2617138" y="300882"/>
                  </a:lnTo>
                  <a:lnTo>
                    <a:pt x="2629420" y="345557"/>
                  </a:lnTo>
                  <a:lnTo>
                    <a:pt x="2636986" y="391995"/>
                  </a:lnTo>
                  <a:lnTo>
                    <a:pt x="2639568" y="439928"/>
                  </a:lnTo>
                  <a:lnTo>
                    <a:pt x="2639568" y="2326132"/>
                  </a:lnTo>
                  <a:lnTo>
                    <a:pt x="2636986" y="2374064"/>
                  </a:lnTo>
                  <a:lnTo>
                    <a:pt x="2629420" y="2420502"/>
                  </a:lnTo>
                  <a:lnTo>
                    <a:pt x="2617138" y="2465177"/>
                  </a:lnTo>
                  <a:lnTo>
                    <a:pt x="2600409" y="2507821"/>
                  </a:lnTo>
                  <a:lnTo>
                    <a:pt x="2579501" y="2548165"/>
                  </a:lnTo>
                  <a:lnTo>
                    <a:pt x="2554683" y="2585941"/>
                  </a:lnTo>
                  <a:lnTo>
                    <a:pt x="2526222" y="2620880"/>
                  </a:lnTo>
                  <a:lnTo>
                    <a:pt x="2494388" y="2652714"/>
                  </a:lnTo>
                  <a:lnTo>
                    <a:pt x="2459449" y="2681175"/>
                  </a:lnTo>
                  <a:lnTo>
                    <a:pt x="2421673" y="2705993"/>
                  </a:lnTo>
                  <a:lnTo>
                    <a:pt x="2381329" y="2726901"/>
                  </a:lnTo>
                  <a:lnTo>
                    <a:pt x="2338685" y="2743630"/>
                  </a:lnTo>
                  <a:lnTo>
                    <a:pt x="2294010" y="2755912"/>
                  </a:lnTo>
                  <a:lnTo>
                    <a:pt x="2247572" y="2763478"/>
                  </a:lnTo>
                  <a:lnTo>
                    <a:pt x="2199640" y="2766060"/>
                  </a:lnTo>
                  <a:lnTo>
                    <a:pt x="439927" y="2766060"/>
                  </a:lnTo>
                  <a:lnTo>
                    <a:pt x="391995" y="2763478"/>
                  </a:lnTo>
                  <a:lnTo>
                    <a:pt x="345557" y="2755912"/>
                  </a:lnTo>
                  <a:lnTo>
                    <a:pt x="300882" y="2743630"/>
                  </a:lnTo>
                  <a:lnTo>
                    <a:pt x="258238" y="2726901"/>
                  </a:lnTo>
                  <a:lnTo>
                    <a:pt x="217894" y="2705993"/>
                  </a:lnTo>
                  <a:lnTo>
                    <a:pt x="180118" y="2681175"/>
                  </a:lnTo>
                  <a:lnTo>
                    <a:pt x="145179" y="2652714"/>
                  </a:lnTo>
                  <a:lnTo>
                    <a:pt x="113345" y="2620880"/>
                  </a:lnTo>
                  <a:lnTo>
                    <a:pt x="84884" y="2585941"/>
                  </a:lnTo>
                  <a:lnTo>
                    <a:pt x="60066" y="2548165"/>
                  </a:lnTo>
                  <a:lnTo>
                    <a:pt x="39158" y="2507821"/>
                  </a:lnTo>
                  <a:lnTo>
                    <a:pt x="22429" y="2465177"/>
                  </a:lnTo>
                  <a:lnTo>
                    <a:pt x="10147" y="2420502"/>
                  </a:lnTo>
                  <a:lnTo>
                    <a:pt x="2581" y="2374064"/>
                  </a:lnTo>
                  <a:lnTo>
                    <a:pt x="0" y="2326132"/>
                  </a:lnTo>
                  <a:lnTo>
                    <a:pt x="0" y="439928"/>
                  </a:lnTo>
                  <a:close/>
                </a:path>
              </a:pathLst>
            </a:custGeom>
            <a:ln w="12191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8859" y="4358627"/>
              <a:ext cx="1723643" cy="94489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6207" y="4402823"/>
              <a:ext cx="1517904" cy="89764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150863" y="4390644"/>
              <a:ext cx="1609725" cy="830580"/>
            </a:xfrm>
            <a:custGeom>
              <a:avLst/>
              <a:gdLst/>
              <a:ahLst/>
              <a:cxnLst/>
              <a:rect l="l" t="t" r="r" b="b"/>
              <a:pathLst>
                <a:path w="1609725" h="830579">
                  <a:moveTo>
                    <a:pt x="1470914" y="0"/>
                  </a:moveTo>
                  <a:lnTo>
                    <a:pt x="138430" y="0"/>
                  </a:lnTo>
                  <a:lnTo>
                    <a:pt x="94674" y="7057"/>
                  </a:lnTo>
                  <a:lnTo>
                    <a:pt x="56674" y="26708"/>
                  </a:lnTo>
                  <a:lnTo>
                    <a:pt x="26708" y="56674"/>
                  </a:lnTo>
                  <a:lnTo>
                    <a:pt x="7057" y="94674"/>
                  </a:lnTo>
                  <a:lnTo>
                    <a:pt x="0" y="138429"/>
                  </a:lnTo>
                  <a:lnTo>
                    <a:pt x="0" y="692149"/>
                  </a:lnTo>
                  <a:lnTo>
                    <a:pt x="7057" y="735905"/>
                  </a:lnTo>
                  <a:lnTo>
                    <a:pt x="26708" y="773905"/>
                  </a:lnTo>
                  <a:lnTo>
                    <a:pt x="56674" y="803871"/>
                  </a:lnTo>
                  <a:lnTo>
                    <a:pt x="94674" y="823522"/>
                  </a:lnTo>
                  <a:lnTo>
                    <a:pt x="138430" y="830579"/>
                  </a:lnTo>
                  <a:lnTo>
                    <a:pt x="1470914" y="830579"/>
                  </a:lnTo>
                  <a:lnTo>
                    <a:pt x="1514669" y="823522"/>
                  </a:lnTo>
                  <a:lnTo>
                    <a:pt x="1552669" y="803871"/>
                  </a:lnTo>
                  <a:lnTo>
                    <a:pt x="1582635" y="773905"/>
                  </a:lnTo>
                  <a:lnTo>
                    <a:pt x="1602286" y="735905"/>
                  </a:lnTo>
                  <a:lnTo>
                    <a:pt x="1609343" y="692149"/>
                  </a:lnTo>
                  <a:lnTo>
                    <a:pt x="1609343" y="138429"/>
                  </a:lnTo>
                  <a:lnTo>
                    <a:pt x="1602286" y="94674"/>
                  </a:lnTo>
                  <a:lnTo>
                    <a:pt x="1582635" y="56674"/>
                  </a:lnTo>
                  <a:lnTo>
                    <a:pt x="1552669" y="26708"/>
                  </a:lnTo>
                  <a:lnTo>
                    <a:pt x="1514669" y="7057"/>
                  </a:lnTo>
                  <a:lnTo>
                    <a:pt x="14709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150863" y="4390644"/>
              <a:ext cx="1609725" cy="830580"/>
            </a:xfrm>
            <a:custGeom>
              <a:avLst/>
              <a:gdLst/>
              <a:ahLst/>
              <a:cxnLst/>
              <a:rect l="l" t="t" r="r" b="b"/>
              <a:pathLst>
                <a:path w="1609725" h="830579">
                  <a:moveTo>
                    <a:pt x="0" y="138429"/>
                  </a:moveTo>
                  <a:lnTo>
                    <a:pt x="7057" y="94674"/>
                  </a:lnTo>
                  <a:lnTo>
                    <a:pt x="26708" y="56674"/>
                  </a:lnTo>
                  <a:lnTo>
                    <a:pt x="56674" y="26708"/>
                  </a:lnTo>
                  <a:lnTo>
                    <a:pt x="94674" y="7057"/>
                  </a:lnTo>
                  <a:lnTo>
                    <a:pt x="138430" y="0"/>
                  </a:lnTo>
                  <a:lnTo>
                    <a:pt x="1470914" y="0"/>
                  </a:lnTo>
                  <a:lnTo>
                    <a:pt x="1514669" y="7057"/>
                  </a:lnTo>
                  <a:lnTo>
                    <a:pt x="1552669" y="26708"/>
                  </a:lnTo>
                  <a:lnTo>
                    <a:pt x="1582635" y="56674"/>
                  </a:lnTo>
                  <a:lnTo>
                    <a:pt x="1602286" y="94674"/>
                  </a:lnTo>
                  <a:lnTo>
                    <a:pt x="1609343" y="138429"/>
                  </a:lnTo>
                  <a:lnTo>
                    <a:pt x="1609343" y="692149"/>
                  </a:lnTo>
                  <a:lnTo>
                    <a:pt x="1602286" y="735905"/>
                  </a:lnTo>
                  <a:lnTo>
                    <a:pt x="1582635" y="773905"/>
                  </a:lnTo>
                  <a:lnTo>
                    <a:pt x="1552669" y="803871"/>
                  </a:lnTo>
                  <a:lnTo>
                    <a:pt x="1514669" y="823522"/>
                  </a:lnTo>
                  <a:lnTo>
                    <a:pt x="1470914" y="830579"/>
                  </a:lnTo>
                  <a:lnTo>
                    <a:pt x="138430" y="830579"/>
                  </a:lnTo>
                  <a:lnTo>
                    <a:pt x="94674" y="823522"/>
                  </a:lnTo>
                  <a:lnTo>
                    <a:pt x="56674" y="803871"/>
                  </a:lnTo>
                  <a:lnTo>
                    <a:pt x="26708" y="773905"/>
                  </a:lnTo>
                  <a:lnTo>
                    <a:pt x="7057" y="735905"/>
                  </a:lnTo>
                  <a:lnTo>
                    <a:pt x="0" y="692149"/>
                  </a:lnTo>
                  <a:lnTo>
                    <a:pt x="0" y="138429"/>
                  </a:lnTo>
                  <a:close/>
                </a:path>
              </a:pathLst>
            </a:custGeom>
            <a:ln w="12192">
              <a:solidFill>
                <a:srgbClr val="DDE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9454895" y="1615439"/>
            <a:ext cx="2284730" cy="2844165"/>
            <a:chOff x="9454895" y="1615439"/>
            <a:chExt cx="2284730" cy="2844165"/>
          </a:xfrm>
        </p:grpSpPr>
        <p:sp>
          <p:nvSpPr>
            <p:cNvPr id="23" name="object 23"/>
            <p:cNvSpPr/>
            <p:nvPr/>
          </p:nvSpPr>
          <p:spPr>
            <a:xfrm>
              <a:off x="9467087" y="1687067"/>
              <a:ext cx="2266315" cy="2766060"/>
            </a:xfrm>
            <a:custGeom>
              <a:avLst/>
              <a:gdLst/>
              <a:ahLst/>
              <a:cxnLst/>
              <a:rect l="l" t="t" r="r" b="b"/>
              <a:pathLst>
                <a:path w="2266315" h="2766060">
                  <a:moveTo>
                    <a:pt x="0" y="377698"/>
                  </a:moveTo>
                  <a:lnTo>
                    <a:pt x="2943" y="330332"/>
                  </a:lnTo>
                  <a:lnTo>
                    <a:pt x="11539" y="284719"/>
                  </a:lnTo>
                  <a:lnTo>
                    <a:pt x="25431" y="241213"/>
                  </a:lnTo>
                  <a:lnTo>
                    <a:pt x="44265" y="200168"/>
                  </a:lnTo>
                  <a:lnTo>
                    <a:pt x="67688" y="161938"/>
                  </a:lnTo>
                  <a:lnTo>
                    <a:pt x="95343" y="126878"/>
                  </a:lnTo>
                  <a:lnTo>
                    <a:pt x="126878" y="95343"/>
                  </a:lnTo>
                  <a:lnTo>
                    <a:pt x="161938" y="67688"/>
                  </a:lnTo>
                  <a:lnTo>
                    <a:pt x="200168" y="44265"/>
                  </a:lnTo>
                  <a:lnTo>
                    <a:pt x="241213" y="25431"/>
                  </a:lnTo>
                  <a:lnTo>
                    <a:pt x="284719" y="11539"/>
                  </a:lnTo>
                  <a:lnTo>
                    <a:pt x="330332" y="2943"/>
                  </a:lnTo>
                  <a:lnTo>
                    <a:pt x="377697" y="0"/>
                  </a:lnTo>
                  <a:lnTo>
                    <a:pt x="1888489" y="0"/>
                  </a:lnTo>
                  <a:lnTo>
                    <a:pt x="1935855" y="2943"/>
                  </a:lnTo>
                  <a:lnTo>
                    <a:pt x="1981468" y="11539"/>
                  </a:lnTo>
                  <a:lnTo>
                    <a:pt x="2024974" y="25431"/>
                  </a:lnTo>
                  <a:lnTo>
                    <a:pt x="2066019" y="44265"/>
                  </a:lnTo>
                  <a:lnTo>
                    <a:pt x="2104249" y="67688"/>
                  </a:lnTo>
                  <a:lnTo>
                    <a:pt x="2139309" y="95343"/>
                  </a:lnTo>
                  <a:lnTo>
                    <a:pt x="2170844" y="126878"/>
                  </a:lnTo>
                  <a:lnTo>
                    <a:pt x="2198499" y="161938"/>
                  </a:lnTo>
                  <a:lnTo>
                    <a:pt x="2221922" y="200168"/>
                  </a:lnTo>
                  <a:lnTo>
                    <a:pt x="2240756" y="241213"/>
                  </a:lnTo>
                  <a:lnTo>
                    <a:pt x="2254648" y="284719"/>
                  </a:lnTo>
                  <a:lnTo>
                    <a:pt x="2263244" y="330332"/>
                  </a:lnTo>
                  <a:lnTo>
                    <a:pt x="2266187" y="377698"/>
                  </a:lnTo>
                  <a:lnTo>
                    <a:pt x="2266187" y="2388362"/>
                  </a:lnTo>
                  <a:lnTo>
                    <a:pt x="2263244" y="2435727"/>
                  </a:lnTo>
                  <a:lnTo>
                    <a:pt x="2254648" y="2481340"/>
                  </a:lnTo>
                  <a:lnTo>
                    <a:pt x="2240756" y="2524846"/>
                  </a:lnTo>
                  <a:lnTo>
                    <a:pt x="2221922" y="2565891"/>
                  </a:lnTo>
                  <a:lnTo>
                    <a:pt x="2198499" y="2604121"/>
                  </a:lnTo>
                  <a:lnTo>
                    <a:pt x="2170844" y="2639181"/>
                  </a:lnTo>
                  <a:lnTo>
                    <a:pt x="2139309" y="2670716"/>
                  </a:lnTo>
                  <a:lnTo>
                    <a:pt x="2104249" y="2698371"/>
                  </a:lnTo>
                  <a:lnTo>
                    <a:pt x="2066019" y="2721794"/>
                  </a:lnTo>
                  <a:lnTo>
                    <a:pt x="2024974" y="2740628"/>
                  </a:lnTo>
                  <a:lnTo>
                    <a:pt x="1981468" y="2754520"/>
                  </a:lnTo>
                  <a:lnTo>
                    <a:pt x="1935855" y="2763116"/>
                  </a:lnTo>
                  <a:lnTo>
                    <a:pt x="1888489" y="2766060"/>
                  </a:lnTo>
                  <a:lnTo>
                    <a:pt x="377697" y="2766060"/>
                  </a:lnTo>
                  <a:lnTo>
                    <a:pt x="330332" y="2763116"/>
                  </a:lnTo>
                  <a:lnTo>
                    <a:pt x="284719" y="2754520"/>
                  </a:lnTo>
                  <a:lnTo>
                    <a:pt x="241213" y="2740628"/>
                  </a:lnTo>
                  <a:lnTo>
                    <a:pt x="200168" y="2721794"/>
                  </a:lnTo>
                  <a:lnTo>
                    <a:pt x="161938" y="2698371"/>
                  </a:lnTo>
                  <a:lnTo>
                    <a:pt x="126878" y="2670716"/>
                  </a:lnTo>
                  <a:lnTo>
                    <a:pt x="95343" y="2639181"/>
                  </a:lnTo>
                  <a:lnTo>
                    <a:pt x="67688" y="2604121"/>
                  </a:lnTo>
                  <a:lnTo>
                    <a:pt x="44265" y="2565891"/>
                  </a:lnTo>
                  <a:lnTo>
                    <a:pt x="25431" y="2524846"/>
                  </a:lnTo>
                  <a:lnTo>
                    <a:pt x="11539" y="2481340"/>
                  </a:lnTo>
                  <a:lnTo>
                    <a:pt x="2943" y="2435727"/>
                  </a:lnTo>
                  <a:lnTo>
                    <a:pt x="0" y="2388362"/>
                  </a:lnTo>
                  <a:lnTo>
                    <a:pt x="0" y="377698"/>
                  </a:lnTo>
                  <a:close/>
                </a:path>
              </a:pathLst>
            </a:custGeom>
            <a:ln w="12192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60991" y="1621535"/>
              <a:ext cx="425450" cy="419100"/>
            </a:xfrm>
            <a:custGeom>
              <a:avLst/>
              <a:gdLst/>
              <a:ahLst/>
              <a:cxnLst/>
              <a:rect l="l" t="t" r="r" b="b"/>
              <a:pathLst>
                <a:path w="425450" h="419100">
                  <a:moveTo>
                    <a:pt x="212598" y="0"/>
                  </a:moveTo>
                  <a:lnTo>
                    <a:pt x="163832" y="5536"/>
                  </a:lnTo>
                  <a:lnTo>
                    <a:pt x="119076" y="21304"/>
                  </a:lnTo>
                  <a:lnTo>
                    <a:pt x="79603" y="46046"/>
                  </a:lnTo>
                  <a:lnTo>
                    <a:pt x="46686" y="78501"/>
                  </a:lnTo>
                  <a:lnTo>
                    <a:pt x="21598" y="117410"/>
                  </a:lnTo>
                  <a:lnTo>
                    <a:pt x="5611" y="161512"/>
                  </a:lnTo>
                  <a:lnTo>
                    <a:pt x="0" y="209550"/>
                  </a:lnTo>
                  <a:lnTo>
                    <a:pt x="5611" y="257587"/>
                  </a:lnTo>
                  <a:lnTo>
                    <a:pt x="21598" y="301689"/>
                  </a:lnTo>
                  <a:lnTo>
                    <a:pt x="46686" y="340598"/>
                  </a:lnTo>
                  <a:lnTo>
                    <a:pt x="79603" y="373053"/>
                  </a:lnTo>
                  <a:lnTo>
                    <a:pt x="119076" y="397795"/>
                  </a:lnTo>
                  <a:lnTo>
                    <a:pt x="163832" y="413563"/>
                  </a:lnTo>
                  <a:lnTo>
                    <a:pt x="212598" y="419100"/>
                  </a:lnTo>
                  <a:lnTo>
                    <a:pt x="261363" y="413563"/>
                  </a:lnTo>
                  <a:lnTo>
                    <a:pt x="306119" y="397795"/>
                  </a:lnTo>
                  <a:lnTo>
                    <a:pt x="345592" y="373053"/>
                  </a:lnTo>
                  <a:lnTo>
                    <a:pt x="378509" y="340598"/>
                  </a:lnTo>
                  <a:lnTo>
                    <a:pt x="403597" y="301689"/>
                  </a:lnTo>
                  <a:lnTo>
                    <a:pt x="419584" y="257587"/>
                  </a:lnTo>
                  <a:lnTo>
                    <a:pt x="425196" y="209550"/>
                  </a:lnTo>
                  <a:lnTo>
                    <a:pt x="419584" y="161512"/>
                  </a:lnTo>
                  <a:lnTo>
                    <a:pt x="403597" y="117410"/>
                  </a:lnTo>
                  <a:lnTo>
                    <a:pt x="378509" y="78501"/>
                  </a:lnTo>
                  <a:lnTo>
                    <a:pt x="345592" y="46046"/>
                  </a:lnTo>
                  <a:lnTo>
                    <a:pt x="306119" y="21304"/>
                  </a:lnTo>
                  <a:lnTo>
                    <a:pt x="261363" y="5536"/>
                  </a:lnTo>
                  <a:lnTo>
                    <a:pt x="21259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460991" y="1621535"/>
              <a:ext cx="425450" cy="419100"/>
            </a:xfrm>
            <a:custGeom>
              <a:avLst/>
              <a:gdLst/>
              <a:ahLst/>
              <a:cxnLst/>
              <a:rect l="l" t="t" r="r" b="b"/>
              <a:pathLst>
                <a:path w="425450" h="419100">
                  <a:moveTo>
                    <a:pt x="0" y="209550"/>
                  </a:moveTo>
                  <a:lnTo>
                    <a:pt x="5611" y="161512"/>
                  </a:lnTo>
                  <a:lnTo>
                    <a:pt x="21598" y="117410"/>
                  </a:lnTo>
                  <a:lnTo>
                    <a:pt x="46686" y="78501"/>
                  </a:lnTo>
                  <a:lnTo>
                    <a:pt x="79603" y="46046"/>
                  </a:lnTo>
                  <a:lnTo>
                    <a:pt x="119076" y="21304"/>
                  </a:lnTo>
                  <a:lnTo>
                    <a:pt x="163832" y="5536"/>
                  </a:lnTo>
                  <a:lnTo>
                    <a:pt x="212598" y="0"/>
                  </a:lnTo>
                  <a:lnTo>
                    <a:pt x="261363" y="5536"/>
                  </a:lnTo>
                  <a:lnTo>
                    <a:pt x="306119" y="21304"/>
                  </a:lnTo>
                  <a:lnTo>
                    <a:pt x="345592" y="46046"/>
                  </a:lnTo>
                  <a:lnTo>
                    <a:pt x="378509" y="78501"/>
                  </a:lnTo>
                  <a:lnTo>
                    <a:pt x="403597" y="117410"/>
                  </a:lnTo>
                  <a:lnTo>
                    <a:pt x="419584" y="161512"/>
                  </a:lnTo>
                  <a:lnTo>
                    <a:pt x="425196" y="209550"/>
                  </a:lnTo>
                  <a:lnTo>
                    <a:pt x="419584" y="257587"/>
                  </a:lnTo>
                  <a:lnTo>
                    <a:pt x="403597" y="301689"/>
                  </a:lnTo>
                  <a:lnTo>
                    <a:pt x="378509" y="340598"/>
                  </a:lnTo>
                  <a:lnTo>
                    <a:pt x="345592" y="373053"/>
                  </a:lnTo>
                  <a:lnTo>
                    <a:pt x="306119" y="397795"/>
                  </a:lnTo>
                  <a:lnTo>
                    <a:pt x="261363" y="413563"/>
                  </a:lnTo>
                  <a:lnTo>
                    <a:pt x="212598" y="419100"/>
                  </a:lnTo>
                  <a:lnTo>
                    <a:pt x="163832" y="413563"/>
                  </a:lnTo>
                  <a:lnTo>
                    <a:pt x="119076" y="397795"/>
                  </a:lnTo>
                  <a:lnTo>
                    <a:pt x="79603" y="373053"/>
                  </a:lnTo>
                  <a:lnTo>
                    <a:pt x="46686" y="340598"/>
                  </a:lnTo>
                  <a:lnTo>
                    <a:pt x="21598" y="301689"/>
                  </a:lnTo>
                  <a:lnTo>
                    <a:pt x="5611" y="257587"/>
                  </a:lnTo>
                  <a:lnTo>
                    <a:pt x="0" y="209550"/>
                  </a:lnTo>
                  <a:close/>
                </a:path>
              </a:pathLst>
            </a:custGeom>
            <a:ln w="12192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334125" y="4449826"/>
            <a:ext cx="1242695" cy="69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Calibri"/>
                <a:cs typeface="Calibri"/>
              </a:rPr>
              <a:t>РАССМОТРЕНО</a:t>
            </a:r>
            <a:endParaRPr sz="1100" dirty="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на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заседании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35" dirty="0">
                <a:latin typeface="Calibri"/>
                <a:cs typeface="Calibri"/>
              </a:rPr>
              <a:t>МО </a:t>
            </a:r>
            <a:r>
              <a:rPr sz="1100" dirty="0">
                <a:latin typeface="Calibri"/>
                <a:cs typeface="Calibri"/>
              </a:rPr>
              <a:t>учителей</a:t>
            </a:r>
            <a:r>
              <a:rPr sz="1100" spc="-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начальных классов</a:t>
            </a:r>
            <a:endParaRPr sz="1100" dirty="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571231" y="4482071"/>
            <a:ext cx="1836420" cy="945515"/>
            <a:chOff x="7571231" y="4482071"/>
            <a:chExt cx="1836420" cy="945515"/>
          </a:xfrm>
        </p:grpSpPr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71231" y="4482071"/>
              <a:ext cx="1836420" cy="94489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64195" y="4524743"/>
              <a:ext cx="1709927" cy="89917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603235" y="4514088"/>
              <a:ext cx="1722120" cy="830580"/>
            </a:xfrm>
            <a:custGeom>
              <a:avLst/>
              <a:gdLst/>
              <a:ahLst/>
              <a:cxnLst/>
              <a:rect l="l" t="t" r="r" b="b"/>
              <a:pathLst>
                <a:path w="1722120" h="830579">
                  <a:moveTo>
                    <a:pt x="1583690" y="0"/>
                  </a:moveTo>
                  <a:lnTo>
                    <a:pt x="138430" y="0"/>
                  </a:lnTo>
                  <a:lnTo>
                    <a:pt x="94674" y="7057"/>
                  </a:lnTo>
                  <a:lnTo>
                    <a:pt x="56674" y="26708"/>
                  </a:lnTo>
                  <a:lnTo>
                    <a:pt x="26708" y="56674"/>
                  </a:lnTo>
                  <a:lnTo>
                    <a:pt x="7057" y="94674"/>
                  </a:lnTo>
                  <a:lnTo>
                    <a:pt x="0" y="138430"/>
                  </a:lnTo>
                  <a:lnTo>
                    <a:pt x="0" y="692150"/>
                  </a:lnTo>
                  <a:lnTo>
                    <a:pt x="7057" y="735905"/>
                  </a:lnTo>
                  <a:lnTo>
                    <a:pt x="26708" y="773905"/>
                  </a:lnTo>
                  <a:lnTo>
                    <a:pt x="56674" y="803871"/>
                  </a:lnTo>
                  <a:lnTo>
                    <a:pt x="94674" y="823522"/>
                  </a:lnTo>
                  <a:lnTo>
                    <a:pt x="138430" y="830580"/>
                  </a:lnTo>
                  <a:lnTo>
                    <a:pt x="1583690" y="830580"/>
                  </a:lnTo>
                  <a:lnTo>
                    <a:pt x="1627445" y="823522"/>
                  </a:lnTo>
                  <a:lnTo>
                    <a:pt x="1665445" y="803871"/>
                  </a:lnTo>
                  <a:lnTo>
                    <a:pt x="1695411" y="773905"/>
                  </a:lnTo>
                  <a:lnTo>
                    <a:pt x="1715062" y="735905"/>
                  </a:lnTo>
                  <a:lnTo>
                    <a:pt x="1722120" y="692150"/>
                  </a:lnTo>
                  <a:lnTo>
                    <a:pt x="1722120" y="138430"/>
                  </a:lnTo>
                  <a:lnTo>
                    <a:pt x="1715062" y="94674"/>
                  </a:lnTo>
                  <a:lnTo>
                    <a:pt x="1695411" y="56674"/>
                  </a:lnTo>
                  <a:lnTo>
                    <a:pt x="1665445" y="26708"/>
                  </a:lnTo>
                  <a:lnTo>
                    <a:pt x="1627445" y="7057"/>
                  </a:lnTo>
                  <a:lnTo>
                    <a:pt x="15836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603235" y="4514088"/>
              <a:ext cx="1722120" cy="830580"/>
            </a:xfrm>
            <a:custGeom>
              <a:avLst/>
              <a:gdLst/>
              <a:ahLst/>
              <a:cxnLst/>
              <a:rect l="l" t="t" r="r" b="b"/>
              <a:pathLst>
                <a:path w="1722120" h="830579">
                  <a:moveTo>
                    <a:pt x="0" y="138430"/>
                  </a:moveTo>
                  <a:lnTo>
                    <a:pt x="7057" y="94674"/>
                  </a:lnTo>
                  <a:lnTo>
                    <a:pt x="26708" y="56674"/>
                  </a:lnTo>
                  <a:lnTo>
                    <a:pt x="56674" y="26708"/>
                  </a:lnTo>
                  <a:lnTo>
                    <a:pt x="94674" y="7057"/>
                  </a:lnTo>
                  <a:lnTo>
                    <a:pt x="138430" y="0"/>
                  </a:lnTo>
                  <a:lnTo>
                    <a:pt x="1583690" y="0"/>
                  </a:lnTo>
                  <a:lnTo>
                    <a:pt x="1627445" y="7057"/>
                  </a:lnTo>
                  <a:lnTo>
                    <a:pt x="1665445" y="26708"/>
                  </a:lnTo>
                  <a:lnTo>
                    <a:pt x="1695411" y="56674"/>
                  </a:lnTo>
                  <a:lnTo>
                    <a:pt x="1715062" y="94674"/>
                  </a:lnTo>
                  <a:lnTo>
                    <a:pt x="1722120" y="138430"/>
                  </a:lnTo>
                  <a:lnTo>
                    <a:pt x="1722120" y="692150"/>
                  </a:lnTo>
                  <a:lnTo>
                    <a:pt x="1715062" y="735905"/>
                  </a:lnTo>
                  <a:lnTo>
                    <a:pt x="1695411" y="773905"/>
                  </a:lnTo>
                  <a:lnTo>
                    <a:pt x="1665445" y="803871"/>
                  </a:lnTo>
                  <a:lnTo>
                    <a:pt x="1627445" y="823522"/>
                  </a:lnTo>
                  <a:lnTo>
                    <a:pt x="1583690" y="830580"/>
                  </a:lnTo>
                  <a:lnTo>
                    <a:pt x="138430" y="830580"/>
                  </a:lnTo>
                  <a:lnTo>
                    <a:pt x="94674" y="823522"/>
                  </a:lnTo>
                  <a:lnTo>
                    <a:pt x="56674" y="803871"/>
                  </a:lnTo>
                  <a:lnTo>
                    <a:pt x="26708" y="773905"/>
                  </a:lnTo>
                  <a:lnTo>
                    <a:pt x="7057" y="735905"/>
                  </a:lnTo>
                  <a:lnTo>
                    <a:pt x="0" y="692150"/>
                  </a:lnTo>
                  <a:lnTo>
                    <a:pt x="0" y="138430"/>
                  </a:lnTo>
                  <a:close/>
                </a:path>
              </a:pathLst>
            </a:custGeom>
            <a:ln w="12192">
              <a:solidFill>
                <a:srgbClr val="DDE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762113" y="4573015"/>
            <a:ext cx="1435735" cy="69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1590" algn="ctr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Calibri"/>
                <a:cs typeface="Calibri"/>
              </a:rPr>
              <a:t>ПРОВЕРЕНО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100" spc="-10" dirty="0">
                <a:latin typeface="Calibri"/>
                <a:cs typeface="Calibri"/>
              </a:rPr>
              <a:t>Заместитель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директора</a:t>
            </a:r>
            <a:endParaRPr sz="1100">
              <a:latin typeface="Calibri"/>
              <a:cs typeface="Calibri"/>
            </a:endParaRPr>
          </a:p>
          <a:p>
            <a:pPr marR="20955" algn="ctr">
              <a:lnSpc>
                <a:spcPct val="100000"/>
              </a:lnSpc>
              <a:tabLst>
                <a:tab pos="560705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dirty="0">
                <a:latin typeface="Calibri"/>
                <a:cs typeface="Calibri"/>
              </a:rPr>
              <a:t>Иванова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М.И.</a:t>
            </a:r>
            <a:endParaRPr sz="1100">
              <a:latin typeface="Calibri"/>
              <a:cs typeface="Calibri"/>
            </a:endParaRPr>
          </a:p>
          <a:p>
            <a:pPr marR="22225" algn="ctr">
              <a:lnSpc>
                <a:spcPct val="100000"/>
              </a:lnSpc>
            </a:pPr>
            <a:r>
              <a:rPr sz="1100" spc="-10" dirty="0">
                <a:latin typeface="Calibri"/>
                <a:cs typeface="Calibri"/>
              </a:rPr>
              <a:t>31.08.2026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644640" y="5247132"/>
            <a:ext cx="2112645" cy="1065530"/>
            <a:chOff x="6644640" y="5247132"/>
            <a:chExt cx="2112645" cy="1065530"/>
          </a:xfrm>
        </p:grpSpPr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44640" y="5248656"/>
              <a:ext cx="2112263" cy="102106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45224" y="5247132"/>
              <a:ext cx="1941576" cy="106527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676644" y="5280660"/>
              <a:ext cx="1998345" cy="906780"/>
            </a:xfrm>
            <a:custGeom>
              <a:avLst/>
              <a:gdLst/>
              <a:ahLst/>
              <a:cxnLst/>
              <a:rect l="l" t="t" r="r" b="b"/>
              <a:pathLst>
                <a:path w="1998345" h="906779">
                  <a:moveTo>
                    <a:pt x="1838071" y="0"/>
                  </a:moveTo>
                  <a:lnTo>
                    <a:pt x="159892" y="0"/>
                  </a:lnTo>
                  <a:lnTo>
                    <a:pt x="109370" y="8155"/>
                  </a:lnTo>
                  <a:lnTo>
                    <a:pt x="65480" y="30862"/>
                  </a:lnTo>
                  <a:lnTo>
                    <a:pt x="30862" y="65480"/>
                  </a:lnTo>
                  <a:lnTo>
                    <a:pt x="8155" y="109370"/>
                  </a:lnTo>
                  <a:lnTo>
                    <a:pt x="0" y="159892"/>
                  </a:lnTo>
                  <a:lnTo>
                    <a:pt x="0" y="746848"/>
                  </a:lnTo>
                  <a:lnTo>
                    <a:pt x="8155" y="797399"/>
                  </a:lnTo>
                  <a:lnTo>
                    <a:pt x="30862" y="841302"/>
                  </a:lnTo>
                  <a:lnTo>
                    <a:pt x="65480" y="875922"/>
                  </a:lnTo>
                  <a:lnTo>
                    <a:pt x="109370" y="898626"/>
                  </a:lnTo>
                  <a:lnTo>
                    <a:pt x="159892" y="906779"/>
                  </a:lnTo>
                  <a:lnTo>
                    <a:pt x="1838071" y="906779"/>
                  </a:lnTo>
                  <a:lnTo>
                    <a:pt x="1888593" y="898626"/>
                  </a:lnTo>
                  <a:lnTo>
                    <a:pt x="1932483" y="875922"/>
                  </a:lnTo>
                  <a:lnTo>
                    <a:pt x="1967101" y="841302"/>
                  </a:lnTo>
                  <a:lnTo>
                    <a:pt x="1989808" y="797399"/>
                  </a:lnTo>
                  <a:lnTo>
                    <a:pt x="1997963" y="746848"/>
                  </a:lnTo>
                  <a:lnTo>
                    <a:pt x="1997963" y="159892"/>
                  </a:lnTo>
                  <a:lnTo>
                    <a:pt x="1989808" y="109370"/>
                  </a:lnTo>
                  <a:lnTo>
                    <a:pt x="1967101" y="65480"/>
                  </a:lnTo>
                  <a:lnTo>
                    <a:pt x="1932483" y="30862"/>
                  </a:lnTo>
                  <a:lnTo>
                    <a:pt x="1888593" y="8155"/>
                  </a:lnTo>
                  <a:lnTo>
                    <a:pt x="18380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676644" y="5280660"/>
              <a:ext cx="1998345" cy="906780"/>
            </a:xfrm>
            <a:custGeom>
              <a:avLst/>
              <a:gdLst/>
              <a:ahLst/>
              <a:cxnLst/>
              <a:rect l="l" t="t" r="r" b="b"/>
              <a:pathLst>
                <a:path w="1998345" h="906779">
                  <a:moveTo>
                    <a:pt x="0" y="159892"/>
                  </a:moveTo>
                  <a:lnTo>
                    <a:pt x="8155" y="109370"/>
                  </a:lnTo>
                  <a:lnTo>
                    <a:pt x="30862" y="65480"/>
                  </a:lnTo>
                  <a:lnTo>
                    <a:pt x="65480" y="30862"/>
                  </a:lnTo>
                  <a:lnTo>
                    <a:pt x="109370" y="8155"/>
                  </a:lnTo>
                  <a:lnTo>
                    <a:pt x="159892" y="0"/>
                  </a:lnTo>
                  <a:lnTo>
                    <a:pt x="1838071" y="0"/>
                  </a:lnTo>
                  <a:lnTo>
                    <a:pt x="1888593" y="8155"/>
                  </a:lnTo>
                  <a:lnTo>
                    <a:pt x="1932483" y="30862"/>
                  </a:lnTo>
                  <a:lnTo>
                    <a:pt x="1967101" y="65480"/>
                  </a:lnTo>
                  <a:lnTo>
                    <a:pt x="1989808" y="109370"/>
                  </a:lnTo>
                  <a:lnTo>
                    <a:pt x="1997963" y="159892"/>
                  </a:lnTo>
                  <a:lnTo>
                    <a:pt x="1997963" y="746848"/>
                  </a:lnTo>
                  <a:lnTo>
                    <a:pt x="1989808" y="797399"/>
                  </a:lnTo>
                  <a:lnTo>
                    <a:pt x="1967101" y="841302"/>
                  </a:lnTo>
                  <a:lnTo>
                    <a:pt x="1932483" y="875922"/>
                  </a:lnTo>
                  <a:lnTo>
                    <a:pt x="1888593" y="898626"/>
                  </a:lnTo>
                  <a:lnTo>
                    <a:pt x="1838071" y="906779"/>
                  </a:lnTo>
                  <a:lnTo>
                    <a:pt x="159892" y="906779"/>
                  </a:lnTo>
                  <a:lnTo>
                    <a:pt x="109370" y="898626"/>
                  </a:lnTo>
                  <a:lnTo>
                    <a:pt x="65480" y="875922"/>
                  </a:lnTo>
                  <a:lnTo>
                    <a:pt x="30862" y="841302"/>
                  </a:lnTo>
                  <a:lnTo>
                    <a:pt x="8155" y="797399"/>
                  </a:lnTo>
                  <a:lnTo>
                    <a:pt x="0" y="746848"/>
                  </a:lnTo>
                  <a:lnTo>
                    <a:pt x="0" y="159892"/>
                  </a:lnTo>
                  <a:close/>
                </a:path>
              </a:pathLst>
            </a:custGeom>
            <a:ln w="12192">
              <a:solidFill>
                <a:srgbClr val="DDE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6843141" y="5294503"/>
            <a:ext cx="1664335" cy="864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latin typeface="Calibri"/>
                <a:cs typeface="Calibri"/>
              </a:rPr>
              <a:t>УТВЕРЖДЕНО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Директор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МБОУ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Школа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35" dirty="0">
                <a:latin typeface="Calibri"/>
                <a:cs typeface="Calibri"/>
              </a:rPr>
              <a:t>№1</a:t>
            </a:r>
            <a:endParaRPr sz="11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  <a:spcBef>
                <a:spcPts val="5"/>
              </a:spcBef>
              <a:tabLst>
                <a:tab pos="563880" algn="l"/>
              </a:tabLst>
            </a:pPr>
            <a:r>
              <a:rPr sz="11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100" dirty="0">
                <a:latin typeface="Calibri"/>
                <a:cs typeface="Calibri"/>
              </a:rPr>
              <a:t>Сидорова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М.И.</a:t>
            </a:r>
            <a:endParaRPr sz="11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Приказ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№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000</a:t>
            </a:r>
            <a:endParaRPr sz="1100">
              <a:latin typeface="Calibri"/>
              <a:cs typeface="Calibri"/>
            </a:endParaRPr>
          </a:p>
          <a:p>
            <a:pPr marL="33655" algn="ctr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от</a:t>
            </a:r>
            <a:r>
              <a:rPr sz="1100" spc="-10" dirty="0">
                <a:latin typeface="Calibri"/>
                <a:cs typeface="Calibri"/>
              </a:rPr>
              <a:t> 31.08.2026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94512" y="1622552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66998" y="1621663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246621" y="1619758"/>
            <a:ext cx="436880" cy="433705"/>
            <a:chOff x="6246621" y="1619758"/>
            <a:chExt cx="436880" cy="433705"/>
          </a:xfrm>
        </p:grpSpPr>
        <p:sp>
          <p:nvSpPr>
            <p:cNvPr id="42" name="object 42"/>
            <p:cNvSpPr/>
            <p:nvPr/>
          </p:nvSpPr>
          <p:spPr>
            <a:xfrm>
              <a:off x="6252971" y="1626108"/>
              <a:ext cx="424180" cy="421005"/>
            </a:xfrm>
            <a:custGeom>
              <a:avLst/>
              <a:gdLst/>
              <a:ahLst/>
              <a:cxnLst/>
              <a:rect l="l" t="t" r="r" b="b"/>
              <a:pathLst>
                <a:path w="424179" h="421005">
                  <a:moveTo>
                    <a:pt x="211836" y="0"/>
                  </a:moveTo>
                  <a:lnTo>
                    <a:pt x="163272" y="5551"/>
                  </a:lnTo>
                  <a:lnTo>
                    <a:pt x="118687" y="21367"/>
                  </a:lnTo>
                  <a:lnTo>
                    <a:pt x="79354" y="46186"/>
                  </a:lnTo>
                  <a:lnTo>
                    <a:pt x="46546" y="78750"/>
                  </a:lnTo>
                  <a:lnTo>
                    <a:pt x="21535" y="117798"/>
                  </a:lnTo>
                  <a:lnTo>
                    <a:pt x="5596" y="162072"/>
                  </a:lnTo>
                  <a:lnTo>
                    <a:pt x="0" y="210312"/>
                  </a:lnTo>
                  <a:lnTo>
                    <a:pt x="5596" y="258551"/>
                  </a:lnTo>
                  <a:lnTo>
                    <a:pt x="21535" y="302825"/>
                  </a:lnTo>
                  <a:lnTo>
                    <a:pt x="46546" y="341873"/>
                  </a:lnTo>
                  <a:lnTo>
                    <a:pt x="79354" y="374437"/>
                  </a:lnTo>
                  <a:lnTo>
                    <a:pt x="118687" y="399256"/>
                  </a:lnTo>
                  <a:lnTo>
                    <a:pt x="163272" y="415072"/>
                  </a:lnTo>
                  <a:lnTo>
                    <a:pt x="211836" y="420624"/>
                  </a:lnTo>
                  <a:lnTo>
                    <a:pt x="260399" y="415072"/>
                  </a:lnTo>
                  <a:lnTo>
                    <a:pt x="304984" y="399256"/>
                  </a:lnTo>
                  <a:lnTo>
                    <a:pt x="344317" y="374437"/>
                  </a:lnTo>
                  <a:lnTo>
                    <a:pt x="377125" y="341873"/>
                  </a:lnTo>
                  <a:lnTo>
                    <a:pt x="402136" y="302825"/>
                  </a:lnTo>
                  <a:lnTo>
                    <a:pt x="418075" y="258551"/>
                  </a:lnTo>
                  <a:lnTo>
                    <a:pt x="423672" y="210312"/>
                  </a:lnTo>
                  <a:lnTo>
                    <a:pt x="418075" y="162072"/>
                  </a:lnTo>
                  <a:lnTo>
                    <a:pt x="402136" y="117798"/>
                  </a:lnTo>
                  <a:lnTo>
                    <a:pt x="377125" y="78750"/>
                  </a:lnTo>
                  <a:lnTo>
                    <a:pt x="344317" y="46186"/>
                  </a:lnTo>
                  <a:lnTo>
                    <a:pt x="304984" y="21367"/>
                  </a:lnTo>
                  <a:lnTo>
                    <a:pt x="260399" y="5551"/>
                  </a:lnTo>
                  <a:lnTo>
                    <a:pt x="211836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52971" y="1626108"/>
              <a:ext cx="424180" cy="421005"/>
            </a:xfrm>
            <a:custGeom>
              <a:avLst/>
              <a:gdLst/>
              <a:ahLst/>
              <a:cxnLst/>
              <a:rect l="l" t="t" r="r" b="b"/>
              <a:pathLst>
                <a:path w="424179" h="421005">
                  <a:moveTo>
                    <a:pt x="0" y="210312"/>
                  </a:moveTo>
                  <a:lnTo>
                    <a:pt x="5596" y="162072"/>
                  </a:lnTo>
                  <a:lnTo>
                    <a:pt x="21535" y="117798"/>
                  </a:lnTo>
                  <a:lnTo>
                    <a:pt x="46546" y="78750"/>
                  </a:lnTo>
                  <a:lnTo>
                    <a:pt x="79354" y="46186"/>
                  </a:lnTo>
                  <a:lnTo>
                    <a:pt x="118687" y="21367"/>
                  </a:lnTo>
                  <a:lnTo>
                    <a:pt x="163272" y="5551"/>
                  </a:lnTo>
                  <a:lnTo>
                    <a:pt x="211836" y="0"/>
                  </a:lnTo>
                  <a:lnTo>
                    <a:pt x="260399" y="5551"/>
                  </a:lnTo>
                  <a:lnTo>
                    <a:pt x="304984" y="21367"/>
                  </a:lnTo>
                  <a:lnTo>
                    <a:pt x="344317" y="46186"/>
                  </a:lnTo>
                  <a:lnTo>
                    <a:pt x="377125" y="78750"/>
                  </a:lnTo>
                  <a:lnTo>
                    <a:pt x="402136" y="117798"/>
                  </a:lnTo>
                  <a:lnTo>
                    <a:pt x="418075" y="162072"/>
                  </a:lnTo>
                  <a:lnTo>
                    <a:pt x="423672" y="210312"/>
                  </a:lnTo>
                  <a:lnTo>
                    <a:pt x="418075" y="258551"/>
                  </a:lnTo>
                  <a:lnTo>
                    <a:pt x="402136" y="302825"/>
                  </a:lnTo>
                  <a:lnTo>
                    <a:pt x="377125" y="341873"/>
                  </a:lnTo>
                  <a:lnTo>
                    <a:pt x="344317" y="374437"/>
                  </a:lnTo>
                  <a:lnTo>
                    <a:pt x="304984" y="399256"/>
                  </a:lnTo>
                  <a:lnTo>
                    <a:pt x="260399" y="415072"/>
                  </a:lnTo>
                  <a:lnTo>
                    <a:pt x="211836" y="420624"/>
                  </a:lnTo>
                  <a:lnTo>
                    <a:pt x="163272" y="415072"/>
                  </a:lnTo>
                  <a:lnTo>
                    <a:pt x="118687" y="399256"/>
                  </a:lnTo>
                  <a:lnTo>
                    <a:pt x="79354" y="374437"/>
                  </a:lnTo>
                  <a:lnTo>
                    <a:pt x="46546" y="341873"/>
                  </a:lnTo>
                  <a:lnTo>
                    <a:pt x="21535" y="302825"/>
                  </a:lnTo>
                  <a:lnTo>
                    <a:pt x="5596" y="258551"/>
                  </a:lnTo>
                  <a:lnTo>
                    <a:pt x="0" y="210312"/>
                  </a:lnTo>
                  <a:close/>
                </a:path>
              </a:pathLst>
            </a:custGeom>
            <a:ln w="12191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375908" y="1621663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85197" y="1616709"/>
            <a:ext cx="180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833116" y="2729483"/>
            <a:ext cx="207645" cy="634365"/>
            <a:chOff x="2833116" y="2729483"/>
            <a:chExt cx="207645" cy="634365"/>
          </a:xfrm>
        </p:grpSpPr>
        <p:sp>
          <p:nvSpPr>
            <p:cNvPr id="47" name="object 47"/>
            <p:cNvSpPr/>
            <p:nvPr/>
          </p:nvSpPr>
          <p:spPr>
            <a:xfrm>
              <a:off x="2839212" y="2735579"/>
              <a:ext cx="195580" cy="622300"/>
            </a:xfrm>
            <a:custGeom>
              <a:avLst/>
              <a:gdLst/>
              <a:ahLst/>
              <a:cxnLst/>
              <a:rect l="l" t="t" r="r" b="b"/>
              <a:pathLst>
                <a:path w="195580" h="622300">
                  <a:moveTo>
                    <a:pt x="97536" y="0"/>
                  </a:moveTo>
                  <a:lnTo>
                    <a:pt x="97536" y="155448"/>
                  </a:lnTo>
                  <a:lnTo>
                    <a:pt x="0" y="155448"/>
                  </a:lnTo>
                  <a:lnTo>
                    <a:pt x="0" y="466344"/>
                  </a:lnTo>
                  <a:lnTo>
                    <a:pt x="97536" y="466344"/>
                  </a:lnTo>
                  <a:lnTo>
                    <a:pt x="97536" y="621792"/>
                  </a:lnTo>
                  <a:lnTo>
                    <a:pt x="195071" y="310896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839212" y="2735579"/>
              <a:ext cx="195580" cy="622300"/>
            </a:xfrm>
            <a:custGeom>
              <a:avLst/>
              <a:gdLst/>
              <a:ahLst/>
              <a:cxnLst/>
              <a:rect l="l" t="t" r="r" b="b"/>
              <a:pathLst>
                <a:path w="195580" h="622300">
                  <a:moveTo>
                    <a:pt x="0" y="155448"/>
                  </a:moveTo>
                  <a:lnTo>
                    <a:pt x="97536" y="155448"/>
                  </a:lnTo>
                  <a:lnTo>
                    <a:pt x="97536" y="0"/>
                  </a:lnTo>
                  <a:lnTo>
                    <a:pt x="195071" y="310896"/>
                  </a:lnTo>
                  <a:lnTo>
                    <a:pt x="97536" y="621792"/>
                  </a:lnTo>
                  <a:lnTo>
                    <a:pt x="97536" y="466344"/>
                  </a:lnTo>
                  <a:lnTo>
                    <a:pt x="0" y="466344"/>
                  </a:lnTo>
                  <a:lnTo>
                    <a:pt x="0" y="155448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5989320" y="2729483"/>
            <a:ext cx="3354704" cy="634365"/>
            <a:chOff x="5989320" y="2729483"/>
            <a:chExt cx="3354704" cy="634365"/>
          </a:xfrm>
        </p:grpSpPr>
        <p:sp>
          <p:nvSpPr>
            <p:cNvPr id="50" name="object 50"/>
            <p:cNvSpPr/>
            <p:nvPr/>
          </p:nvSpPr>
          <p:spPr>
            <a:xfrm>
              <a:off x="5995416" y="2735579"/>
              <a:ext cx="195580" cy="622300"/>
            </a:xfrm>
            <a:custGeom>
              <a:avLst/>
              <a:gdLst/>
              <a:ahLst/>
              <a:cxnLst/>
              <a:rect l="l" t="t" r="r" b="b"/>
              <a:pathLst>
                <a:path w="195579" h="622300">
                  <a:moveTo>
                    <a:pt x="97536" y="0"/>
                  </a:moveTo>
                  <a:lnTo>
                    <a:pt x="97536" y="155448"/>
                  </a:lnTo>
                  <a:lnTo>
                    <a:pt x="0" y="155448"/>
                  </a:lnTo>
                  <a:lnTo>
                    <a:pt x="0" y="466344"/>
                  </a:lnTo>
                  <a:lnTo>
                    <a:pt x="97536" y="466344"/>
                  </a:lnTo>
                  <a:lnTo>
                    <a:pt x="97536" y="621792"/>
                  </a:lnTo>
                  <a:lnTo>
                    <a:pt x="195072" y="310896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995416" y="2735579"/>
              <a:ext cx="195580" cy="622300"/>
            </a:xfrm>
            <a:custGeom>
              <a:avLst/>
              <a:gdLst/>
              <a:ahLst/>
              <a:cxnLst/>
              <a:rect l="l" t="t" r="r" b="b"/>
              <a:pathLst>
                <a:path w="195579" h="622300">
                  <a:moveTo>
                    <a:pt x="0" y="155448"/>
                  </a:moveTo>
                  <a:lnTo>
                    <a:pt x="97536" y="155448"/>
                  </a:lnTo>
                  <a:lnTo>
                    <a:pt x="97536" y="0"/>
                  </a:lnTo>
                  <a:lnTo>
                    <a:pt x="195072" y="310896"/>
                  </a:lnTo>
                  <a:lnTo>
                    <a:pt x="97536" y="621792"/>
                  </a:lnTo>
                  <a:lnTo>
                    <a:pt x="97536" y="466344"/>
                  </a:lnTo>
                  <a:lnTo>
                    <a:pt x="0" y="466344"/>
                  </a:lnTo>
                  <a:lnTo>
                    <a:pt x="0" y="155448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9156192" y="2735579"/>
              <a:ext cx="181610" cy="622300"/>
            </a:xfrm>
            <a:custGeom>
              <a:avLst/>
              <a:gdLst/>
              <a:ahLst/>
              <a:cxnLst/>
              <a:rect l="l" t="t" r="r" b="b"/>
              <a:pathLst>
                <a:path w="181609" h="622300">
                  <a:moveTo>
                    <a:pt x="90677" y="0"/>
                  </a:moveTo>
                  <a:lnTo>
                    <a:pt x="90677" y="155448"/>
                  </a:lnTo>
                  <a:lnTo>
                    <a:pt x="0" y="155448"/>
                  </a:lnTo>
                  <a:lnTo>
                    <a:pt x="0" y="466344"/>
                  </a:lnTo>
                  <a:lnTo>
                    <a:pt x="90677" y="466344"/>
                  </a:lnTo>
                  <a:lnTo>
                    <a:pt x="90677" y="621792"/>
                  </a:lnTo>
                  <a:lnTo>
                    <a:pt x="181355" y="310896"/>
                  </a:lnTo>
                  <a:lnTo>
                    <a:pt x="9067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9156192" y="2735579"/>
              <a:ext cx="181610" cy="622300"/>
            </a:xfrm>
            <a:custGeom>
              <a:avLst/>
              <a:gdLst/>
              <a:ahLst/>
              <a:cxnLst/>
              <a:rect l="l" t="t" r="r" b="b"/>
              <a:pathLst>
                <a:path w="181609" h="622300">
                  <a:moveTo>
                    <a:pt x="0" y="155448"/>
                  </a:moveTo>
                  <a:lnTo>
                    <a:pt x="90677" y="155448"/>
                  </a:lnTo>
                  <a:lnTo>
                    <a:pt x="90677" y="0"/>
                  </a:lnTo>
                  <a:lnTo>
                    <a:pt x="181355" y="310896"/>
                  </a:lnTo>
                  <a:lnTo>
                    <a:pt x="90677" y="621792"/>
                  </a:lnTo>
                  <a:lnTo>
                    <a:pt x="90677" y="466344"/>
                  </a:lnTo>
                  <a:lnTo>
                    <a:pt x="0" y="466344"/>
                  </a:lnTo>
                  <a:lnTo>
                    <a:pt x="0" y="155448"/>
                  </a:lnTo>
                  <a:close/>
                </a:path>
              </a:pathLst>
            </a:custGeom>
            <a:ln w="12192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22909" y="5456682"/>
            <a:ext cx="5029200" cy="1193800"/>
          </a:xfrm>
          <a:prstGeom prst="rect">
            <a:avLst/>
          </a:prstGeom>
          <a:ln w="19811">
            <a:solidFill>
              <a:srgbClr val="C00000"/>
            </a:solidFill>
          </a:ln>
        </p:spPr>
        <p:txBody>
          <a:bodyPr vert="horz" wrap="square" lIns="0" tIns="22225" rIns="0" bIns="0" rtlCol="0">
            <a:spAutoFit/>
          </a:bodyPr>
          <a:lstStyle/>
          <a:p>
            <a:pPr marL="142875">
              <a:lnSpc>
                <a:spcPct val="100000"/>
              </a:lnSpc>
              <a:spcBef>
                <a:spcPts val="175"/>
              </a:spcBef>
            </a:pP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Задача:</a:t>
            </a:r>
            <a:endParaRPr sz="2000">
              <a:latin typeface="Calibri"/>
              <a:cs typeface="Calibri"/>
            </a:endParaRPr>
          </a:p>
          <a:p>
            <a:pPr marL="152400" marR="179705">
              <a:lnSpc>
                <a:spcPct val="100000"/>
              </a:lnSpc>
              <a:spcBef>
                <a:spcPts val="175"/>
              </a:spcBef>
            </a:pPr>
            <a:r>
              <a:rPr sz="1600" spc="-10" dirty="0">
                <a:latin typeface="Calibri"/>
                <a:cs typeface="Calibri"/>
              </a:rPr>
              <a:t>использовать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предложенный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алгоритм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планирования </a:t>
            </a:r>
            <a:r>
              <a:rPr sz="1600" dirty="0">
                <a:latin typeface="Calibri"/>
                <a:cs typeface="Calibri"/>
              </a:rPr>
              <a:t>наполнения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содержания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обучения,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основанный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на </a:t>
            </a:r>
            <a:r>
              <a:rPr sz="1600" dirty="0">
                <a:latin typeface="Calibri"/>
                <a:cs typeface="Calibri"/>
              </a:rPr>
              <a:t>анализе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результатов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оценочных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процедур.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88468" y="843152"/>
          <a:ext cx="6832600" cy="38296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43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8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90805" marR="56959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50" b="1" dirty="0">
                          <a:latin typeface="Arial"/>
                          <a:cs typeface="Arial"/>
                        </a:rPr>
                        <a:t>Основные</a:t>
                      </a:r>
                      <a:r>
                        <a:rPr sz="125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-10" dirty="0">
                          <a:latin typeface="Arial"/>
                          <a:cs typeface="Arial"/>
                        </a:rPr>
                        <a:t>направления</a:t>
                      </a:r>
                      <a:r>
                        <a:rPr sz="125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-10" dirty="0">
                          <a:latin typeface="Arial"/>
                          <a:cs typeface="Arial"/>
                        </a:rPr>
                        <a:t>внеурочной деятельности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6291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50" b="1" spc="-10" dirty="0">
                          <a:latin typeface="Arial"/>
                          <a:cs typeface="Arial"/>
                        </a:rPr>
                        <a:t>Расходы</a:t>
                      </a:r>
                      <a:r>
                        <a:rPr sz="125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времени</a:t>
                      </a:r>
                      <a:r>
                        <a:rPr sz="125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125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-10" dirty="0">
                          <a:latin typeface="Arial"/>
                          <a:cs typeface="Arial"/>
                        </a:rPr>
                        <a:t>направления </a:t>
                      </a:r>
                      <a:r>
                        <a:rPr sz="1250" b="1" dirty="0">
                          <a:latin typeface="Arial"/>
                          <a:cs typeface="Arial"/>
                        </a:rPr>
                        <a:t>плана</a:t>
                      </a:r>
                      <a:r>
                        <a:rPr sz="125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-10" dirty="0">
                          <a:latin typeface="Arial"/>
                          <a:cs typeface="Arial"/>
                        </a:rPr>
                        <a:t>внеурочной</a:t>
                      </a:r>
                      <a:r>
                        <a:rPr sz="125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50" b="1" spc="-10" dirty="0">
                          <a:latin typeface="Arial"/>
                          <a:cs typeface="Arial"/>
                        </a:rPr>
                        <a:t>деятельности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3305">
                <a:tc>
                  <a:txBody>
                    <a:bodyPr/>
                    <a:lstStyle/>
                    <a:p>
                      <a:pPr marL="90805" marR="1543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50" spc="-60" dirty="0">
                          <a:latin typeface="Microsoft Sans Serif"/>
                          <a:cs typeface="Microsoft Sans Serif"/>
                        </a:rPr>
                        <a:t>ВД</a:t>
                      </a:r>
                      <a:r>
                        <a:rPr sz="12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2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развитию</a:t>
                      </a:r>
                      <a:r>
                        <a:rPr sz="12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личности,</a:t>
                      </a:r>
                      <a:r>
                        <a:rPr sz="12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ее</a:t>
                      </a:r>
                      <a:r>
                        <a:rPr sz="12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способностей, удовлетворения</a:t>
                      </a:r>
                      <a:r>
                        <a:rPr sz="125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образовательных потребностей</a:t>
                      </a:r>
                      <a:r>
                        <a:rPr sz="12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2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интересов,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 самореализации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2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профориентации</a:t>
                      </a:r>
                      <a:endParaRPr sz="1250">
                        <a:latin typeface="Microsoft Sans Serif"/>
                        <a:cs typeface="Microsoft Sans Serif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обучающихся</a:t>
                      </a:r>
                      <a:endParaRPr sz="12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от 1</a:t>
                      </a:r>
                      <a:r>
                        <a:rPr sz="125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2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2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часов</a:t>
                      </a:r>
                      <a:endParaRPr sz="12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50" spc="-60" dirty="0">
                          <a:latin typeface="Microsoft Sans Serif"/>
                          <a:cs typeface="Microsoft Sans Serif"/>
                        </a:rPr>
                        <a:t>ВД</a:t>
                      </a:r>
                      <a:r>
                        <a:rPr sz="12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2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организации</a:t>
                      </a:r>
                      <a:r>
                        <a:rPr sz="12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деятельности</a:t>
                      </a:r>
                      <a:endParaRPr sz="1250">
                        <a:latin typeface="Microsoft Sans Serif"/>
                        <a:cs typeface="Microsoft Sans Serif"/>
                      </a:endParaRPr>
                    </a:p>
                    <a:p>
                      <a:pPr marL="90805" marR="304165">
                        <a:lnSpc>
                          <a:spcPct val="100000"/>
                        </a:lnSpc>
                      </a:pP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ученических</a:t>
                      </a:r>
                      <a:r>
                        <a:rPr sz="12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сообществ</a:t>
                      </a:r>
                      <a:r>
                        <a:rPr sz="12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25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воспитательные мероприятия</a:t>
                      </a:r>
                      <a:endParaRPr sz="12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93980" marR="86360" indent="-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от</a:t>
                      </a:r>
                      <a:r>
                        <a:rPr sz="12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2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12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часов, при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этом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при</a:t>
                      </a:r>
                      <a:r>
                        <a:rPr sz="12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подготовке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2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проведении коллективных</a:t>
                      </a:r>
                      <a:r>
                        <a:rPr sz="12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мероприятий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2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классе</a:t>
                      </a:r>
                      <a:r>
                        <a:rPr sz="12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или</a:t>
                      </a:r>
                      <a:r>
                        <a:rPr sz="12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общешкольных</a:t>
                      </a:r>
                      <a:endParaRPr sz="1250">
                        <a:latin typeface="Microsoft Sans Serif"/>
                        <a:cs typeface="Microsoft Sans Serif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мероприятий</a:t>
                      </a:r>
                      <a:r>
                        <a:rPr sz="12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за</a:t>
                      </a:r>
                      <a:r>
                        <a:rPr sz="12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165" dirty="0">
                          <a:latin typeface="Microsoft Sans Serif"/>
                          <a:cs typeface="Microsoft Sans Serif"/>
                        </a:rPr>
                        <a:t>1–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2</a:t>
                      </a:r>
                      <a:r>
                        <a:rPr sz="12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недели</a:t>
                      </a:r>
                      <a:r>
                        <a:rPr sz="12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20" dirty="0">
                          <a:latin typeface="Microsoft Sans Serif"/>
                          <a:cs typeface="Microsoft Sans Serif"/>
                        </a:rPr>
                        <a:t>может</a:t>
                      </a:r>
                      <a:r>
                        <a:rPr sz="125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20" dirty="0">
                          <a:latin typeface="Microsoft Sans Serif"/>
                          <a:cs typeface="Microsoft Sans Serif"/>
                        </a:rPr>
                        <a:t>быть</a:t>
                      </a:r>
                      <a:endParaRPr sz="1250">
                        <a:latin typeface="Microsoft Sans Serif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использовано</a:t>
                      </a:r>
                      <a:endParaRPr sz="1250">
                        <a:latin typeface="Microsoft Sans Serif"/>
                        <a:cs typeface="Microsoft Sans Serif"/>
                      </a:endParaRPr>
                    </a:p>
                    <a:p>
                      <a:pPr marL="4381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2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20</a:t>
                      </a:r>
                      <a:r>
                        <a:rPr sz="125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часов</a:t>
                      </a:r>
                      <a:endParaRPr sz="12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3940">
                <a:tc>
                  <a:txBody>
                    <a:bodyPr/>
                    <a:lstStyle/>
                    <a:p>
                      <a:pPr marL="90805" marR="53086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50" spc="-35" dirty="0">
                          <a:latin typeface="Microsoft Sans Serif"/>
                          <a:cs typeface="Microsoft Sans Serif"/>
                        </a:rPr>
                        <a:t>ВД,</a:t>
                      </a:r>
                      <a:r>
                        <a:rPr sz="125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направленную</a:t>
                      </a:r>
                      <a:r>
                        <a:rPr sz="12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на</a:t>
                      </a:r>
                      <a:r>
                        <a:rPr sz="125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организационное обеспечение</a:t>
                      </a:r>
                      <a:r>
                        <a:rPr sz="1250" spc="-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учебной</a:t>
                      </a:r>
                      <a:r>
                        <a:rPr sz="1250" spc="-7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деятельности (классные</a:t>
                      </a:r>
                      <a:r>
                        <a:rPr sz="125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часы),</a:t>
                      </a:r>
                      <a:r>
                        <a:rPr sz="125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осуществление</a:t>
                      </a:r>
                      <a:endParaRPr sz="1250">
                        <a:latin typeface="Microsoft Sans Serif"/>
                        <a:cs typeface="Microsoft Sans Serif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250" spc="-20" dirty="0">
                          <a:latin typeface="Microsoft Sans Serif"/>
                          <a:cs typeface="Microsoft Sans Serif"/>
                        </a:rPr>
                        <a:t>педагогической</a:t>
                      </a:r>
                      <a:r>
                        <a:rPr sz="125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20" dirty="0">
                          <a:latin typeface="Microsoft Sans Serif"/>
                          <a:cs typeface="Microsoft Sans Serif"/>
                        </a:rPr>
                        <a:t>поддержки</a:t>
                      </a:r>
                      <a:r>
                        <a:rPr sz="125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социализации</a:t>
                      </a:r>
                      <a:endParaRPr sz="1250">
                        <a:latin typeface="Microsoft Sans Serif"/>
                        <a:cs typeface="Microsoft Sans Serif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обучающихся</a:t>
                      </a:r>
                      <a:endParaRPr sz="12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от 2</a:t>
                      </a:r>
                      <a:r>
                        <a:rPr sz="125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25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250" dirty="0">
                          <a:latin typeface="Microsoft Sans Serif"/>
                          <a:cs typeface="Microsoft Sans Serif"/>
                        </a:rPr>
                        <a:t>3 </a:t>
                      </a:r>
                      <a:r>
                        <a:rPr sz="1250" spc="-10" dirty="0">
                          <a:latin typeface="Microsoft Sans Serif"/>
                          <a:cs typeface="Microsoft Sans Serif"/>
                        </a:rPr>
                        <a:t>часов</a:t>
                      </a:r>
                      <a:endParaRPr sz="12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471" rIns="0" bIns="0" rtlCol="0">
            <a:spAutoFit/>
          </a:bodyPr>
          <a:lstStyle/>
          <a:p>
            <a:pPr marL="120713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Внеурочная</a:t>
            </a:r>
            <a:r>
              <a:rPr spc="-35" dirty="0"/>
              <a:t> </a:t>
            </a:r>
            <a:r>
              <a:rPr spc="-10" dirty="0"/>
              <a:t>деятельность</a:t>
            </a:r>
            <a:r>
              <a:rPr spc="-25" dirty="0"/>
              <a:t> </a:t>
            </a:r>
            <a:r>
              <a:rPr dirty="0"/>
              <a:t>в</a:t>
            </a:r>
            <a:r>
              <a:rPr spc="-40" dirty="0"/>
              <a:t> </a:t>
            </a:r>
            <a:r>
              <a:rPr spc="-10" dirty="0"/>
              <a:t>соответствии</a:t>
            </a:r>
            <a:r>
              <a:rPr spc="-20" dirty="0"/>
              <a:t> </a:t>
            </a:r>
            <a:r>
              <a:rPr dirty="0"/>
              <a:t>с</a:t>
            </a:r>
            <a:r>
              <a:rPr spc="-40" dirty="0"/>
              <a:t> </a:t>
            </a:r>
            <a:r>
              <a:rPr dirty="0"/>
              <a:t>ФОП</a:t>
            </a:r>
            <a:r>
              <a:rPr spc="-45" dirty="0"/>
              <a:t> </a:t>
            </a:r>
            <a:r>
              <a:rPr dirty="0"/>
              <a:t>ООО</a:t>
            </a:r>
            <a:r>
              <a:rPr spc="-60" dirty="0"/>
              <a:t> </a:t>
            </a:r>
            <a:r>
              <a:rPr spc="-10" dirty="0"/>
              <a:t>(п.169)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5799" y="5036642"/>
            <a:ext cx="3688715" cy="1383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590"/>
              </a:lnSpc>
              <a:spcBef>
                <a:spcPts val="105"/>
              </a:spcBef>
            </a:pPr>
            <a:r>
              <a:rPr sz="1400" b="1" spc="-35" dirty="0">
                <a:solidFill>
                  <a:srgbClr val="000E56"/>
                </a:solidFill>
                <a:latin typeface="Arial"/>
                <a:cs typeface="Arial"/>
              </a:rPr>
              <a:t>Рекомендуется</a:t>
            </a:r>
            <a:r>
              <a:rPr sz="1400" b="1" spc="-10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000E56"/>
                </a:solidFill>
                <a:latin typeface="Arial"/>
                <a:cs typeface="Arial"/>
              </a:rPr>
              <a:t>отводить</a:t>
            </a:r>
            <a:r>
              <a:rPr sz="1400" b="1" spc="-10" dirty="0">
                <a:solidFill>
                  <a:srgbClr val="000E56"/>
                </a:solidFill>
                <a:latin typeface="Arial"/>
                <a:cs typeface="Arial"/>
              </a:rPr>
              <a:t> занятиям,</a:t>
            </a:r>
            <a:endParaRPr sz="1400">
              <a:latin typeface="Arial"/>
              <a:cs typeface="Arial"/>
            </a:endParaRPr>
          </a:p>
          <a:p>
            <a:pPr marL="571500" marR="566420" indent="1905" algn="ctr">
              <a:lnSpc>
                <a:spcPts val="1500"/>
              </a:lnSpc>
              <a:spcBef>
                <a:spcPts val="110"/>
              </a:spcBef>
            </a:pPr>
            <a:r>
              <a:rPr sz="1400" b="1" spc="-10" dirty="0">
                <a:solidFill>
                  <a:srgbClr val="000E56"/>
                </a:solidFill>
                <a:latin typeface="Arial"/>
                <a:cs typeface="Arial"/>
              </a:rPr>
              <a:t>направленным</a:t>
            </a:r>
            <a:r>
              <a:rPr sz="1400" b="1" spc="-65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000E56"/>
                </a:solidFill>
                <a:latin typeface="Arial"/>
                <a:cs typeface="Arial"/>
              </a:rPr>
              <a:t>на </a:t>
            </a:r>
            <a:r>
              <a:rPr sz="1400" b="1" spc="-35" dirty="0">
                <a:solidFill>
                  <a:srgbClr val="000E56"/>
                </a:solidFill>
                <a:latin typeface="Arial"/>
                <a:cs typeface="Arial"/>
              </a:rPr>
              <a:t>удовлетворение</a:t>
            </a:r>
            <a:r>
              <a:rPr sz="1400" b="1" spc="65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00E56"/>
                </a:solidFill>
                <a:latin typeface="Arial"/>
                <a:cs typeface="Arial"/>
              </a:rPr>
              <a:t>интересов</a:t>
            </a:r>
            <a:r>
              <a:rPr sz="1400" b="1" spc="-15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000E56"/>
                </a:solidFill>
                <a:latin typeface="Arial"/>
                <a:cs typeface="Arial"/>
              </a:rPr>
              <a:t>и</a:t>
            </a:r>
            <a:endParaRPr sz="1400">
              <a:latin typeface="Arial"/>
              <a:cs typeface="Arial"/>
            </a:endParaRPr>
          </a:p>
          <a:p>
            <a:pPr marL="12065" marR="5080" algn="ctr">
              <a:lnSpc>
                <a:spcPts val="1500"/>
              </a:lnSpc>
            </a:pPr>
            <a:r>
              <a:rPr sz="1400" b="1" spc="-30" dirty="0">
                <a:solidFill>
                  <a:srgbClr val="000E56"/>
                </a:solidFill>
                <a:latin typeface="Arial"/>
                <a:cs typeface="Arial"/>
              </a:rPr>
              <a:t>потребностей</a:t>
            </a:r>
            <a:r>
              <a:rPr sz="1400" b="1" spc="-20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000E56"/>
                </a:solidFill>
                <a:latin typeface="Arial"/>
                <a:cs typeface="Arial"/>
              </a:rPr>
              <a:t>обучающихся</a:t>
            </a:r>
            <a:r>
              <a:rPr sz="1400" b="1" spc="20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E56"/>
                </a:solidFill>
                <a:latin typeface="Arial"/>
                <a:cs typeface="Arial"/>
              </a:rPr>
              <a:t>в</a:t>
            </a:r>
            <a:r>
              <a:rPr sz="1400" b="1" spc="40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000E56"/>
                </a:solidFill>
                <a:latin typeface="Arial"/>
                <a:cs typeface="Arial"/>
              </a:rPr>
              <a:t>творческом </a:t>
            </a:r>
            <a:r>
              <a:rPr sz="1400" b="1" dirty="0">
                <a:solidFill>
                  <a:srgbClr val="000E56"/>
                </a:solidFill>
                <a:latin typeface="Arial"/>
                <a:cs typeface="Arial"/>
              </a:rPr>
              <a:t>и</a:t>
            </a:r>
            <a:r>
              <a:rPr sz="1400" b="1" spc="-30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00E56"/>
                </a:solidFill>
                <a:latin typeface="Arial"/>
                <a:cs typeface="Arial"/>
              </a:rPr>
              <a:t>физическом </a:t>
            </a:r>
            <a:r>
              <a:rPr sz="1400" b="1" dirty="0">
                <a:solidFill>
                  <a:srgbClr val="000E56"/>
                </a:solidFill>
                <a:latin typeface="Arial"/>
                <a:cs typeface="Arial"/>
              </a:rPr>
              <a:t>развитии,</a:t>
            </a:r>
            <a:r>
              <a:rPr sz="1400" b="1" spc="-5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0E56"/>
                </a:solidFill>
                <a:latin typeface="Arial"/>
                <a:cs typeface="Arial"/>
              </a:rPr>
              <a:t>помощь</a:t>
            </a:r>
            <a:r>
              <a:rPr sz="1400" b="1" spc="-60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E56"/>
                </a:solidFill>
                <a:latin typeface="Arial"/>
                <a:cs typeface="Arial"/>
              </a:rPr>
              <a:t>в</a:t>
            </a:r>
            <a:r>
              <a:rPr sz="1400" b="1" spc="-25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spc="-35" dirty="0">
                <a:solidFill>
                  <a:srgbClr val="000E56"/>
                </a:solidFill>
                <a:latin typeface="Arial"/>
                <a:cs typeface="Arial"/>
              </a:rPr>
              <a:t>их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390"/>
              </a:lnSpc>
            </a:pPr>
            <a:r>
              <a:rPr sz="1400" b="1" spc="-10" dirty="0">
                <a:solidFill>
                  <a:srgbClr val="000E56"/>
                </a:solidFill>
                <a:latin typeface="Arial"/>
                <a:cs typeface="Arial"/>
              </a:rPr>
              <a:t>самореализации,</a:t>
            </a:r>
            <a:r>
              <a:rPr sz="1400" b="1" spc="-50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0E56"/>
                </a:solidFill>
                <a:latin typeface="Arial"/>
                <a:cs typeface="Arial"/>
              </a:rPr>
              <a:t>раскрытии</a:t>
            </a:r>
            <a:r>
              <a:rPr sz="1400" b="1" spc="-50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E56"/>
                </a:solidFill>
                <a:latin typeface="Arial"/>
                <a:cs typeface="Arial"/>
              </a:rPr>
              <a:t>и</a:t>
            </a:r>
            <a:r>
              <a:rPr sz="1400" b="1" spc="395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000E56"/>
                </a:solidFill>
                <a:latin typeface="Arial"/>
                <a:cs typeface="Arial"/>
              </a:rPr>
              <a:t>развитии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590"/>
              </a:lnSpc>
            </a:pPr>
            <a:r>
              <a:rPr sz="1400" b="1" dirty="0">
                <a:solidFill>
                  <a:srgbClr val="000E56"/>
                </a:solidFill>
                <a:latin typeface="Arial"/>
                <a:cs typeface="Arial"/>
              </a:rPr>
              <a:t>их</a:t>
            </a:r>
            <a:r>
              <a:rPr sz="1400" b="1" spc="-10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00E56"/>
                </a:solidFill>
                <a:latin typeface="Arial"/>
                <a:cs typeface="Arial"/>
              </a:rPr>
              <a:t>способностей</a:t>
            </a:r>
            <a:r>
              <a:rPr sz="1400" b="1" spc="-5" dirty="0">
                <a:solidFill>
                  <a:srgbClr val="000E56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0E56"/>
                </a:solidFill>
                <a:latin typeface="Arial"/>
                <a:cs typeface="Arial"/>
              </a:rPr>
              <a:t>и</a:t>
            </a:r>
            <a:r>
              <a:rPr sz="1400" b="1" spc="-10" dirty="0">
                <a:solidFill>
                  <a:srgbClr val="000E56"/>
                </a:solidFill>
                <a:latin typeface="Arial"/>
                <a:cs typeface="Arial"/>
              </a:rPr>
              <a:t> талантов.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60847" y="5248909"/>
            <a:ext cx="562610" cy="765175"/>
          </a:xfrm>
          <a:custGeom>
            <a:avLst/>
            <a:gdLst/>
            <a:ahLst/>
            <a:cxnLst/>
            <a:rect l="l" t="t" r="r" b="b"/>
            <a:pathLst>
              <a:path w="562610" h="765175">
                <a:moveTo>
                  <a:pt x="281050" y="0"/>
                </a:moveTo>
                <a:lnTo>
                  <a:pt x="281050" y="191134"/>
                </a:lnTo>
                <a:lnTo>
                  <a:pt x="0" y="191134"/>
                </a:lnTo>
                <a:lnTo>
                  <a:pt x="0" y="573582"/>
                </a:lnTo>
                <a:lnTo>
                  <a:pt x="281050" y="573582"/>
                </a:lnTo>
                <a:lnTo>
                  <a:pt x="281050" y="764793"/>
                </a:lnTo>
                <a:lnTo>
                  <a:pt x="562228" y="382371"/>
                </a:lnTo>
                <a:lnTo>
                  <a:pt x="281050" y="0"/>
                </a:lnTo>
                <a:close/>
              </a:path>
            </a:pathLst>
          </a:custGeom>
          <a:solidFill>
            <a:srgbClr val="8FA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046089" y="5127116"/>
            <a:ext cx="49961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83304" algn="l"/>
              </a:tabLst>
            </a:pPr>
            <a:r>
              <a:rPr sz="1600" dirty="0">
                <a:solidFill>
                  <a:srgbClr val="000E56"/>
                </a:solidFill>
                <a:latin typeface="Microsoft Sans Serif"/>
                <a:cs typeface="Microsoft Sans Serif"/>
              </a:rPr>
              <a:t>Занятия</a:t>
            </a:r>
            <a:r>
              <a:rPr sz="1600" spc="185" dirty="0">
                <a:solidFill>
                  <a:srgbClr val="000E5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0E56"/>
                </a:solidFill>
                <a:latin typeface="Microsoft Sans Serif"/>
                <a:cs typeface="Microsoft Sans Serif"/>
              </a:rPr>
              <a:t>школьников</a:t>
            </a:r>
            <a:r>
              <a:rPr sz="1600" spc="180" dirty="0">
                <a:solidFill>
                  <a:srgbClr val="000E5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E56"/>
                </a:solidFill>
                <a:latin typeface="Microsoft Sans Serif"/>
                <a:cs typeface="Microsoft Sans Serif"/>
              </a:rPr>
              <a:t>в</a:t>
            </a:r>
            <a:r>
              <a:rPr sz="1600" spc="204" dirty="0">
                <a:solidFill>
                  <a:srgbClr val="000E5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0E56"/>
                </a:solidFill>
                <a:latin typeface="Microsoft Sans Serif"/>
                <a:cs typeface="Microsoft Sans Serif"/>
              </a:rPr>
              <a:t>спортивных</a:t>
            </a:r>
            <a:r>
              <a:rPr sz="1600" dirty="0">
                <a:solidFill>
                  <a:srgbClr val="000E56"/>
                </a:solidFill>
                <a:latin typeface="Microsoft Sans Serif"/>
                <a:cs typeface="Microsoft Sans Serif"/>
              </a:rPr>
              <a:t>	</a:t>
            </a:r>
            <a:r>
              <a:rPr sz="1600" spc="-10" dirty="0">
                <a:solidFill>
                  <a:srgbClr val="000E56"/>
                </a:solidFill>
                <a:latin typeface="Microsoft Sans Serif"/>
                <a:cs typeface="Microsoft Sans Serif"/>
              </a:rPr>
              <a:t>объединениях,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982980" algn="l"/>
                <a:tab pos="1327785" algn="l"/>
                <a:tab pos="2475230" algn="l"/>
                <a:tab pos="3876040" algn="l"/>
              </a:tabLst>
            </a:pPr>
            <a:r>
              <a:rPr sz="1600" spc="-10" dirty="0">
                <a:solidFill>
                  <a:srgbClr val="000E56"/>
                </a:solidFill>
                <a:latin typeface="Microsoft Sans Serif"/>
                <a:cs typeface="Microsoft Sans Serif"/>
              </a:rPr>
              <a:t>секциях</a:t>
            </a:r>
            <a:r>
              <a:rPr sz="1600" dirty="0">
                <a:solidFill>
                  <a:srgbClr val="000E56"/>
                </a:solidFill>
                <a:latin typeface="Microsoft Sans Serif"/>
                <a:cs typeface="Microsoft Sans Serif"/>
              </a:rPr>
              <a:t>	</a:t>
            </a:r>
            <a:r>
              <a:rPr sz="1600" spc="-50" dirty="0">
                <a:solidFill>
                  <a:srgbClr val="000E56"/>
                </a:solidFill>
                <a:latin typeface="Microsoft Sans Serif"/>
                <a:cs typeface="Microsoft Sans Serif"/>
              </a:rPr>
              <a:t>и</a:t>
            </a:r>
            <a:r>
              <a:rPr sz="1600" dirty="0">
                <a:solidFill>
                  <a:srgbClr val="000E56"/>
                </a:solidFill>
                <a:latin typeface="Microsoft Sans Serif"/>
                <a:cs typeface="Microsoft Sans Serif"/>
              </a:rPr>
              <a:t>	</a:t>
            </a:r>
            <a:r>
              <a:rPr sz="1600" spc="-10" dirty="0">
                <a:solidFill>
                  <a:srgbClr val="000E56"/>
                </a:solidFill>
                <a:latin typeface="Microsoft Sans Serif"/>
                <a:cs typeface="Microsoft Sans Serif"/>
              </a:rPr>
              <a:t>клубах,</a:t>
            </a:r>
            <a:r>
              <a:rPr sz="1600" dirty="0">
                <a:solidFill>
                  <a:srgbClr val="000E56"/>
                </a:solidFill>
                <a:latin typeface="Microsoft Sans Serif"/>
                <a:cs typeface="Microsoft Sans Serif"/>
              </a:rPr>
              <a:t>	</a:t>
            </a:r>
            <a:r>
              <a:rPr sz="1600" spc="-10" dirty="0">
                <a:solidFill>
                  <a:srgbClr val="000E56"/>
                </a:solidFill>
                <a:latin typeface="Microsoft Sans Serif"/>
                <a:cs typeface="Microsoft Sans Serif"/>
              </a:rPr>
              <a:t>организация</a:t>
            </a:r>
            <a:r>
              <a:rPr sz="1600" dirty="0">
                <a:solidFill>
                  <a:srgbClr val="000E56"/>
                </a:solidFill>
                <a:latin typeface="Microsoft Sans Serif"/>
                <a:cs typeface="Microsoft Sans Serif"/>
              </a:rPr>
              <a:t>	</a:t>
            </a:r>
            <a:r>
              <a:rPr sz="1600" spc="-10" dirty="0">
                <a:solidFill>
                  <a:srgbClr val="000E56"/>
                </a:solidFill>
                <a:latin typeface="Microsoft Sans Serif"/>
                <a:cs typeface="Microsoft Sans Serif"/>
              </a:rPr>
              <a:t>спортивных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6089" y="5615127"/>
            <a:ext cx="378523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000E56"/>
                </a:solidFill>
                <a:latin typeface="Microsoft Sans Serif"/>
                <a:cs typeface="Microsoft Sans Serif"/>
              </a:rPr>
              <a:t>турниров</a:t>
            </a:r>
            <a:r>
              <a:rPr sz="1600" spc="-25" dirty="0">
                <a:solidFill>
                  <a:srgbClr val="000E56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E56"/>
                </a:solidFill>
                <a:latin typeface="Microsoft Sans Serif"/>
                <a:cs typeface="Microsoft Sans Serif"/>
              </a:rPr>
              <a:t>и</a:t>
            </a:r>
            <a:r>
              <a:rPr sz="1600" spc="-60" dirty="0">
                <a:solidFill>
                  <a:srgbClr val="000E5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0E56"/>
                </a:solidFill>
                <a:latin typeface="Microsoft Sans Serif"/>
                <a:cs typeface="Microsoft Sans Serif"/>
              </a:rPr>
              <a:t>соревнований;</a:t>
            </a:r>
            <a:endParaRPr sz="16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tabLst>
                <a:tab pos="918844" algn="l"/>
                <a:tab pos="2178050" algn="l"/>
                <a:tab pos="2431415" algn="l"/>
              </a:tabLst>
            </a:pPr>
            <a:r>
              <a:rPr sz="1600" spc="-10" dirty="0">
                <a:solidFill>
                  <a:srgbClr val="000E56"/>
                </a:solidFill>
                <a:latin typeface="Microsoft Sans Serif"/>
                <a:cs typeface="Microsoft Sans Serif"/>
              </a:rPr>
              <a:t>Занятия</a:t>
            </a:r>
            <a:r>
              <a:rPr sz="1600" dirty="0">
                <a:solidFill>
                  <a:srgbClr val="000E56"/>
                </a:solidFill>
                <a:latin typeface="Microsoft Sans Serif"/>
                <a:cs typeface="Microsoft Sans Serif"/>
              </a:rPr>
              <a:t>	</a:t>
            </a:r>
            <a:r>
              <a:rPr sz="1600" spc="-10" dirty="0">
                <a:solidFill>
                  <a:srgbClr val="000E56"/>
                </a:solidFill>
                <a:latin typeface="Microsoft Sans Serif"/>
                <a:cs typeface="Microsoft Sans Serif"/>
              </a:rPr>
              <a:t>школьников</a:t>
            </a:r>
            <a:r>
              <a:rPr sz="1600" dirty="0">
                <a:solidFill>
                  <a:srgbClr val="000E56"/>
                </a:solidFill>
                <a:latin typeface="Microsoft Sans Serif"/>
                <a:cs typeface="Microsoft Sans Serif"/>
              </a:rPr>
              <a:t>	</a:t>
            </a:r>
            <a:r>
              <a:rPr sz="1600" spc="-50" dirty="0">
                <a:solidFill>
                  <a:srgbClr val="000E56"/>
                </a:solidFill>
                <a:latin typeface="Microsoft Sans Serif"/>
                <a:cs typeface="Microsoft Sans Serif"/>
              </a:rPr>
              <a:t>в</a:t>
            </a:r>
            <a:r>
              <a:rPr sz="1600" dirty="0">
                <a:solidFill>
                  <a:srgbClr val="000E56"/>
                </a:solidFill>
                <a:latin typeface="Microsoft Sans Serif"/>
                <a:cs typeface="Microsoft Sans Serif"/>
              </a:rPr>
              <a:t>	</a:t>
            </a:r>
            <a:r>
              <a:rPr sz="1600" spc="-25" dirty="0">
                <a:solidFill>
                  <a:srgbClr val="000E56"/>
                </a:solidFill>
                <a:latin typeface="Microsoft Sans Serif"/>
                <a:cs typeface="Microsoft Sans Serif"/>
              </a:rPr>
              <a:t>объединениях </a:t>
            </a:r>
            <a:r>
              <a:rPr sz="1600" spc="-10" dirty="0">
                <a:solidFill>
                  <a:srgbClr val="000E56"/>
                </a:solidFill>
                <a:latin typeface="Microsoft Sans Serif"/>
                <a:cs typeface="Microsoft Sans Serif"/>
              </a:rPr>
              <a:t>краеведческой</a:t>
            </a:r>
            <a:r>
              <a:rPr sz="1600" spc="210" dirty="0">
                <a:solidFill>
                  <a:srgbClr val="000E56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0E56"/>
                </a:solidFill>
                <a:latin typeface="Microsoft Sans Serif"/>
                <a:cs typeface="Microsoft Sans Serif"/>
              </a:rPr>
              <a:t>направленности.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94468" y="5858967"/>
            <a:ext cx="100456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000E56"/>
                </a:solidFill>
                <a:latin typeface="Microsoft Sans Serif"/>
                <a:cs typeface="Microsoft Sans Serif"/>
              </a:rPr>
              <a:t>туристско-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2676" y="469391"/>
            <a:ext cx="5083302" cy="4777105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7316724" y="848867"/>
            <a:ext cx="4335780" cy="4038600"/>
          </a:xfrm>
          <a:custGeom>
            <a:avLst/>
            <a:gdLst/>
            <a:ahLst/>
            <a:cxnLst/>
            <a:rect l="l" t="t" r="r" b="b"/>
            <a:pathLst>
              <a:path w="4335780" h="4038600">
                <a:moveTo>
                  <a:pt x="4335780" y="255016"/>
                </a:moveTo>
                <a:lnTo>
                  <a:pt x="4331665" y="209181"/>
                </a:lnTo>
                <a:lnTo>
                  <a:pt x="4319816" y="166039"/>
                </a:lnTo>
                <a:lnTo>
                  <a:pt x="4300956" y="126314"/>
                </a:lnTo>
                <a:lnTo>
                  <a:pt x="4275798" y="90716"/>
                </a:lnTo>
                <a:lnTo>
                  <a:pt x="4245064" y="59982"/>
                </a:lnTo>
                <a:lnTo>
                  <a:pt x="4209465" y="34823"/>
                </a:lnTo>
                <a:lnTo>
                  <a:pt x="4169740" y="15963"/>
                </a:lnTo>
                <a:lnTo>
                  <a:pt x="4126598" y="4114"/>
                </a:lnTo>
                <a:lnTo>
                  <a:pt x="4080764" y="0"/>
                </a:lnTo>
                <a:lnTo>
                  <a:pt x="255016" y="0"/>
                </a:lnTo>
                <a:lnTo>
                  <a:pt x="209169" y="4114"/>
                </a:lnTo>
                <a:lnTo>
                  <a:pt x="166027" y="15963"/>
                </a:lnTo>
                <a:lnTo>
                  <a:pt x="126301" y="34823"/>
                </a:lnTo>
                <a:lnTo>
                  <a:pt x="90703" y="59982"/>
                </a:lnTo>
                <a:lnTo>
                  <a:pt x="59969" y="90716"/>
                </a:lnTo>
                <a:lnTo>
                  <a:pt x="34810" y="126314"/>
                </a:lnTo>
                <a:lnTo>
                  <a:pt x="15951" y="166039"/>
                </a:lnTo>
                <a:lnTo>
                  <a:pt x="4102" y="209181"/>
                </a:lnTo>
                <a:lnTo>
                  <a:pt x="0" y="255016"/>
                </a:lnTo>
                <a:lnTo>
                  <a:pt x="0" y="3783584"/>
                </a:lnTo>
                <a:lnTo>
                  <a:pt x="4102" y="3829431"/>
                </a:lnTo>
                <a:lnTo>
                  <a:pt x="15951" y="3872573"/>
                </a:lnTo>
                <a:lnTo>
                  <a:pt x="34810" y="3912298"/>
                </a:lnTo>
                <a:lnTo>
                  <a:pt x="59969" y="3947896"/>
                </a:lnTo>
                <a:lnTo>
                  <a:pt x="90703" y="3978630"/>
                </a:lnTo>
                <a:lnTo>
                  <a:pt x="126301" y="4003789"/>
                </a:lnTo>
                <a:lnTo>
                  <a:pt x="166027" y="4022648"/>
                </a:lnTo>
                <a:lnTo>
                  <a:pt x="209169" y="4034498"/>
                </a:lnTo>
                <a:lnTo>
                  <a:pt x="255016" y="4038600"/>
                </a:lnTo>
                <a:lnTo>
                  <a:pt x="4080764" y="4038600"/>
                </a:lnTo>
                <a:lnTo>
                  <a:pt x="4126598" y="4034498"/>
                </a:lnTo>
                <a:lnTo>
                  <a:pt x="4169740" y="4022648"/>
                </a:lnTo>
                <a:lnTo>
                  <a:pt x="4209465" y="4003789"/>
                </a:lnTo>
                <a:lnTo>
                  <a:pt x="4245064" y="3978630"/>
                </a:lnTo>
                <a:lnTo>
                  <a:pt x="4275798" y="3947896"/>
                </a:lnTo>
                <a:lnTo>
                  <a:pt x="4300956" y="3912298"/>
                </a:lnTo>
                <a:lnTo>
                  <a:pt x="4319816" y="3872573"/>
                </a:lnTo>
                <a:lnTo>
                  <a:pt x="4331665" y="3829431"/>
                </a:lnTo>
                <a:lnTo>
                  <a:pt x="4335780" y="3783584"/>
                </a:lnTo>
                <a:lnTo>
                  <a:pt x="4335780" y="2550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598791" y="960881"/>
            <a:ext cx="3909060" cy="3808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56235" lvl="1" indent="455930">
              <a:lnSpc>
                <a:spcPct val="100000"/>
              </a:lnSpc>
              <a:spcBef>
                <a:spcPts val="95"/>
              </a:spcBef>
              <a:buClr>
                <a:srgbClr val="003399"/>
              </a:buClr>
              <a:buAutoNum type="arabicPeriod" startAt="7"/>
              <a:tabLst>
                <a:tab pos="468630" algn="l"/>
              </a:tabLst>
            </a:pPr>
            <a:r>
              <a:rPr sz="1300" dirty="0">
                <a:latin typeface="Calibri"/>
                <a:cs typeface="Calibri"/>
              </a:rPr>
              <a:t>Общий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объём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внеурочной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деятельности </a:t>
            </a:r>
            <a:r>
              <a:rPr sz="1300" b="1" spc="-25" dirty="0">
                <a:latin typeface="Calibri"/>
                <a:cs typeface="Calibri"/>
              </a:rPr>
              <a:t>не </a:t>
            </a:r>
            <a:r>
              <a:rPr sz="1300" b="1" spc="-10" dirty="0">
                <a:latin typeface="Calibri"/>
                <a:cs typeface="Calibri"/>
              </a:rPr>
              <a:t>должен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превышать</a:t>
            </a:r>
            <a:r>
              <a:rPr sz="1300" b="1" spc="-5" dirty="0"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10</a:t>
            </a:r>
            <a:r>
              <a:rPr sz="1300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часов</a:t>
            </a:r>
            <a:r>
              <a:rPr sz="13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неделю</a:t>
            </a:r>
            <a:endParaRPr sz="13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35"/>
              </a:spcBef>
              <a:buClr>
                <a:srgbClr val="003399"/>
              </a:buClr>
              <a:buFont typeface="Calibri"/>
              <a:buAutoNum type="arabicPeriod" startAt="7"/>
            </a:pPr>
            <a:endParaRPr sz="1300">
              <a:latin typeface="Calibri"/>
              <a:cs typeface="Calibri"/>
            </a:endParaRPr>
          </a:p>
          <a:p>
            <a:pPr marL="12700" marR="191135" lvl="2" indent="579755">
              <a:lnSpc>
                <a:spcPct val="100000"/>
              </a:lnSpc>
              <a:buClr>
                <a:srgbClr val="003399"/>
              </a:buClr>
              <a:buAutoNum type="arabicPeriod"/>
              <a:tabLst>
                <a:tab pos="592455" algn="l"/>
              </a:tabLst>
            </a:pPr>
            <a:r>
              <a:rPr sz="1300" dirty="0">
                <a:latin typeface="Calibri"/>
                <a:cs typeface="Calibri"/>
              </a:rPr>
              <a:t>Один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неделю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рекомендуется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отводить </a:t>
            </a:r>
            <a:r>
              <a:rPr sz="1300" dirty="0">
                <a:latin typeface="Calibri"/>
                <a:cs typeface="Calibri"/>
              </a:rPr>
              <a:t>на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внеурочное занятие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«Разговоры</a:t>
            </a:r>
            <a:r>
              <a:rPr sz="1300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о</a:t>
            </a:r>
            <a:r>
              <a:rPr sz="1300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3399"/>
                </a:solidFill>
                <a:latin typeface="Calibri"/>
                <a:cs typeface="Calibri"/>
              </a:rPr>
              <a:t>важном»</a:t>
            </a:r>
            <a:endParaRPr sz="1300">
              <a:latin typeface="Calibri"/>
              <a:cs typeface="Calibri"/>
            </a:endParaRPr>
          </a:p>
          <a:p>
            <a:pPr marL="12700" marR="388620">
              <a:lnSpc>
                <a:spcPct val="100000"/>
              </a:lnSpc>
            </a:pPr>
            <a:r>
              <a:rPr sz="1300" dirty="0">
                <a:latin typeface="Calibri"/>
                <a:cs typeface="Calibri"/>
              </a:rPr>
              <a:t>169.7.4.</a:t>
            </a:r>
            <a:r>
              <a:rPr sz="1300" spc="27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Один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неделю </a:t>
            </a:r>
            <a:r>
              <a:rPr sz="1300" dirty="0">
                <a:latin typeface="Calibri"/>
                <a:cs typeface="Calibri"/>
              </a:rPr>
              <a:t>для</a:t>
            </a:r>
            <a:r>
              <a:rPr sz="1300" spc="-10" dirty="0">
                <a:latin typeface="Calibri"/>
                <a:cs typeface="Calibri"/>
              </a:rPr>
              <a:t> обучающихся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6-</a:t>
            </a:r>
            <a:r>
              <a:rPr sz="1300" spc="-50" dirty="0">
                <a:latin typeface="Calibri"/>
                <a:cs typeface="Calibri"/>
              </a:rPr>
              <a:t>9 </a:t>
            </a:r>
            <a:r>
              <a:rPr sz="1300" dirty="0">
                <a:latin typeface="Calibri"/>
                <a:cs typeface="Calibri"/>
              </a:rPr>
              <a:t>классов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рекомендуется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отводить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на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внеурочное </a:t>
            </a:r>
            <a:r>
              <a:rPr sz="1300" dirty="0">
                <a:latin typeface="Calibri"/>
                <a:cs typeface="Calibri"/>
              </a:rPr>
              <a:t>занятие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«Россия</a:t>
            </a:r>
            <a:r>
              <a:rPr sz="1300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–</a:t>
            </a:r>
            <a:r>
              <a:rPr sz="13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мои</a:t>
            </a:r>
            <a:r>
              <a:rPr sz="13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3399"/>
                </a:solidFill>
                <a:latin typeface="Calibri"/>
                <a:cs typeface="Calibri"/>
              </a:rPr>
              <a:t>горизонты»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300">
              <a:latin typeface="Calibri"/>
              <a:cs typeface="Calibri"/>
            </a:endParaRPr>
          </a:p>
          <a:p>
            <a:pPr marL="12700" marR="9525">
              <a:lnSpc>
                <a:spcPct val="100000"/>
              </a:lnSpc>
            </a:pP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169.5.</a:t>
            </a:r>
            <a:r>
              <a:rPr sz="13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Количество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часов,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выделяемых</a:t>
            </a:r>
            <a:r>
              <a:rPr sz="1300" dirty="0">
                <a:latin typeface="Calibri"/>
                <a:cs typeface="Calibri"/>
              </a:rPr>
              <a:t> на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внеурочную деятельность,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составляет</a:t>
            </a:r>
            <a:r>
              <a:rPr sz="1300" dirty="0"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за</a:t>
            </a:r>
            <a:r>
              <a:rPr sz="13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5</a:t>
            </a:r>
            <a:r>
              <a:rPr sz="1300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лет</a:t>
            </a:r>
            <a:r>
              <a:rPr sz="1300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обучения</a:t>
            </a:r>
            <a:r>
              <a:rPr sz="1300" spc="-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на </a:t>
            </a:r>
            <a:r>
              <a:rPr sz="1300" spc="-10" dirty="0">
                <a:solidFill>
                  <a:srgbClr val="003399"/>
                </a:solidFill>
                <a:latin typeface="Calibri"/>
                <a:cs typeface="Calibri"/>
              </a:rPr>
              <a:t>уровне </a:t>
            </a:r>
            <a:r>
              <a:rPr sz="1300" dirty="0">
                <a:latin typeface="Calibri"/>
                <a:cs typeface="Calibri"/>
              </a:rPr>
              <a:t>основного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общего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образования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не</a:t>
            </a:r>
            <a:r>
              <a:rPr sz="1300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более</a:t>
            </a:r>
            <a:r>
              <a:rPr sz="1300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1750</a:t>
            </a:r>
            <a:r>
              <a:rPr sz="13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часов</a:t>
            </a:r>
            <a:r>
              <a:rPr sz="1300" dirty="0">
                <a:latin typeface="Calibri"/>
                <a:cs typeface="Calibri"/>
              </a:rPr>
              <a:t>,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b="1" spc="-50" dirty="0">
                <a:solidFill>
                  <a:srgbClr val="003399"/>
                </a:solidFill>
                <a:latin typeface="Calibri"/>
                <a:cs typeface="Calibri"/>
              </a:rPr>
              <a:t>в </a:t>
            </a:r>
            <a:r>
              <a:rPr sz="1300" b="1" dirty="0">
                <a:solidFill>
                  <a:srgbClr val="003399"/>
                </a:solidFill>
                <a:latin typeface="Calibri"/>
                <a:cs typeface="Calibri"/>
              </a:rPr>
              <a:t>год</a:t>
            </a:r>
            <a:r>
              <a:rPr sz="1300" b="1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003399"/>
                </a:solidFill>
                <a:latin typeface="Calibri"/>
                <a:cs typeface="Calibri"/>
              </a:rPr>
              <a:t>–</a:t>
            </a:r>
            <a:r>
              <a:rPr sz="13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003399"/>
                </a:solidFill>
                <a:latin typeface="Calibri"/>
                <a:cs typeface="Calibri"/>
              </a:rPr>
              <a:t>не</a:t>
            </a:r>
            <a:r>
              <a:rPr sz="1300" b="1" spc="-3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003399"/>
                </a:solidFill>
                <a:latin typeface="Calibri"/>
                <a:cs typeface="Calibri"/>
              </a:rPr>
              <a:t>более</a:t>
            </a:r>
            <a:r>
              <a:rPr sz="1300" b="1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003399"/>
                </a:solidFill>
                <a:latin typeface="Calibri"/>
                <a:cs typeface="Calibri"/>
              </a:rPr>
              <a:t>350</a:t>
            </a:r>
            <a:r>
              <a:rPr sz="1300" b="1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003399"/>
                </a:solidFill>
                <a:latin typeface="Calibri"/>
                <a:cs typeface="Calibri"/>
              </a:rPr>
              <a:t>часов</a:t>
            </a:r>
            <a:endParaRPr sz="1300">
              <a:latin typeface="Calibri"/>
              <a:cs typeface="Calibri"/>
            </a:endParaRPr>
          </a:p>
          <a:p>
            <a:pPr marL="12700" marR="546100">
              <a:lnSpc>
                <a:spcPct val="100000"/>
              </a:lnSpc>
              <a:spcBef>
                <a:spcPts val="1210"/>
              </a:spcBef>
            </a:pPr>
            <a:r>
              <a:rPr sz="1300" dirty="0">
                <a:solidFill>
                  <a:srgbClr val="003399"/>
                </a:solidFill>
                <a:latin typeface="Calibri"/>
                <a:cs typeface="Calibri"/>
              </a:rPr>
              <a:t>169.9.</a:t>
            </a:r>
            <a:r>
              <a:rPr sz="13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зависимости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от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задач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на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каждом этапе </a:t>
            </a:r>
            <a:r>
              <a:rPr sz="1300" dirty="0">
                <a:latin typeface="Calibri"/>
                <a:cs typeface="Calibri"/>
              </a:rPr>
              <a:t>реализации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ООП: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5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классе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для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обеспечения </a:t>
            </a:r>
            <a:r>
              <a:rPr sz="1300" dirty="0">
                <a:latin typeface="Calibri"/>
                <a:cs typeface="Calibri"/>
              </a:rPr>
              <a:t>адаптации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обучающихся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может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быть</a:t>
            </a:r>
            <a:r>
              <a:rPr sz="1300" spc="-4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выделено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300" dirty="0">
                <a:latin typeface="Calibri"/>
                <a:cs typeface="Calibri"/>
              </a:rPr>
              <a:t>больше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часов,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чем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6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или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7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классе,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либо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8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классе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–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50" dirty="0">
                <a:latin typeface="Calibri"/>
                <a:cs typeface="Calibri"/>
              </a:rPr>
              <a:t>в </a:t>
            </a:r>
            <a:r>
              <a:rPr sz="1300" dirty="0">
                <a:latin typeface="Calibri"/>
                <a:cs typeface="Calibri"/>
              </a:rPr>
              <a:t>связи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с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организацией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предпрофильной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подготовки.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Подходы</a:t>
            </a:r>
            <a:r>
              <a:rPr spc="-125" dirty="0"/>
              <a:t> </a:t>
            </a:r>
            <a:r>
              <a:rPr dirty="0"/>
              <a:t>к</a:t>
            </a:r>
            <a:r>
              <a:rPr spc="-120" dirty="0"/>
              <a:t> </a:t>
            </a:r>
            <a:r>
              <a:rPr dirty="0"/>
              <a:t>планированию</a:t>
            </a:r>
            <a:r>
              <a:rPr spc="-75" dirty="0"/>
              <a:t> </a:t>
            </a:r>
            <a:r>
              <a:rPr dirty="0"/>
              <a:t>внеурочной</a:t>
            </a:r>
            <a:r>
              <a:rPr spc="-110" dirty="0"/>
              <a:t> </a:t>
            </a:r>
            <a:r>
              <a:rPr spc="-10" dirty="0"/>
              <a:t>деятельности</a:t>
            </a:r>
            <a:r>
              <a:rPr spc="-100" dirty="0"/>
              <a:t> </a:t>
            </a:r>
            <a:r>
              <a:rPr spc="-10" dirty="0"/>
              <a:t>(ООО)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2043" y="6341364"/>
            <a:ext cx="2727960" cy="447040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48260" rIns="0" bIns="0" rtlCol="0">
            <a:spAutoFit/>
          </a:bodyPr>
          <a:lstStyle/>
          <a:p>
            <a:pPr marL="91440" marR="120014">
              <a:lnSpc>
                <a:spcPct val="100000"/>
              </a:lnSpc>
              <a:spcBef>
                <a:spcPts val="380"/>
              </a:spcBef>
            </a:pPr>
            <a:r>
              <a:rPr sz="1100" spc="-10" dirty="0">
                <a:latin typeface="Calibri"/>
                <a:cs typeface="Calibri"/>
              </a:rPr>
              <a:t>Обязательные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для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реализации </a:t>
            </a:r>
            <a:r>
              <a:rPr sz="1100" dirty="0">
                <a:latin typeface="Calibri"/>
                <a:cs typeface="Calibri"/>
              </a:rPr>
              <a:t>программы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ВД в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соответствии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с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ФОП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ООО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30820" y="533780"/>
            <a:ext cx="36277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Письмо</a:t>
            </a:r>
            <a:r>
              <a:rPr sz="120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МО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СО</a:t>
            </a:r>
            <a:r>
              <a:rPr sz="120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от</a:t>
            </a:r>
            <a:r>
              <a:rPr sz="120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25.08.2025 №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МО/1278-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ТУ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(4063-</a:t>
            </a:r>
            <a:r>
              <a:rPr sz="12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ДО)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07809" y="860425"/>
          <a:ext cx="11125834" cy="45116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1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0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0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29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97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94640"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spc="-50" dirty="0">
                          <a:latin typeface="Calibri"/>
                          <a:cs typeface="Calibri"/>
                        </a:rPr>
                        <a:t>№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Направление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ВД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соответствии</a:t>
                      </a:r>
                      <a:r>
                        <a:rPr sz="14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4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ФОП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ООО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80137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Реализуемая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программа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класс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6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класс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7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класс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класс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9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класс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340">
                <a:tc gridSpan="3">
                  <a:txBody>
                    <a:bodyPr/>
                    <a:lstStyle/>
                    <a:p>
                      <a:pPr marL="4671695" indent="-1085850">
                        <a:lnSpc>
                          <a:spcPts val="1680"/>
                        </a:lnSpc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Количество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4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внеурочной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деятельности</a:t>
                      </a:r>
                      <a:r>
                        <a:rPr sz="14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4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неделю,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более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(СанПиН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latin typeface="Calibri"/>
                          <a:cs typeface="Calibri"/>
                        </a:rPr>
                        <a:t>1.2.3685-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21,</a:t>
                      </a:r>
                      <a:r>
                        <a:rPr sz="14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табл.</a:t>
                      </a:r>
                      <a:r>
                        <a:rPr sz="14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6.6.)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400" b="1" spc="-25" dirty="0"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400" b="1" spc="-25" dirty="0"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400" b="1" spc="-25" dirty="0"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400" b="1" spc="-25" dirty="0"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sz="1400" b="1" spc="-25" dirty="0"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47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640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8255" marR="162560" indent="38100">
                        <a:lnSpc>
                          <a:spcPct val="100000"/>
                        </a:lnSpc>
                      </a:pPr>
                      <a:r>
                        <a:rPr sz="1300" dirty="0">
                          <a:latin typeface="Calibri"/>
                          <a:cs typeface="Calibri"/>
                        </a:rPr>
                        <a:t>ВД</a:t>
                      </a:r>
                      <a:r>
                        <a:rPr sz="13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3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развитию</a:t>
                      </a:r>
                      <a:r>
                        <a:rPr sz="13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личности,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ее</a:t>
                      </a:r>
                      <a:r>
                        <a:rPr sz="13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способностей, удовлетворения</a:t>
                      </a:r>
                      <a:r>
                        <a:rPr sz="13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образовательных</a:t>
                      </a:r>
                      <a:r>
                        <a:rPr sz="13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потребностей</a:t>
                      </a:r>
                      <a:r>
                        <a:rPr sz="13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5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интересов,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самореализации</a:t>
                      </a:r>
                      <a:r>
                        <a:rPr sz="13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профориентации </a:t>
                      </a:r>
                      <a:r>
                        <a:rPr sz="1300" i="1" dirty="0">
                          <a:latin typeface="Calibri"/>
                          <a:cs typeface="Calibri"/>
                        </a:rPr>
                        <a:t>(от</a:t>
                      </a:r>
                      <a:r>
                        <a:rPr sz="1300" i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i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30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i="1" dirty="0">
                          <a:latin typeface="Calibri"/>
                          <a:cs typeface="Calibri"/>
                        </a:rPr>
                        <a:t>до 2</a:t>
                      </a:r>
                      <a:r>
                        <a:rPr sz="1300" i="1" spc="-10" dirty="0">
                          <a:latin typeface="Calibri"/>
                          <a:cs typeface="Calibri"/>
                        </a:rPr>
                        <a:t> часов)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Формирование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функциональной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грамотности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7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«Россия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мои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горизонты»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«Рассказы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истории</a:t>
                      </a:r>
                      <a:r>
                        <a:rPr sz="1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Отечества»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9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425"/>
                        </a:lnSpc>
                        <a:spcBef>
                          <a:spcPts val="15"/>
                        </a:spcBef>
                      </a:pPr>
                      <a:r>
                        <a:rPr sz="1200" spc="-20" dirty="0">
                          <a:latin typeface="Calibri"/>
                          <a:cs typeface="Calibri"/>
                        </a:rPr>
                        <a:t>Театр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" algn="ctr">
                        <a:lnSpc>
                          <a:spcPts val="1425"/>
                        </a:lnSpc>
                        <a:spcBef>
                          <a:spcPts val="1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454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Школьный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музей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03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Спортивный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клуб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(по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направлениям)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1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71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9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8255" marR="417830" indent="38100">
                        <a:lnSpc>
                          <a:spcPct val="100000"/>
                        </a:lnSpc>
                      </a:pPr>
                      <a:r>
                        <a:rPr sz="1300" dirty="0">
                          <a:latin typeface="Calibri"/>
                          <a:cs typeface="Calibri"/>
                        </a:rPr>
                        <a:t>ВД</a:t>
                      </a:r>
                      <a:r>
                        <a:rPr sz="13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3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организации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 деятельности</a:t>
                      </a:r>
                      <a:r>
                        <a:rPr sz="13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ученических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сообществ</a:t>
                      </a:r>
                      <a:r>
                        <a:rPr sz="13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3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воспитательные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мероприятия</a:t>
                      </a:r>
                      <a:r>
                        <a:rPr sz="13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i="1" dirty="0">
                          <a:latin typeface="Calibri"/>
                          <a:cs typeface="Calibri"/>
                        </a:rPr>
                        <a:t>(от</a:t>
                      </a:r>
                      <a:r>
                        <a:rPr sz="1300" i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i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30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i="1" dirty="0">
                          <a:latin typeface="Calibri"/>
                          <a:cs typeface="Calibri"/>
                        </a:rPr>
                        <a:t>до 4</a:t>
                      </a:r>
                      <a:r>
                        <a:rPr sz="1300" i="1" spc="-10" dirty="0">
                          <a:latin typeface="Calibri"/>
                          <a:cs typeface="Calibri"/>
                        </a:rPr>
                        <a:t> часов)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«Разговоры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важном»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71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b="1" spc="-10" dirty="0">
                          <a:latin typeface="Calibri"/>
                          <a:cs typeface="Calibri"/>
                        </a:rPr>
                        <a:t>«Обучение</a:t>
                      </a:r>
                      <a:r>
                        <a:rPr sz="12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служением.</a:t>
                      </a:r>
                      <a:r>
                        <a:rPr sz="120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Первые»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33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marR="26289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ЦДИ,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РДДМ,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Юнармия,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деятельность ученических сообществ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14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494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7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ts val="1420"/>
                        </a:lnSpc>
                        <a:spcBef>
                          <a:spcPts val="15"/>
                        </a:spcBef>
                      </a:pPr>
                      <a:r>
                        <a:rPr sz="1200" spc="-25" dirty="0">
                          <a:latin typeface="Calibri"/>
                          <a:cs typeface="Calibri"/>
                        </a:rPr>
                        <a:t>Хор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" algn="ctr">
                        <a:lnSpc>
                          <a:spcPts val="1420"/>
                        </a:lnSpc>
                        <a:spcBef>
                          <a:spcPts val="15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1454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sz="1300" dirty="0">
                          <a:latin typeface="Calibri"/>
                          <a:cs typeface="Calibri"/>
                        </a:rPr>
                        <a:t>ВД,</a:t>
                      </a:r>
                      <a:r>
                        <a:rPr sz="13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направленная</a:t>
                      </a:r>
                      <a:r>
                        <a:rPr sz="13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3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организационное</a:t>
                      </a:r>
                      <a:endParaRPr sz="1300">
                        <a:latin typeface="Calibri"/>
                        <a:cs typeface="Calibri"/>
                      </a:endParaRPr>
                    </a:p>
                    <a:p>
                      <a:pPr marL="8255" marR="28575">
                        <a:lnSpc>
                          <a:spcPct val="100000"/>
                        </a:lnSpc>
                      </a:pPr>
                      <a:r>
                        <a:rPr sz="1300" dirty="0">
                          <a:latin typeface="Calibri"/>
                          <a:cs typeface="Calibri"/>
                        </a:rPr>
                        <a:t>обеспечение</a:t>
                      </a:r>
                      <a:r>
                        <a:rPr sz="13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dirty="0">
                          <a:latin typeface="Calibri"/>
                          <a:cs typeface="Calibri"/>
                        </a:rPr>
                        <a:t>учебной</a:t>
                      </a:r>
                      <a:r>
                        <a:rPr sz="13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деятельности, осуществление педагогической</a:t>
                      </a:r>
                      <a:r>
                        <a:rPr sz="13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поддержки</a:t>
                      </a:r>
                      <a:r>
                        <a:rPr sz="13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spc="-10" dirty="0">
                          <a:latin typeface="Calibri"/>
                          <a:cs typeface="Calibri"/>
                        </a:rPr>
                        <a:t>социализации</a:t>
                      </a:r>
                      <a:endParaRPr sz="1300">
                        <a:latin typeface="Calibri"/>
                        <a:cs typeface="Calibri"/>
                      </a:endParaRPr>
                    </a:p>
                    <a:p>
                      <a:pPr marL="8255">
                        <a:lnSpc>
                          <a:spcPct val="100000"/>
                        </a:lnSpc>
                      </a:pPr>
                      <a:r>
                        <a:rPr sz="1300" spc="-10" dirty="0">
                          <a:latin typeface="Calibri"/>
                          <a:cs typeface="Calibri"/>
                        </a:rPr>
                        <a:t>обучающихся</a:t>
                      </a:r>
                      <a:endParaRPr sz="1300">
                        <a:latin typeface="Calibri"/>
                        <a:cs typeface="Calibri"/>
                      </a:endParaRPr>
                    </a:p>
                    <a:p>
                      <a:pPr marL="8255">
                        <a:lnSpc>
                          <a:spcPct val="100000"/>
                        </a:lnSpc>
                      </a:pPr>
                      <a:r>
                        <a:rPr sz="1300" i="1" dirty="0">
                          <a:latin typeface="Calibri"/>
                          <a:cs typeface="Calibri"/>
                        </a:rPr>
                        <a:t>(от</a:t>
                      </a:r>
                      <a:r>
                        <a:rPr sz="130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i="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300" i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300" i="1" dirty="0">
                          <a:latin typeface="Calibri"/>
                          <a:cs typeface="Calibri"/>
                        </a:rPr>
                        <a:t>до 3</a:t>
                      </a:r>
                      <a:r>
                        <a:rPr sz="1300" i="1" spc="-10" dirty="0">
                          <a:latin typeface="Calibri"/>
                          <a:cs typeface="Calibri"/>
                        </a:rPr>
                        <a:t> часов)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Предпрофильные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курсы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46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Информационная</a:t>
                      </a:r>
                      <a:r>
                        <a:rPr sz="12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безопасность/Цифровая</a:t>
                      </a:r>
                      <a:r>
                        <a:rPr sz="120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гигиена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810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marR="29845" indent="349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Курсы,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направленные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усиление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содержания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профиля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обучения,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углублённое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изучение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предметов (содержание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должно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совпадать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ФРП)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20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46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Кружки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естественно-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научному</a:t>
                      </a:r>
                      <a:r>
                        <a:rPr sz="12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направлению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200" spc="-50" dirty="0"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754883" y="5777585"/>
          <a:ext cx="8768079" cy="414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09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3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10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9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89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07010">
                <a:tc>
                  <a:txBody>
                    <a:bodyPr/>
                    <a:lstStyle/>
                    <a:p>
                      <a:pPr marR="1270" algn="r">
                        <a:lnSpc>
                          <a:spcPts val="1400"/>
                        </a:lnSpc>
                        <a:spcBef>
                          <a:spcPts val="13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Количество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финансированию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5-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ти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дневной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учебной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неделе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300" spc="-50" dirty="0">
                          <a:latin typeface="Calibri"/>
                          <a:cs typeface="Calibri"/>
                        </a:rPr>
                        <a:t>7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300" spc="-50" dirty="0">
                          <a:latin typeface="Calibri"/>
                          <a:cs typeface="Calibri"/>
                        </a:rPr>
                        <a:t>7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300" spc="-50" dirty="0">
                          <a:latin typeface="Calibri"/>
                          <a:cs typeface="Calibri"/>
                        </a:rPr>
                        <a:t>7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300" spc="-50" dirty="0">
                          <a:latin typeface="Calibri"/>
                          <a:cs typeface="Calibri"/>
                        </a:rPr>
                        <a:t>7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300" spc="-50" dirty="0">
                          <a:latin typeface="Calibri"/>
                          <a:cs typeface="Calibri"/>
                        </a:rPr>
                        <a:t>7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300" b="1" i="1" spc="-25" dirty="0">
                          <a:latin typeface="Calibri"/>
                          <a:cs typeface="Calibri"/>
                        </a:rPr>
                        <a:t>35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010">
                <a:tc>
                  <a:txBody>
                    <a:bodyPr/>
                    <a:lstStyle/>
                    <a:p>
                      <a:pPr marR="1270" algn="r">
                        <a:lnSpc>
                          <a:spcPts val="1400"/>
                        </a:lnSpc>
                        <a:spcBef>
                          <a:spcPts val="13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Количество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финансированию</a:t>
                      </a:r>
                      <a:r>
                        <a:rPr sz="12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6-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ти</a:t>
                      </a:r>
                      <a:r>
                        <a:rPr sz="12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дневной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учебной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неделе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300" spc="-50" dirty="0">
                          <a:latin typeface="Calibri"/>
                          <a:cs typeface="Calibri"/>
                        </a:rPr>
                        <a:t>4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300" spc="-50" dirty="0">
                          <a:latin typeface="Calibri"/>
                          <a:cs typeface="Calibri"/>
                        </a:rPr>
                        <a:t>4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300" spc="-50" dirty="0">
                          <a:latin typeface="Calibri"/>
                          <a:cs typeface="Calibri"/>
                        </a:rPr>
                        <a:t>4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300" spc="-50" dirty="0">
                          <a:latin typeface="Calibri"/>
                          <a:cs typeface="Calibri"/>
                        </a:rPr>
                        <a:t>4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300" spc="-50" dirty="0">
                          <a:latin typeface="Calibri"/>
                          <a:cs typeface="Calibri"/>
                        </a:rPr>
                        <a:t>4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300" b="1" i="1" spc="-25" dirty="0">
                          <a:latin typeface="Calibri"/>
                          <a:cs typeface="Calibri"/>
                        </a:rPr>
                        <a:t>20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09091" y="2354021"/>
            <a:ext cx="10565130" cy="2050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6600" dirty="0">
                <a:solidFill>
                  <a:srgbClr val="1F3863"/>
                </a:solidFill>
              </a:rPr>
              <a:t>Среднее</a:t>
            </a:r>
            <a:r>
              <a:rPr sz="6600" spc="-290" dirty="0">
                <a:solidFill>
                  <a:srgbClr val="1F3863"/>
                </a:solidFill>
              </a:rPr>
              <a:t> </a:t>
            </a:r>
            <a:r>
              <a:rPr sz="6600" spc="-45" dirty="0">
                <a:solidFill>
                  <a:srgbClr val="1F3863"/>
                </a:solidFill>
              </a:rPr>
              <a:t>общее</a:t>
            </a:r>
            <a:r>
              <a:rPr sz="6600" spc="-325" dirty="0">
                <a:solidFill>
                  <a:srgbClr val="1F3863"/>
                </a:solidFill>
              </a:rPr>
              <a:t> </a:t>
            </a:r>
            <a:r>
              <a:rPr sz="6600" spc="-10" dirty="0">
                <a:solidFill>
                  <a:srgbClr val="1F3863"/>
                </a:solidFill>
              </a:rPr>
              <a:t>образование</a:t>
            </a:r>
            <a:endParaRPr sz="6600"/>
          </a:p>
          <a:p>
            <a:pPr marL="873760" algn="ctr">
              <a:lnSpc>
                <a:spcPct val="100000"/>
              </a:lnSpc>
              <a:spcBef>
                <a:spcPts val="100"/>
              </a:spcBef>
            </a:pPr>
            <a:r>
              <a:rPr sz="6600" b="0" spc="-55" dirty="0">
                <a:solidFill>
                  <a:srgbClr val="1F3863"/>
                </a:solidFill>
                <a:latin typeface="Calibri"/>
                <a:cs typeface="Calibri"/>
              </a:rPr>
              <a:t>10-</a:t>
            </a:r>
            <a:r>
              <a:rPr sz="6600" b="0" dirty="0">
                <a:solidFill>
                  <a:srgbClr val="1F3863"/>
                </a:solidFill>
                <a:latin typeface="Calibri"/>
                <a:cs typeface="Calibri"/>
              </a:rPr>
              <a:t>11</a:t>
            </a:r>
            <a:r>
              <a:rPr sz="6600" b="0" spc="-55" dirty="0">
                <a:solidFill>
                  <a:srgbClr val="1F3863"/>
                </a:solidFill>
                <a:latin typeface="Calibri"/>
                <a:cs typeface="Calibri"/>
              </a:rPr>
              <a:t> </a:t>
            </a:r>
            <a:r>
              <a:rPr sz="6600" b="0" spc="-10" dirty="0">
                <a:solidFill>
                  <a:srgbClr val="1F3863"/>
                </a:solidFill>
                <a:latin typeface="Calibri"/>
                <a:cs typeface="Calibri"/>
              </a:rPr>
              <a:t>классы</a:t>
            </a:r>
            <a:endParaRPr sz="6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95147" y="17221"/>
            <a:ext cx="112725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/>
              <a:t>Количество</a:t>
            </a:r>
            <a:r>
              <a:rPr sz="2200" spc="-25" dirty="0"/>
              <a:t> </a:t>
            </a:r>
            <a:r>
              <a:rPr sz="2200" dirty="0"/>
              <a:t>часов</a:t>
            </a:r>
            <a:r>
              <a:rPr sz="2200" spc="-55" dirty="0"/>
              <a:t> </a:t>
            </a:r>
            <a:r>
              <a:rPr sz="2200" dirty="0"/>
              <a:t>в</a:t>
            </a:r>
            <a:r>
              <a:rPr sz="2200" spc="-70" dirty="0"/>
              <a:t> </a:t>
            </a:r>
            <a:r>
              <a:rPr sz="2200" dirty="0"/>
              <a:t>соответствии</a:t>
            </a:r>
            <a:r>
              <a:rPr sz="2200" spc="-25" dirty="0"/>
              <a:t> </a:t>
            </a:r>
            <a:r>
              <a:rPr sz="2200" dirty="0"/>
              <a:t>с</a:t>
            </a:r>
            <a:r>
              <a:rPr sz="2200" spc="-75" dirty="0"/>
              <a:t> </a:t>
            </a:r>
            <a:r>
              <a:rPr sz="2200" spc="-10" dirty="0"/>
              <a:t>федеральными</a:t>
            </a:r>
            <a:r>
              <a:rPr sz="2200" spc="-35" dirty="0"/>
              <a:t> </a:t>
            </a:r>
            <a:r>
              <a:rPr sz="2200" dirty="0"/>
              <a:t>рабочими</a:t>
            </a:r>
            <a:r>
              <a:rPr sz="2200" spc="-45" dirty="0"/>
              <a:t> </a:t>
            </a:r>
            <a:r>
              <a:rPr sz="2200" dirty="0"/>
              <a:t>программами</a:t>
            </a:r>
            <a:r>
              <a:rPr sz="2200" spc="-50" dirty="0"/>
              <a:t> </a:t>
            </a:r>
            <a:r>
              <a:rPr sz="2200" dirty="0"/>
              <a:t>на</a:t>
            </a:r>
            <a:r>
              <a:rPr sz="2200" spc="-65" dirty="0"/>
              <a:t> </a:t>
            </a:r>
            <a:r>
              <a:rPr sz="2200" dirty="0"/>
              <a:t>уровень</a:t>
            </a:r>
            <a:r>
              <a:rPr sz="2200" spc="-65" dirty="0"/>
              <a:t> </a:t>
            </a:r>
            <a:r>
              <a:rPr sz="2200" spc="-25" dirty="0"/>
              <a:t>СОО</a:t>
            </a:r>
            <a:endParaRPr sz="2200"/>
          </a:p>
        </p:txBody>
      </p:sp>
      <p:sp>
        <p:nvSpPr>
          <p:cNvPr id="3" name="object 3"/>
          <p:cNvSpPr txBox="1"/>
          <p:nvPr/>
        </p:nvSpPr>
        <p:spPr>
          <a:xfrm>
            <a:off x="8055102" y="393954"/>
            <a:ext cx="321437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libri"/>
                <a:cs typeface="Calibri"/>
              </a:rPr>
              <a:t>При</a:t>
            </a:r>
            <a:r>
              <a:rPr sz="1600" b="1" spc="-6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формировании</a:t>
            </a:r>
            <a:r>
              <a:rPr sz="1600" b="1" spc="-6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учебного</a:t>
            </a:r>
            <a:r>
              <a:rPr sz="1600" b="1" spc="-7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плана </a:t>
            </a:r>
            <a:r>
              <a:rPr sz="1600" b="1" dirty="0">
                <a:latin typeface="Calibri"/>
                <a:cs typeface="Calibri"/>
              </a:rPr>
              <a:t>профиля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65" dirty="0">
                <a:latin typeface="Calibri"/>
                <a:cs typeface="Calibri"/>
              </a:rPr>
              <a:t>ОУ,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обращаем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внимание: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8803" y="394715"/>
            <a:ext cx="5798820" cy="54102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34290" rIns="0" bIns="0" rtlCol="0">
            <a:spAutoFit/>
          </a:bodyPr>
          <a:lstStyle/>
          <a:p>
            <a:pPr marL="213995" marR="207010" indent="76200">
              <a:lnSpc>
                <a:spcPct val="100000"/>
              </a:lnSpc>
              <a:spcBef>
                <a:spcPts val="270"/>
              </a:spcBef>
            </a:pPr>
            <a:r>
              <a:rPr sz="1400" spc="-10" dirty="0">
                <a:latin typeface="Calibri"/>
                <a:cs typeface="Calibri"/>
              </a:rPr>
              <a:t>количество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учебных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занятий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2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года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на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одного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обучающегося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не </a:t>
            </a:r>
            <a:r>
              <a:rPr sz="1400" dirty="0">
                <a:latin typeface="Calibri"/>
                <a:cs typeface="Calibri"/>
              </a:rPr>
              <a:t>менее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2312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часов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более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2516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часов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(не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более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37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часов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неделю).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25868" y="1001267"/>
            <a:ext cx="4738370" cy="1691639"/>
          </a:xfrm>
          <a:prstGeom prst="rect">
            <a:avLst/>
          </a:prstGeom>
          <a:solidFill>
            <a:srgbClr val="DAE2F3"/>
          </a:solidFill>
        </p:spPr>
        <p:txBody>
          <a:bodyPr vert="horz" wrap="square" lIns="0" tIns="3429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70"/>
              </a:spcBef>
            </a:pPr>
            <a:r>
              <a:rPr sz="1300" dirty="0">
                <a:latin typeface="Calibri"/>
                <a:cs typeface="Calibri"/>
              </a:rPr>
              <a:t>ФОП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СОО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п.131.14.</a:t>
            </a:r>
            <a:endParaRPr sz="13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300" dirty="0">
                <a:latin typeface="Calibri"/>
                <a:cs typeface="Calibri"/>
              </a:rPr>
              <a:t>«При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реализации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вариантов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федерального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учебного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плана</a:t>
            </a:r>
            <a:endParaRPr sz="13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300" b="1" spc="-10" dirty="0">
                <a:latin typeface="Calibri"/>
                <a:cs typeface="Calibri"/>
              </a:rPr>
              <a:t>естественно-</a:t>
            </a:r>
            <a:r>
              <a:rPr sz="1300" b="1" dirty="0">
                <a:latin typeface="Calibri"/>
                <a:cs typeface="Calibri"/>
              </a:rPr>
              <a:t>научного,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гуманитарного,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b="1" spc="-10" dirty="0">
                <a:latin typeface="Calibri"/>
                <a:cs typeface="Calibri"/>
              </a:rPr>
              <a:t>социально-</a:t>
            </a:r>
            <a:endParaRPr sz="1300">
              <a:latin typeface="Calibri"/>
              <a:cs typeface="Calibri"/>
            </a:endParaRPr>
          </a:p>
          <a:p>
            <a:pPr marL="92710" marR="472440">
              <a:lnSpc>
                <a:spcPct val="100000"/>
              </a:lnSpc>
            </a:pPr>
            <a:r>
              <a:rPr sz="1300" b="1" spc="-10" dirty="0">
                <a:latin typeface="Calibri"/>
                <a:cs typeface="Calibri"/>
              </a:rPr>
              <a:t>экономического, технологического</a:t>
            </a:r>
            <a:r>
              <a:rPr sz="1300" b="1" spc="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профилей</a:t>
            </a:r>
            <a:r>
              <a:rPr sz="1300" dirty="0">
                <a:latin typeface="Calibri"/>
                <a:cs typeface="Calibri"/>
              </a:rPr>
              <a:t>,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количество </a:t>
            </a:r>
            <a:r>
              <a:rPr sz="1300" dirty="0">
                <a:latin typeface="Calibri"/>
                <a:cs typeface="Calibri"/>
              </a:rPr>
              <a:t>часов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на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физическую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культуру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составляет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2,</a:t>
            </a:r>
            <a:r>
              <a:rPr sz="1300" b="1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третий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час</a:t>
            </a:r>
            <a:endParaRPr sz="1300">
              <a:latin typeface="Calibri"/>
              <a:cs typeface="Calibri"/>
            </a:endParaRPr>
          </a:p>
          <a:p>
            <a:pPr marL="92710" marR="161290">
              <a:lnSpc>
                <a:spcPct val="100000"/>
              </a:lnSpc>
            </a:pPr>
            <a:r>
              <a:rPr sz="1300" b="1" spc="-10" dirty="0">
                <a:latin typeface="Calibri"/>
                <a:cs typeface="Calibri"/>
              </a:rPr>
              <a:t>рекомендуется</a:t>
            </a:r>
            <a:r>
              <a:rPr sz="1300" b="1" spc="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реализовывать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ОО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за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счет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части,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формируемой </a:t>
            </a:r>
            <a:r>
              <a:rPr sz="1300" dirty="0">
                <a:latin typeface="Calibri"/>
                <a:cs typeface="Calibri"/>
              </a:rPr>
              <a:t>участниками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образовательных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отношений,</a:t>
            </a:r>
            <a:r>
              <a:rPr sz="1300" spc="-10" dirty="0">
                <a:latin typeface="Calibri"/>
                <a:cs typeface="Calibri"/>
              </a:rPr>
              <a:t> включая</a:t>
            </a:r>
            <a:endParaRPr sz="13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300" spc="-10" dirty="0">
                <a:latin typeface="Calibri"/>
                <a:cs typeface="Calibri"/>
              </a:rPr>
              <a:t>использование</a:t>
            </a:r>
            <a:r>
              <a:rPr sz="1300" dirty="0">
                <a:latin typeface="Calibri"/>
                <a:cs typeface="Calibri"/>
              </a:rPr>
              <a:t> учебных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модулей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по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видам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спорта».</a:t>
            </a:r>
            <a:endParaRPr sz="13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11823" y="1013205"/>
          <a:ext cx="6579870" cy="58083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5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67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924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Учебные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предметы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8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Уровень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изучения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предмета/количество</a:t>
                      </a:r>
                      <a:r>
                        <a:rPr sz="16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часов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73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0292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БАЗОВЫЙ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7942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УГЛУБЛЁННЫЙ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30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73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 класс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11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 класс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 класс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11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 класс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Русский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язык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нет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нет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Литература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Родной</a:t>
                      </a:r>
                      <a:r>
                        <a:rPr sz="1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язык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41910"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нет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нет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Родная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литература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41910"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нет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marL="41275" algn="ctr">
                        <a:lnSpc>
                          <a:spcPts val="1625"/>
                        </a:lnSpc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нет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Иностранный</a:t>
                      </a:r>
                      <a:r>
                        <a:rPr sz="1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язык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Второй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иностранный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язык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История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Обществознание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География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marR="3111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231140" marR="226060" indent="320040">
                        <a:lnSpc>
                          <a:spcPts val="168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Алгебра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начала математического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анализа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Геометрия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Вероятность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статистика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Информатика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Физика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Химия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Биология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560705" marR="375285" indent="-178435">
                        <a:lnSpc>
                          <a:spcPts val="1680"/>
                        </a:lnSpc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Основы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безопасности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защиты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Родины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нет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400" spc="-25" dirty="0">
                          <a:latin typeface="Calibri"/>
                          <a:cs typeface="Calibri"/>
                        </a:rPr>
                        <a:t>нет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Физическая</a:t>
                      </a:r>
                      <a:r>
                        <a:rPr sz="1400" spc="-7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культура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400" spc="-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400" spc="-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4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нет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400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нет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Индивидуальный</a:t>
                      </a:r>
                      <a:r>
                        <a:rPr sz="14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проект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25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sz="1100" b="1" i="1" spc="-10" dirty="0">
                          <a:latin typeface="Calibri"/>
                          <a:cs typeface="Calibri"/>
                        </a:rPr>
                        <a:t>Дополнительные </a:t>
                      </a:r>
                      <a:r>
                        <a:rPr sz="1100" b="1" i="1" dirty="0">
                          <a:latin typeface="Calibri"/>
                          <a:cs typeface="Calibri"/>
                        </a:rPr>
                        <a:t>учебные </a:t>
                      </a:r>
                      <a:r>
                        <a:rPr sz="1100" b="1" i="1" spc="-10" dirty="0">
                          <a:latin typeface="Calibri"/>
                          <a:cs typeface="Calibri"/>
                        </a:rPr>
                        <a:t>предметы,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275"/>
                        </a:lnSpc>
                      </a:pPr>
                      <a:r>
                        <a:rPr sz="1100" b="1" i="1" dirty="0">
                          <a:latin typeface="Calibri"/>
                          <a:cs typeface="Calibri"/>
                        </a:rPr>
                        <a:t>курсы</a:t>
                      </a:r>
                      <a:r>
                        <a:rPr sz="1100" b="1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i="1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100" b="1" i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i="1" dirty="0">
                          <a:latin typeface="Calibri"/>
                          <a:cs typeface="Calibri"/>
                        </a:rPr>
                        <a:t>выбору</a:t>
                      </a:r>
                      <a:r>
                        <a:rPr sz="1100" b="1" i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i="1" spc="-10" dirty="0">
                          <a:latin typeface="Calibri"/>
                          <a:cs typeface="Calibri"/>
                        </a:rPr>
                        <a:t>обучающихся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7325868" y="2915411"/>
            <a:ext cx="4765675" cy="3569335"/>
          </a:xfrm>
          <a:prstGeom prst="rect">
            <a:avLst/>
          </a:prstGeom>
          <a:solidFill>
            <a:srgbClr val="DAE2F3"/>
          </a:solidFill>
        </p:spPr>
        <p:txBody>
          <a:bodyPr vert="horz" wrap="square" lIns="0" tIns="3429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70"/>
              </a:spcBef>
            </a:pPr>
            <a:r>
              <a:rPr sz="1300" dirty="0">
                <a:latin typeface="Calibri"/>
                <a:cs typeface="Calibri"/>
              </a:rPr>
              <a:t>«п.127.5.12.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Общее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число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часов,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рекомендованных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для</a:t>
            </a:r>
            <a:endParaRPr sz="13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</a:pP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изучения</a:t>
            </a:r>
            <a:r>
              <a:rPr sz="13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FF0000"/>
                </a:solidFill>
                <a:latin typeface="Calibri"/>
                <a:cs typeface="Calibri"/>
              </a:rPr>
              <a:t>физической</a:t>
            </a:r>
            <a:r>
              <a:rPr sz="13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FF0000"/>
                </a:solidFill>
                <a:latin typeface="Calibri"/>
                <a:cs typeface="Calibri"/>
              </a:rPr>
              <a:t>культуры</a:t>
            </a:r>
            <a:r>
              <a:rPr sz="1300" spc="-10" dirty="0">
                <a:latin typeface="Calibri"/>
                <a:cs typeface="Calibri"/>
              </a:rPr>
              <a:t>,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sz="13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136</a:t>
            </a:r>
            <a:r>
              <a:rPr sz="13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часов</a:t>
            </a:r>
            <a:r>
              <a:rPr sz="1300" dirty="0">
                <a:latin typeface="Calibri"/>
                <a:cs typeface="Calibri"/>
              </a:rPr>
              <a:t>: в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10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классе -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68</a:t>
            </a:r>
            <a:endParaRPr sz="13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  <a:spcBef>
                <a:spcPts val="5"/>
              </a:spcBef>
            </a:pPr>
            <a:r>
              <a:rPr sz="1300" dirty="0">
                <a:latin typeface="Calibri"/>
                <a:cs typeface="Calibri"/>
              </a:rPr>
              <a:t>часов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(2 часа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неделю),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11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классе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-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68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часов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(2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часа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10" dirty="0">
                <a:latin typeface="Calibri"/>
                <a:cs typeface="Calibri"/>
              </a:rPr>
              <a:t> неделю).</a:t>
            </a:r>
            <a:endParaRPr sz="1300">
              <a:latin typeface="Calibri"/>
              <a:cs typeface="Calibri"/>
            </a:endParaRPr>
          </a:p>
          <a:p>
            <a:pPr marL="92710" algn="just">
              <a:lnSpc>
                <a:spcPct val="100000"/>
              </a:lnSpc>
              <a:spcBef>
                <a:spcPts val="1560"/>
              </a:spcBef>
            </a:pPr>
            <a:r>
              <a:rPr sz="1300" dirty="0">
                <a:latin typeface="Calibri"/>
                <a:cs typeface="Calibri"/>
              </a:rPr>
              <a:t>Общее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число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часов,</a:t>
            </a:r>
            <a:r>
              <a:rPr sz="1300" spc="-10" dirty="0">
                <a:latin typeface="Calibri"/>
                <a:cs typeface="Calibri"/>
              </a:rPr>
              <a:t> рекомендованных</a:t>
            </a:r>
            <a:r>
              <a:rPr sz="1300" spc="40" dirty="0"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для</a:t>
            </a:r>
            <a:r>
              <a:rPr sz="1300" b="1" spc="-10" dirty="0">
                <a:solidFill>
                  <a:srgbClr val="FF0000"/>
                </a:solidFill>
                <a:latin typeface="Calibri"/>
                <a:cs typeface="Calibri"/>
              </a:rPr>
              <a:t> изучения</a:t>
            </a:r>
            <a:endParaRPr sz="1300">
              <a:latin typeface="Calibri"/>
              <a:cs typeface="Calibri"/>
            </a:endParaRPr>
          </a:p>
          <a:p>
            <a:pPr marL="92710" marR="307340" algn="just">
              <a:lnSpc>
                <a:spcPct val="100000"/>
              </a:lnSpc>
            </a:pP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вариативных</a:t>
            </a:r>
            <a:r>
              <a:rPr sz="1300" b="1" spc="-20" dirty="0">
                <a:solidFill>
                  <a:srgbClr val="FF0000"/>
                </a:solidFill>
                <a:latin typeface="Calibri"/>
                <a:cs typeface="Calibri"/>
              </a:rPr>
              <a:t> модулей</a:t>
            </a:r>
            <a:r>
              <a:rPr sz="13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физической</a:t>
            </a:r>
            <a:r>
              <a:rPr sz="13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FF0000"/>
                </a:solidFill>
                <a:latin typeface="Calibri"/>
                <a:cs typeface="Calibri"/>
              </a:rPr>
              <a:t>культуры</a:t>
            </a:r>
            <a:r>
              <a:rPr sz="1300" spc="-10" dirty="0">
                <a:latin typeface="Calibri"/>
                <a:cs typeface="Calibri"/>
              </a:rPr>
              <a:t>,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-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68</a:t>
            </a:r>
            <a:r>
              <a:rPr sz="13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часов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10 </a:t>
            </a:r>
            <a:r>
              <a:rPr sz="1300" dirty="0">
                <a:latin typeface="Calibri"/>
                <a:cs typeface="Calibri"/>
              </a:rPr>
              <a:t>классе -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34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часа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(1 час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неделю),</a:t>
            </a:r>
            <a:r>
              <a:rPr sz="1300" dirty="0">
                <a:latin typeface="Calibri"/>
                <a:cs typeface="Calibri"/>
              </a:rPr>
              <a:t> в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11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классе</a:t>
            </a:r>
            <a:r>
              <a:rPr sz="1300" spc="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-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34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часа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(1 час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spc="-50" dirty="0">
                <a:latin typeface="Calibri"/>
                <a:cs typeface="Calibri"/>
              </a:rPr>
              <a:t>в </a:t>
            </a:r>
            <a:r>
              <a:rPr sz="1300" spc="-10" dirty="0">
                <a:latin typeface="Calibri"/>
                <a:cs typeface="Calibri"/>
              </a:rPr>
              <a:t>неделю).</a:t>
            </a:r>
            <a:endParaRPr sz="1300">
              <a:latin typeface="Calibri"/>
              <a:cs typeface="Calibri"/>
            </a:endParaRPr>
          </a:p>
          <a:p>
            <a:pPr marL="92710">
              <a:lnSpc>
                <a:spcPct val="100000"/>
              </a:lnSpc>
              <a:spcBef>
                <a:spcPts val="1560"/>
              </a:spcBef>
            </a:pPr>
            <a:r>
              <a:rPr sz="1300" dirty="0">
                <a:latin typeface="Calibri"/>
                <a:cs typeface="Calibri"/>
              </a:rPr>
              <a:t>При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этом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число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часов,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рекомендованных</a:t>
            </a:r>
            <a:r>
              <a:rPr sz="1300" spc="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для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изучения</a:t>
            </a:r>
            <a:endParaRPr sz="1300">
              <a:latin typeface="Calibri"/>
              <a:cs typeface="Calibri"/>
            </a:endParaRPr>
          </a:p>
          <a:p>
            <a:pPr marL="92710" marR="130810">
              <a:lnSpc>
                <a:spcPct val="100000"/>
              </a:lnSpc>
              <a:spcBef>
                <a:spcPts val="5"/>
              </a:spcBef>
            </a:pP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физической</a:t>
            </a:r>
            <a:r>
              <a:rPr sz="1300" b="1" spc="-10" dirty="0">
                <a:solidFill>
                  <a:srgbClr val="FF0000"/>
                </a:solidFill>
                <a:latin typeface="Calibri"/>
                <a:cs typeface="Calibri"/>
              </a:rPr>
              <a:t> культуры</a:t>
            </a:r>
            <a:r>
              <a:rPr sz="13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sz="13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рамках</a:t>
            </a:r>
            <a:r>
              <a:rPr sz="13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FF0000"/>
                </a:solidFill>
                <a:latin typeface="Calibri"/>
                <a:cs typeface="Calibri"/>
              </a:rPr>
              <a:t>универсального</a:t>
            </a:r>
            <a:r>
              <a:rPr sz="1300"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профиля</a:t>
            </a:r>
            <a:r>
              <a:rPr sz="1300" dirty="0">
                <a:latin typeface="Calibri"/>
                <a:cs typeface="Calibri"/>
              </a:rPr>
              <a:t>,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-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b="1" spc="-25" dirty="0">
                <a:solidFill>
                  <a:srgbClr val="FF0000"/>
                </a:solidFill>
                <a:latin typeface="Calibri"/>
                <a:cs typeface="Calibri"/>
              </a:rPr>
              <a:t>204 </a:t>
            </a:r>
            <a:r>
              <a:rPr sz="1300" b="1" dirty="0">
                <a:solidFill>
                  <a:srgbClr val="FF0000"/>
                </a:solidFill>
                <a:latin typeface="Calibri"/>
                <a:cs typeface="Calibri"/>
              </a:rPr>
              <a:t>часа</a:t>
            </a:r>
            <a:r>
              <a:rPr sz="1300" dirty="0">
                <a:latin typeface="Calibri"/>
                <a:cs typeface="Calibri"/>
              </a:rPr>
              <a:t>: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10 классе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- 102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часа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(3 часа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неделю),</a:t>
            </a:r>
            <a:r>
              <a:rPr sz="1300" spc="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11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классе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-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102 </a:t>
            </a:r>
            <a:r>
              <a:rPr sz="1300" dirty="0">
                <a:latin typeface="Calibri"/>
                <a:cs typeface="Calibri"/>
              </a:rPr>
              <a:t>часа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(3</a:t>
            </a:r>
            <a:r>
              <a:rPr sz="1300" spc="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часа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в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неделю).";</a:t>
            </a:r>
            <a:endParaRPr sz="1300">
              <a:latin typeface="Calibri"/>
              <a:cs typeface="Calibri"/>
            </a:endParaRPr>
          </a:p>
          <a:p>
            <a:pPr marL="92710" marR="348615">
              <a:lnSpc>
                <a:spcPct val="100000"/>
              </a:lnSpc>
              <a:spcBef>
                <a:spcPts val="1560"/>
              </a:spcBef>
            </a:pPr>
            <a:r>
              <a:rPr sz="1300" dirty="0">
                <a:latin typeface="Calibri"/>
                <a:cs typeface="Calibri"/>
              </a:rPr>
              <a:t>В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подпункте </a:t>
            </a:r>
            <a:r>
              <a:rPr sz="1300" dirty="0">
                <a:latin typeface="Calibri"/>
                <a:cs typeface="Calibri"/>
              </a:rPr>
              <a:t>127.7.1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слова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"Личная</a:t>
            </a:r>
            <a:r>
              <a:rPr sz="1300" spc="-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гигиена,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закаливание </a:t>
            </a:r>
            <a:r>
              <a:rPr sz="1300" dirty="0">
                <a:latin typeface="Calibri"/>
                <a:cs typeface="Calibri"/>
              </a:rPr>
              <a:t>организма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и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банные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процедуры«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заменить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словами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"Личная </a:t>
            </a:r>
            <a:r>
              <a:rPr sz="1300" dirty="0">
                <a:latin typeface="Calibri"/>
                <a:cs typeface="Calibri"/>
              </a:rPr>
              <a:t>гигиена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и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закаливание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организма».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50431" y="851280"/>
          <a:ext cx="5102859" cy="55162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73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9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39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23570">
                        <a:lnSpc>
                          <a:spcPct val="100000"/>
                        </a:lnSpc>
                      </a:pPr>
                      <a:r>
                        <a:rPr sz="1300" b="1" dirty="0">
                          <a:latin typeface="Arial"/>
                          <a:cs typeface="Arial"/>
                        </a:rPr>
                        <a:t>План</a:t>
                      </a:r>
                      <a:r>
                        <a:rPr sz="13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ВД</a:t>
                      </a:r>
                      <a:r>
                        <a:rPr sz="13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10" dirty="0">
                          <a:latin typeface="Arial"/>
                          <a:cs typeface="Arial"/>
                        </a:rPr>
                        <a:t>включает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147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306705" marR="3003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00" b="1" spc="-10" dirty="0">
                          <a:latin typeface="Arial"/>
                          <a:cs typeface="Arial"/>
                        </a:rPr>
                        <a:t>Расходы</a:t>
                      </a:r>
                      <a:r>
                        <a:rPr sz="13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времени</a:t>
                      </a:r>
                      <a:r>
                        <a:rPr sz="13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25" dirty="0">
                          <a:latin typeface="Arial"/>
                          <a:cs typeface="Arial"/>
                        </a:rPr>
                        <a:t>на </a:t>
                      </a:r>
                      <a:r>
                        <a:rPr sz="1300" b="1" dirty="0">
                          <a:latin typeface="Arial"/>
                          <a:cs typeface="Arial"/>
                        </a:rPr>
                        <a:t>направления</a:t>
                      </a:r>
                      <a:r>
                        <a:rPr sz="1300" b="1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300" b="1" spc="-10" dirty="0">
                          <a:latin typeface="Arial"/>
                          <a:cs typeface="Arial"/>
                        </a:rPr>
                        <a:t>плана внеурочной</a:t>
                      </a:r>
                      <a:endParaRPr sz="1300">
                        <a:latin typeface="Arial"/>
                        <a:cs typeface="Arial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300" b="1" spc="-10" dirty="0">
                          <a:latin typeface="Arial"/>
                          <a:cs typeface="Arial"/>
                        </a:rPr>
                        <a:t>деятельности</a:t>
                      </a:r>
                      <a:endParaRPr sz="13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4520">
                <a:tc>
                  <a:txBody>
                    <a:bodyPr/>
                    <a:lstStyle/>
                    <a:p>
                      <a:pPr marL="91440" marR="4572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План</a:t>
                      </a:r>
                      <a:r>
                        <a:rPr sz="13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реализации</a:t>
                      </a:r>
                      <a:r>
                        <a:rPr sz="13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курсов внеурочной</a:t>
                      </a:r>
                      <a:r>
                        <a:rPr sz="13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деятельности</a:t>
                      </a:r>
                      <a:r>
                        <a:rPr sz="13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25" dirty="0">
                          <a:latin typeface="Microsoft Sans Serif"/>
                          <a:cs typeface="Microsoft Sans Serif"/>
                        </a:rPr>
                        <a:t>по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выбору</a:t>
                      </a:r>
                      <a:r>
                        <a:rPr sz="13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обучающихся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(предметные</a:t>
                      </a:r>
                      <a:r>
                        <a:rPr sz="1300" spc="-8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кружки,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91440" marR="357505">
                        <a:lnSpc>
                          <a:spcPct val="100000"/>
                        </a:lnSpc>
                      </a:pPr>
                      <a:r>
                        <a:rPr sz="1300" spc="-20" dirty="0">
                          <a:latin typeface="Microsoft Sans Serif"/>
                          <a:cs typeface="Microsoft Sans Serif"/>
                        </a:rPr>
                        <a:t>факультативы,</a:t>
                      </a:r>
                      <a:r>
                        <a:rPr sz="13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ученические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научные</a:t>
                      </a:r>
                      <a:r>
                        <a:rPr sz="1300" spc="-7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общества,</a:t>
                      </a:r>
                      <a:r>
                        <a:rPr sz="13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школьные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олимпиады</a:t>
                      </a:r>
                      <a:r>
                        <a:rPr sz="13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300" spc="-6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предметам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программы</a:t>
                      </a:r>
                      <a:r>
                        <a:rPr sz="13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среднего</a:t>
                      </a:r>
                      <a:r>
                        <a:rPr sz="13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общего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образования)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781050" marR="635635" indent="-134620">
                        <a:lnSpc>
                          <a:spcPct val="100000"/>
                        </a:lnSpc>
                      </a:pPr>
                      <a:r>
                        <a:rPr sz="1300" spc="-20" dirty="0">
                          <a:latin typeface="Microsoft Sans Serif"/>
                          <a:cs typeface="Microsoft Sans Serif"/>
                        </a:rPr>
                        <a:t>Еженедельно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3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4</a:t>
                      </a:r>
                      <a:r>
                        <a:rPr sz="13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часов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0760">
                <a:tc>
                  <a:txBody>
                    <a:bodyPr/>
                    <a:lstStyle/>
                    <a:p>
                      <a:pPr marL="91440" marR="1720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План</a:t>
                      </a:r>
                      <a:r>
                        <a:rPr sz="13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организации деятельности ученических</a:t>
                      </a:r>
                      <a:r>
                        <a:rPr sz="13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сообществ</a:t>
                      </a:r>
                      <a:r>
                        <a:rPr sz="13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(групп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91440" marR="570230">
                        <a:lnSpc>
                          <a:spcPct val="100000"/>
                        </a:lnSpc>
                      </a:pP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обучающихся),</a:t>
                      </a:r>
                      <a:r>
                        <a:rPr sz="13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3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том </a:t>
                      </a:r>
                      <a:r>
                        <a:rPr sz="1300" spc="-20" dirty="0">
                          <a:latin typeface="Microsoft Sans Serif"/>
                          <a:cs typeface="Microsoft Sans Serif"/>
                        </a:rPr>
                        <a:t>числе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ученических</a:t>
                      </a:r>
                      <a:r>
                        <a:rPr sz="13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классов,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91440" marR="2825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300" spc="-20" dirty="0">
                          <a:latin typeface="Microsoft Sans Serif"/>
                          <a:cs typeface="Microsoft Sans Serif"/>
                        </a:rPr>
                        <a:t>разновозрастных</a:t>
                      </a:r>
                      <a:r>
                        <a:rPr sz="1300" spc="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объединений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по</a:t>
                      </a:r>
                      <a:r>
                        <a:rPr sz="13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интересам,</a:t>
                      </a:r>
                      <a:r>
                        <a:rPr sz="13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клубов;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юношеских</a:t>
                      </a:r>
                      <a:r>
                        <a:rPr sz="13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общественных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91440" marR="410209">
                        <a:lnSpc>
                          <a:spcPct val="100000"/>
                        </a:lnSpc>
                      </a:pP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объединений,</a:t>
                      </a:r>
                      <a:r>
                        <a:rPr sz="13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организаций </a:t>
                      </a:r>
                      <a:r>
                        <a:rPr sz="1300" spc="-25" dirty="0">
                          <a:latin typeface="Microsoft Sans Serif"/>
                          <a:cs typeface="Microsoft Sans Serif"/>
                        </a:rPr>
                        <a:t>(в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том</a:t>
                      </a:r>
                      <a:r>
                        <a:rPr sz="13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числе</a:t>
                      </a:r>
                      <a:r>
                        <a:rPr sz="13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в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 рамках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300" spc="-20" dirty="0">
                          <a:latin typeface="Microsoft Sans Serif"/>
                          <a:cs typeface="Microsoft Sans Serif"/>
                        </a:rPr>
                        <a:t>«Российского</a:t>
                      </a:r>
                      <a:r>
                        <a:rPr sz="13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движения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школьников»)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825500" marR="635635" indent="-179070">
                        <a:lnSpc>
                          <a:spcPct val="100000"/>
                        </a:lnSpc>
                      </a:pPr>
                      <a:r>
                        <a:rPr sz="1300" spc="-20" dirty="0">
                          <a:latin typeface="Microsoft Sans Serif"/>
                          <a:cs typeface="Microsoft Sans Serif"/>
                        </a:rPr>
                        <a:t>Еженедельно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3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3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20" dirty="0">
                          <a:latin typeface="Microsoft Sans Serif"/>
                          <a:cs typeface="Microsoft Sans Serif"/>
                        </a:rPr>
                        <a:t>часа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0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Профориентация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(«Россия</a:t>
                      </a:r>
                      <a:r>
                        <a:rPr sz="13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345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3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мои</a:t>
                      </a:r>
                      <a:r>
                        <a:rPr sz="13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10" dirty="0">
                          <a:latin typeface="Microsoft Sans Serif"/>
                          <a:cs typeface="Microsoft Sans Serif"/>
                        </a:rPr>
                        <a:t>горизонты»)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825500" marR="635635" indent="-1790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300" spc="-20" dirty="0">
                          <a:latin typeface="Microsoft Sans Serif"/>
                          <a:cs typeface="Microsoft Sans Serif"/>
                        </a:rPr>
                        <a:t>Еженедельно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до</a:t>
                      </a:r>
                      <a:r>
                        <a:rPr sz="13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dirty="0">
                          <a:latin typeface="Microsoft Sans Serif"/>
                          <a:cs typeface="Microsoft Sans Serif"/>
                        </a:rPr>
                        <a:t>1</a:t>
                      </a:r>
                      <a:r>
                        <a:rPr sz="13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300" spc="-20" dirty="0">
                          <a:latin typeface="Microsoft Sans Serif"/>
                          <a:cs typeface="Microsoft Sans Serif"/>
                        </a:rPr>
                        <a:t>часа</a:t>
                      </a:r>
                      <a:endParaRPr sz="13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Внеурочная</a:t>
            </a:r>
            <a:r>
              <a:rPr sz="3200" spc="-75" dirty="0"/>
              <a:t> </a:t>
            </a:r>
            <a:r>
              <a:rPr sz="3200" spc="-10" dirty="0"/>
              <a:t>деятельность</a:t>
            </a:r>
            <a:r>
              <a:rPr sz="3200" spc="-30" dirty="0"/>
              <a:t> </a:t>
            </a:r>
            <a:r>
              <a:rPr sz="3200" dirty="0"/>
              <a:t>в</a:t>
            </a:r>
            <a:r>
              <a:rPr sz="3200" spc="-65" dirty="0"/>
              <a:t> </a:t>
            </a:r>
            <a:r>
              <a:rPr sz="3200" dirty="0"/>
              <a:t>соответствии</a:t>
            </a:r>
            <a:r>
              <a:rPr sz="3200" spc="-50" dirty="0"/>
              <a:t> </a:t>
            </a:r>
            <a:r>
              <a:rPr sz="3200" dirty="0"/>
              <a:t>с</a:t>
            </a:r>
            <a:r>
              <a:rPr sz="3200" spc="-65" dirty="0"/>
              <a:t> </a:t>
            </a:r>
            <a:r>
              <a:rPr sz="3200" dirty="0"/>
              <a:t>ФОП</a:t>
            </a:r>
            <a:r>
              <a:rPr sz="3200" spc="-75" dirty="0"/>
              <a:t> </a:t>
            </a:r>
            <a:r>
              <a:rPr sz="3200" dirty="0"/>
              <a:t>СОО</a:t>
            </a:r>
            <a:r>
              <a:rPr sz="3200" spc="-75" dirty="0"/>
              <a:t> </a:t>
            </a:r>
            <a:r>
              <a:rPr sz="3200" spc="-10" dirty="0"/>
              <a:t>(п.133)</a:t>
            </a:r>
            <a:endParaRPr sz="3200"/>
          </a:p>
        </p:txBody>
      </p:sp>
      <p:grpSp>
        <p:nvGrpSpPr>
          <p:cNvPr id="4" name="object 4"/>
          <p:cNvGrpSpPr/>
          <p:nvPr/>
        </p:nvGrpSpPr>
        <p:grpSpPr>
          <a:xfrm>
            <a:off x="5693664" y="364263"/>
            <a:ext cx="6345555" cy="6494145"/>
            <a:chOff x="5693664" y="364263"/>
            <a:chExt cx="6345555" cy="64941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93664" y="364263"/>
              <a:ext cx="6345174" cy="64937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96000" y="769619"/>
              <a:ext cx="5561330" cy="5763895"/>
            </a:xfrm>
            <a:custGeom>
              <a:avLst/>
              <a:gdLst/>
              <a:ahLst/>
              <a:cxnLst/>
              <a:rect l="l" t="t" r="r" b="b"/>
              <a:pathLst>
                <a:path w="5561330" h="5763895">
                  <a:moveTo>
                    <a:pt x="5561076" y="351028"/>
                  </a:moveTo>
                  <a:lnTo>
                    <a:pt x="5557863" y="303415"/>
                  </a:lnTo>
                  <a:lnTo>
                    <a:pt x="5548528" y="257733"/>
                  </a:lnTo>
                  <a:lnTo>
                    <a:pt x="5533479" y="214426"/>
                  </a:lnTo>
                  <a:lnTo>
                    <a:pt x="5513133" y="173888"/>
                  </a:lnTo>
                  <a:lnTo>
                    <a:pt x="5487911" y="136563"/>
                  </a:lnTo>
                  <a:lnTo>
                    <a:pt x="5458231" y="102844"/>
                  </a:lnTo>
                  <a:lnTo>
                    <a:pt x="5424513" y="73164"/>
                  </a:lnTo>
                  <a:lnTo>
                    <a:pt x="5387187" y="47942"/>
                  </a:lnTo>
                  <a:lnTo>
                    <a:pt x="5346649" y="27597"/>
                  </a:lnTo>
                  <a:lnTo>
                    <a:pt x="5303342" y="12547"/>
                  </a:lnTo>
                  <a:lnTo>
                    <a:pt x="5257660" y="3213"/>
                  </a:lnTo>
                  <a:lnTo>
                    <a:pt x="5210048" y="0"/>
                  </a:lnTo>
                  <a:lnTo>
                    <a:pt x="351028" y="0"/>
                  </a:lnTo>
                  <a:lnTo>
                    <a:pt x="303403" y="3213"/>
                  </a:lnTo>
                  <a:lnTo>
                    <a:pt x="257721" y="12547"/>
                  </a:lnTo>
                  <a:lnTo>
                    <a:pt x="214414" y="27597"/>
                  </a:lnTo>
                  <a:lnTo>
                    <a:pt x="173875" y="47942"/>
                  </a:lnTo>
                  <a:lnTo>
                    <a:pt x="136550" y="73164"/>
                  </a:lnTo>
                  <a:lnTo>
                    <a:pt x="102831" y="102844"/>
                  </a:lnTo>
                  <a:lnTo>
                    <a:pt x="73152" y="136563"/>
                  </a:lnTo>
                  <a:lnTo>
                    <a:pt x="47929" y="173888"/>
                  </a:lnTo>
                  <a:lnTo>
                    <a:pt x="27584" y="214426"/>
                  </a:lnTo>
                  <a:lnTo>
                    <a:pt x="12534" y="257733"/>
                  </a:lnTo>
                  <a:lnTo>
                    <a:pt x="3200" y="303415"/>
                  </a:lnTo>
                  <a:lnTo>
                    <a:pt x="0" y="351028"/>
                  </a:lnTo>
                  <a:lnTo>
                    <a:pt x="0" y="5412702"/>
                  </a:lnTo>
                  <a:lnTo>
                    <a:pt x="3200" y="5460352"/>
                  </a:lnTo>
                  <a:lnTo>
                    <a:pt x="12534" y="5506034"/>
                  </a:lnTo>
                  <a:lnTo>
                    <a:pt x="27584" y="5549354"/>
                  </a:lnTo>
                  <a:lnTo>
                    <a:pt x="47929" y="5589905"/>
                  </a:lnTo>
                  <a:lnTo>
                    <a:pt x="73152" y="5627230"/>
                  </a:lnTo>
                  <a:lnTo>
                    <a:pt x="102831" y="5660949"/>
                  </a:lnTo>
                  <a:lnTo>
                    <a:pt x="136550" y="5690628"/>
                  </a:lnTo>
                  <a:lnTo>
                    <a:pt x="173875" y="5715838"/>
                  </a:lnTo>
                  <a:lnTo>
                    <a:pt x="214414" y="5736183"/>
                  </a:lnTo>
                  <a:lnTo>
                    <a:pt x="257721" y="5751233"/>
                  </a:lnTo>
                  <a:lnTo>
                    <a:pt x="303403" y="5760567"/>
                  </a:lnTo>
                  <a:lnTo>
                    <a:pt x="351028" y="5763768"/>
                  </a:lnTo>
                  <a:lnTo>
                    <a:pt x="5210048" y="5763768"/>
                  </a:lnTo>
                  <a:lnTo>
                    <a:pt x="5257660" y="5760567"/>
                  </a:lnTo>
                  <a:lnTo>
                    <a:pt x="5303342" y="5751233"/>
                  </a:lnTo>
                  <a:lnTo>
                    <a:pt x="5346649" y="5736183"/>
                  </a:lnTo>
                  <a:lnTo>
                    <a:pt x="5387187" y="5715838"/>
                  </a:lnTo>
                  <a:lnTo>
                    <a:pt x="5424513" y="5690628"/>
                  </a:lnTo>
                  <a:lnTo>
                    <a:pt x="5458231" y="5660949"/>
                  </a:lnTo>
                  <a:lnTo>
                    <a:pt x="5487911" y="5627230"/>
                  </a:lnTo>
                  <a:lnTo>
                    <a:pt x="5513133" y="5589905"/>
                  </a:lnTo>
                  <a:lnTo>
                    <a:pt x="5533479" y="5549354"/>
                  </a:lnTo>
                  <a:lnTo>
                    <a:pt x="5548528" y="5506034"/>
                  </a:lnTo>
                  <a:lnTo>
                    <a:pt x="5557863" y="5460352"/>
                  </a:lnTo>
                  <a:lnTo>
                    <a:pt x="5561076" y="5412702"/>
                  </a:lnTo>
                  <a:lnTo>
                    <a:pt x="5561076" y="3510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429883" y="1017270"/>
            <a:ext cx="5075555" cy="5196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0833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133.7.</a:t>
            </a:r>
            <a:r>
              <a:rPr sz="1400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Общий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объём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внеурочной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деятельности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не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должен </a:t>
            </a:r>
            <a:r>
              <a:rPr sz="1400" b="1" dirty="0">
                <a:latin typeface="Calibri"/>
                <a:cs typeface="Calibri"/>
              </a:rPr>
              <a:t>превышать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10</a:t>
            </a:r>
            <a:r>
              <a:rPr sz="1400" spc="-6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часов</a:t>
            </a:r>
            <a:r>
              <a:rPr sz="1400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неделю</a:t>
            </a:r>
            <a:endParaRPr sz="1400">
              <a:latin typeface="Calibri"/>
              <a:cs typeface="Calibri"/>
            </a:endParaRPr>
          </a:p>
          <a:p>
            <a:pPr marL="44450">
              <a:lnSpc>
                <a:spcPct val="100000"/>
              </a:lnSpc>
              <a:spcBef>
                <a:spcPts val="815"/>
              </a:spcBef>
            </a:pP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133.8.</a:t>
            </a:r>
            <a:r>
              <a:rPr sz="1400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Один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час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неделю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рекомендуется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отводить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внеурочное</a:t>
            </a:r>
            <a:endParaRPr sz="1400">
              <a:latin typeface="Calibri"/>
              <a:cs typeface="Calibri"/>
            </a:endParaRPr>
          </a:p>
          <a:p>
            <a:pPr marL="4445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занятие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«Разговоры</a:t>
            </a:r>
            <a:r>
              <a:rPr sz="1400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о</a:t>
            </a:r>
            <a:r>
              <a:rPr sz="1400" spc="-5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важном»</a:t>
            </a:r>
            <a:endParaRPr sz="1400">
              <a:latin typeface="Calibri"/>
              <a:cs typeface="Calibri"/>
            </a:endParaRPr>
          </a:p>
          <a:p>
            <a:pPr marL="44450">
              <a:lnSpc>
                <a:spcPct val="100000"/>
              </a:lnSpc>
              <a:spcBef>
                <a:spcPts val="1065"/>
              </a:spcBef>
            </a:pPr>
            <a:r>
              <a:rPr sz="1400" dirty="0">
                <a:latin typeface="Calibri"/>
                <a:cs typeface="Calibri"/>
              </a:rPr>
              <a:t>133.8.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Один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час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неделю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для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обучающихся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10-11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классов</a:t>
            </a:r>
            <a:endParaRPr sz="1400">
              <a:latin typeface="Calibri"/>
              <a:cs typeface="Calibri"/>
            </a:endParaRPr>
          </a:p>
          <a:p>
            <a:pPr marL="44450" marR="230504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рекомендуется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отводить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внеурочное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занятие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«Россия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мои </a:t>
            </a:r>
            <a:r>
              <a:rPr sz="1400" spc="-10" dirty="0">
                <a:latin typeface="Calibri"/>
                <a:cs typeface="Calibri"/>
              </a:rPr>
              <a:t>горизонты»</a:t>
            </a:r>
            <a:endParaRPr sz="1400">
              <a:latin typeface="Calibri"/>
              <a:cs typeface="Calibri"/>
            </a:endParaRPr>
          </a:p>
          <a:p>
            <a:pPr marL="44450">
              <a:lnSpc>
                <a:spcPct val="100000"/>
              </a:lnSpc>
              <a:spcBef>
                <a:spcPts val="645"/>
              </a:spcBef>
            </a:pP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133.5.</a:t>
            </a:r>
            <a:r>
              <a:rPr sz="1400" spc="-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Количество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часов,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выделяемых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внеурочную</a:t>
            </a:r>
            <a:endParaRPr sz="1400">
              <a:latin typeface="Calibri"/>
              <a:cs typeface="Calibri"/>
            </a:endParaRPr>
          </a:p>
          <a:p>
            <a:pPr marL="4445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деятельность,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два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года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обучения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уровне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среднего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общего</a:t>
            </a:r>
            <a:endParaRPr sz="1400">
              <a:latin typeface="Calibri"/>
              <a:cs typeface="Calibri"/>
            </a:endParaRPr>
          </a:p>
          <a:p>
            <a:pPr marL="4445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образования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составляет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не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более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700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часов.</a:t>
            </a:r>
            <a:endParaRPr sz="1400">
              <a:latin typeface="Calibri"/>
              <a:cs typeface="Calibri"/>
            </a:endParaRPr>
          </a:p>
          <a:p>
            <a:pPr marL="44450" marR="493395">
              <a:lnSpc>
                <a:spcPct val="100000"/>
              </a:lnSpc>
            </a:pPr>
            <a:r>
              <a:rPr sz="1400" b="1" spc="-20" dirty="0">
                <a:solidFill>
                  <a:srgbClr val="003399"/>
                </a:solidFill>
                <a:latin typeface="Calibri"/>
                <a:cs typeface="Calibri"/>
              </a:rPr>
              <a:t>ДОПУСКАЕТСЯ</a:t>
            </a:r>
            <a:r>
              <a:rPr sz="1400" b="1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ПЕРЕНОС</a:t>
            </a:r>
            <a:r>
              <a:rPr sz="1400" b="1" spc="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003399"/>
                </a:solidFill>
                <a:latin typeface="Calibri"/>
                <a:cs typeface="Calibri"/>
              </a:rPr>
              <a:t>ОБРАЗОВАТЕЛЬНОЙ</a:t>
            </a:r>
            <a:r>
              <a:rPr sz="1400" b="1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НАГРУЗКИ</a:t>
            </a:r>
            <a:r>
              <a:rPr sz="1400" b="1" spc="1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НА 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ПЕРИОДЫ</a:t>
            </a:r>
            <a:r>
              <a:rPr sz="1400" b="1" spc="-5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КАНИКУЛ</a:t>
            </a:r>
            <a:endParaRPr sz="1400">
              <a:latin typeface="Calibri"/>
              <a:cs typeface="Calibri"/>
            </a:endParaRPr>
          </a:p>
          <a:p>
            <a:pPr marL="76835">
              <a:lnSpc>
                <a:spcPct val="100000"/>
              </a:lnSpc>
              <a:spcBef>
                <a:spcPts val="1215"/>
              </a:spcBef>
            </a:pPr>
            <a:r>
              <a:rPr sz="1400" dirty="0">
                <a:solidFill>
                  <a:srgbClr val="003399"/>
                </a:solidFill>
                <a:latin typeface="Calibri"/>
                <a:cs typeface="Calibri"/>
              </a:rPr>
              <a:t>133.12.</a:t>
            </a:r>
            <a:r>
              <a:rPr sz="1400" spc="-3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По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решению</a:t>
            </a:r>
            <a:r>
              <a:rPr sz="1400" spc="-10" dirty="0">
                <a:latin typeface="Calibri"/>
                <a:cs typeface="Calibri"/>
              </a:rPr>
              <a:t> педагогического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коллектива,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родительской</a:t>
            </a:r>
            <a:endParaRPr sz="1400">
              <a:latin typeface="Calibri"/>
              <a:cs typeface="Calibri"/>
            </a:endParaRPr>
          </a:p>
          <a:p>
            <a:pPr marL="7683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общественности,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интересов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запросов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обучающихся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и</a:t>
            </a:r>
            <a:endParaRPr sz="1400">
              <a:latin typeface="Calibri"/>
              <a:cs typeface="Calibri"/>
            </a:endParaRPr>
          </a:p>
          <a:p>
            <a:pPr marL="76835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родителей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(законных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представителей)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несовершеннолетних</a:t>
            </a:r>
            <a:endParaRPr sz="1400">
              <a:latin typeface="Calibri"/>
              <a:cs typeface="Calibri"/>
            </a:endParaRPr>
          </a:p>
          <a:p>
            <a:pPr marL="76835" marR="231775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обучающихся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план</a:t>
            </a:r>
            <a:r>
              <a:rPr sz="1400" b="1" spc="-5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ВД</a:t>
            </a:r>
            <a:r>
              <a:rPr sz="1400" b="1" spc="-2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в</a:t>
            </a:r>
            <a:r>
              <a:rPr sz="1400" b="1" spc="-15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3399"/>
                </a:solidFill>
                <a:latin typeface="Calibri"/>
                <a:cs typeface="Calibri"/>
              </a:rPr>
              <a:t>ОО</a:t>
            </a:r>
            <a:r>
              <a:rPr sz="1400" b="1" spc="-2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003399"/>
                </a:solidFill>
                <a:latin typeface="Calibri"/>
                <a:cs typeface="Calibri"/>
              </a:rPr>
              <a:t>модифицируется</a:t>
            </a:r>
            <a:r>
              <a:rPr sz="1400" b="1" spc="-4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соответствии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с </a:t>
            </a:r>
            <a:r>
              <a:rPr sz="1400" spc="-10" dirty="0">
                <a:latin typeface="Calibri"/>
                <a:cs typeface="Calibri"/>
              </a:rPr>
              <a:t>профилями:</a:t>
            </a:r>
            <a:endParaRPr sz="1400">
              <a:latin typeface="Calibri"/>
              <a:cs typeface="Calibri"/>
            </a:endParaRPr>
          </a:p>
          <a:p>
            <a:pPr marL="76835" marR="1354455">
              <a:lnSpc>
                <a:spcPct val="100000"/>
              </a:lnSpc>
            </a:pPr>
            <a:r>
              <a:rPr sz="1400" i="1" spc="-10" dirty="0">
                <a:solidFill>
                  <a:srgbClr val="003399"/>
                </a:solidFill>
                <a:latin typeface="Calibri"/>
                <a:cs typeface="Calibri"/>
              </a:rPr>
              <a:t>естественно-научным,</a:t>
            </a:r>
            <a:r>
              <a:rPr sz="1400" i="1" spc="60" dirty="0">
                <a:solidFill>
                  <a:srgbClr val="003399"/>
                </a:solidFill>
                <a:latin typeface="Calibri"/>
                <a:cs typeface="Calibri"/>
              </a:rPr>
              <a:t> </a:t>
            </a:r>
            <a:r>
              <a:rPr sz="1400" i="1" spc="-10" dirty="0">
                <a:solidFill>
                  <a:srgbClr val="003399"/>
                </a:solidFill>
                <a:latin typeface="Calibri"/>
                <a:cs typeface="Calibri"/>
              </a:rPr>
              <a:t>агротехнологическим; гуманитарным;</a:t>
            </a:r>
            <a:endParaRPr sz="1400">
              <a:latin typeface="Calibri"/>
              <a:cs typeface="Calibri"/>
            </a:endParaRPr>
          </a:p>
          <a:p>
            <a:pPr marL="76835" marR="2898775">
              <a:lnSpc>
                <a:spcPct val="100000"/>
              </a:lnSpc>
            </a:pPr>
            <a:r>
              <a:rPr sz="1400" i="1" spc="-10" dirty="0">
                <a:solidFill>
                  <a:srgbClr val="003399"/>
                </a:solidFill>
                <a:latin typeface="Calibri"/>
                <a:cs typeface="Calibri"/>
              </a:rPr>
              <a:t>социально-экономическим; технологическим; универсальным.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664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Подходы</a:t>
            </a:r>
            <a:r>
              <a:rPr spc="-105" dirty="0"/>
              <a:t> </a:t>
            </a:r>
            <a:r>
              <a:rPr dirty="0"/>
              <a:t>к</a:t>
            </a:r>
            <a:r>
              <a:rPr spc="-100" dirty="0"/>
              <a:t> </a:t>
            </a:r>
            <a:r>
              <a:rPr spc="-10" dirty="0"/>
              <a:t>планированию</a:t>
            </a:r>
            <a:r>
              <a:rPr spc="-50" dirty="0"/>
              <a:t> </a:t>
            </a:r>
            <a:r>
              <a:rPr dirty="0"/>
              <a:t>внеурочной</a:t>
            </a:r>
            <a:r>
              <a:rPr spc="-90" dirty="0"/>
              <a:t> </a:t>
            </a:r>
            <a:r>
              <a:rPr spc="-10" dirty="0"/>
              <a:t>деятельности</a:t>
            </a:r>
            <a:r>
              <a:rPr spc="-80" dirty="0"/>
              <a:t> </a:t>
            </a:r>
            <a:r>
              <a:rPr spc="-10" dirty="0"/>
              <a:t>(СОО)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18991" y="6224727"/>
            <a:ext cx="58731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5080" indent="-85725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Calibri"/>
                <a:cs typeface="Calibri"/>
              </a:rPr>
              <a:t>*возможно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комплектование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обучающихся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10-</a:t>
            </a:r>
            <a:r>
              <a:rPr sz="1500" dirty="0">
                <a:latin typeface="Calibri"/>
                <a:cs typeface="Calibri"/>
              </a:rPr>
              <a:t>11</a:t>
            </a:r>
            <a:r>
              <a:rPr sz="1500" spc="2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классов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группы,</a:t>
            </a:r>
            <a:r>
              <a:rPr sz="1500" spc="-20" dirty="0">
                <a:latin typeface="Calibri"/>
                <a:cs typeface="Calibri"/>
              </a:rPr>
              <a:t> часы </a:t>
            </a:r>
            <a:r>
              <a:rPr sz="1500" dirty="0">
                <a:latin typeface="Calibri"/>
                <a:cs typeface="Calibri"/>
              </a:rPr>
              <a:t>на</a:t>
            </a:r>
            <a:r>
              <a:rPr sz="1500" spc="-30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которые</a:t>
            </a:r>
            <a:r>
              <a:rPr sz="1500" spc="-20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выделены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из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плана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внеурочной</a:t>
            </a:r>
            <a:r>
              <a:rPr sz="1500" spc="-4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деятельности</a:t>
            </a:r>
            <a:r>
              <a:rPr sz="1500" spc="-35" dirty="0">
                <a:latin typeface="Calibri"/>
                <a:cs typeface="Calibri"/>
              </a:rPr>
              <a:t> </a:t>
            </a:r>
            <a:r>
              <a:rPr sz="1500" dirty="0">
                <a:latin typeface="Calibri"/>
                <a:cs typeface="Calibri"/>
              </a:rPr>
              <a:t>9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-10" dirty="0">
                <a:latin typeface="Calibri"/>
                <a:cs typeface="Calibri"/>
              </a:rPr>
              <a:t>классов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93051" y="613028"/>
            <a:ext cx="36277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Письмо</a:t>
            </a:r>
            <a:r>
              <a:rPr sz="120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МО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СО</a:t>
            </a:r>
            <a:r>
              <a:rPr sz="1200" u="sng" spc="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от</a:t>
            </a:r>
            <a:r>
              <a:rPr sz="1200" u="sng" spc="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25.08.2025 №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МО/1278-</a:t>
            </a:r>
            <a:r>
              <a:rPr sz="12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ТУ</a:t>
            </a:r>
            <a:r>
              <a:rPr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2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(4063-</a:t>
            </a:r>
            <a:r>
              <a:rPr sz="1200" u="sng" spc="-2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ДО)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7095" y="6202679"/>
            <a:ext cx="2729865" cy="445134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47625" rIns="0" bIns="0" rtlCol="0">
            <a:spAutoFit/>
          </a:bodyPr>
          <a:lstStyle/>
          <a:p>
            <a:pPr marL="91440" marR="139065">
              <a:lnSpc>
                <a:spcPct val="100000"/>
              </a:lnSpc>
              <a:spcBef>
                <a:spcPts val="375"/>
              </a:spcBef>
            </a:pPr>
            <a:r>
              <a:rPr sz="1100" spc="-10" dirty="0">
                <a:latin typeface="Calibri"/>
                <a:cs typeface="Calibri"/>
              </a:rPr>
              <a:t>Обязательные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для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реализации </a:t>
            </a:r>
            <a:r>
              <a:rPr sz="1100" dirty="0">
                <a:latin typeface="Calibri"/>
                <a:cs typeface="Calibri"/>
              </a:rPr>
              <a:t>программы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ВД в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соответствии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с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ФОП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СОО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506577" y="954786"/>
          <a:ext cx="10861038" cy="4001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2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2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6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b="1" spc="-50" dirty="0">
                          <a:latin typeface="Calibri"/>
                          <a:cs typeface="Calibri"/>
                        </a:rPr>
                        <a:t>№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29972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Направление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ВД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6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соответствии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ФОП</a:t>
                      </a:r>
                      <a:r>
                        <a:rPr sz="16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СОО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853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Реализуемая</a:t>
                      </a:r>
                      <a:r>
                        <a:rPr sz="1600" b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программа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10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 класс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11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класс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915">
                <a:tc gridSpan="3">
                  <a:txBody>
                    <a:bodyPr/>
                    <a:lstStyle/>
                    <a:p>
                      <a:pPr marL="5446395" marR="1270" indent="-125031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Количество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6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внеурочной</a:t>
                      </a:r>
                      <a:r>
                        <a:rPr sz="16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деятельности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6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неделю,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16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более</a:t>
                      </a:r>
                      <a:r>
                        <a:rPr sz="16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(СанПиН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1.2.3685-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21, табл.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6.6.)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600" b="1" spc="-25" dirty="0">
                          <a:latin typeface="Calibri"/>
                          <a:cs typeface="Calibri"/>
                        </a:rPr>
                        <a:t>10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65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36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1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40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9525" marR="843280" algn="just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ВД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выбору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обучающихся,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учебным предметам</a:t>
                      </a:r>
                      <a:r>
                        <a:rPr sz="16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образовательной программы </a:t>
                      </a:r>
                      <a:r>
                        <a:rPr sz="1600" i="1" dirty="0">
                          <a:latin typeface="Calibri"/>
                          <a:cs typeface="Calibri"/>
                        </a:rPr>
                        <a:t>(до</a:t>
                      </a:r>
                      <a:r>
                        <a:rPr sz="16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dirty="0">
                          <a:latin typeface="Calibri"/>
                          <a:cs typeface="Calibri"/>
                        </a:rPr>
                        <a:t>4</a:t>
                      </a:r>
                      <a:r>
                        <a:rPr sz="16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10" dirty="0">
                          <a:latin typeface="Calibri"/>
                          <a:cs typeface="Calibri"/>
                        </a:rPr>
                        <a:t>часов)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30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895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«Разговоры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важном»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895"/>
                        </a:lnSpc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895"/>
                        </a:lnSpc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0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0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914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«Нравственные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основы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семейной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жизни»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914"/>
                        </a:lnSpc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5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09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0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880">
                        <a:lnSpc>
                          <a:spcPts val="19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Курсы,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направленные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усиление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0160">
                        <a:lnSpc>
                          <a:spcPts val="1914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содержания</a:t>
                      </a:r>
                      <a:r>
                        <a:rPr sz="16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профиля</a:t>
                      </a:r>
                      <a:r>
                        <a:rPr sz="16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обучения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80365" algn="ctr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60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570">
                <a:tc gridSpan="5">
                  <a:txBody>
                    <a:bodyPr/>
                    <a:lstStyle/>
                    <a:p>
                      <a:pPr algn="ctr">
                        <a:lnSpc>
                          <a:spcPts val="19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Реализация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через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ставку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(часть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ставки)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педагога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дополнительного образования: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0,25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ст.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ПДО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4,5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часам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неделю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914"/>
                        </a:lnSpc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или</a:t>
                      </a:r>
                      <a:r>
                        <a:rPr sz="16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через</a:t>
                      </a:r>
                      <a:r>
                        <a:rPr sz="16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добавление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6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6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базовую</a:t>
                      </a:r>
                      <a:r>
                        <a:rPr sz="16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часть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6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525" marR="1102995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Деятельность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ученических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сообществ,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объединений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интересам,</a:t>
                      </a:r>
                      <a:r>
                        <a:rPr sz="16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клубов </a:t>
                      </a:r>
                      <a:r>
                        <a:rPr sz="1600" i="1" dirty="0">
                          <a:latin typeface="Calibri"/>
                          <a:cs typeface="Calibri"/>
                        </a:rPr>
                        <a:t>(до</a:t>
                      </a:r>
                      <a:r>
                        <a:rPr sz="16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600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10" dirty="0">
                          <a:latin typeface="Calibri"/>
                          <a:cs typeface="Calibri"/>
                        </a:rPr>
                        <a:t>часа)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895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Театр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ts val="1895"/>
                        </a:lnSpc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1*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895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Школьный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музей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ts val="1895"/>
                        </a:lnSpc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1*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92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Спортивный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клуб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(по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направлениям)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ts val="1920"/>
                        </a:lnSpc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3*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65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41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ts val="19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ЦДИ,</a:t>
                      </a:r>
                      <a:r>
                        <a:rPr sz="16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РДДМ,</a:t>
                      </a:r>
                      <a:r>
                        <a:rPr sz="16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Юнармия,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деятельность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0160">
                        <a:lnSpc>
                          <a:spcPts val="191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ученических</a:t>
                      </a:r>
                      <a:r>
                        <a:rPr sz="1600" spc="2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сообществ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945"/>
                        </a:spcBef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1*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200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2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Профориентация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dirty="0">
                          <a:latin typeface="Calibri"/>
                          <a:cs typeface="Calibri"/>
                        </a:rPr>
                        <a:t>(до</a:t>
                      </a:r>
                      <a:r>
                        <a:rPr sz="1600" i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600" i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i="1" spc="-20" dirty="0">
                          <a:latin typeface="Calibri"/>
                          <a:cs typeface="Calibri"/>
                        </a:rPr>
                        <a:t>часа)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«Россия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6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мои</a:t>
                      </a:r>
                      <a:r>
                        <a:rPr sz="16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горизонты»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600" spc="-50" dirty="0">
                          <a:latin typeface="Calibri"/>
                          <a:cs typeface="Calibri"/>
                        </a:rPr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F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3246627" y="5305678"/>
          <a:ext cx="8120380" cy="44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5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0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2250">
                <a:tc>
                  <a:txBody>
                    <a:bodyPr/>
                    <a:lstStyle/>
                    <a:p>
                      <a:pPr marR="635" algn="r">
                        <a:lnSpc>
                          <a:spcPts val="165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Количество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финансированию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5-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ти</a:t>
                      </a:r>
                      <a:r>
                        <a:rPr sz="14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дневной</a:t>
                      </a:r>
                      <a:r>
                        <a:rPr sz="14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учебной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неделе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0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0"/>
                        </a:lnSpc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50"/>
                        </a:lnSpc>
                      </a:pPr>
                      <a:r>
                        <a:rPr sz="1400" b="1" i="1" spc="-25" dirty="0">
                          <a:latin typeface="Calibri"/>
                          <a:cs typeface="Calibri"/>
                        </a:rPr>
                        <a:t>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marR="1270" algn="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Количество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часов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финансированию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 при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6-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ти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дневной</a:t>
                      </a:r>
                      <a:r>
                        <a:rPr sz="14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учебной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неделе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spc="-50" dirty="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650"/>
                        </a:lnSpc>
                        <a:spcBef>
                          <a:spcPts val="5"/>
                        </a:spcBef>
                      </a:pPr>
                      <a:r>
                        <a:rPr sz="1400" b="1" i="1" spc="-50" dirty="0">
                          <a:latin typeface="Calibri"/>
                          <a:cs typeface="Calibri"/>
                        </a:rPr>
                        <a:t>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4222" y="106807"/>
            <a:ext cx="10563225" cy="1379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735"/>
              </a:lnSpc>
              <a:spcBef>
                <a:spcPts val="100"/>
              </a:spcBef>
            </a:pPr>
            <a:r>
              <a:rPr sz="2400" b="1" spc="-10" dirty="0">
                <a:solidFill>
                  <a:srgbClr val="1F4E79"/>
                </a:solidFill>
                <a:latin typeface="Calibri"/>
                <a:cs typeface="Calibri"/>
              </a:rPr>
              <a:t>Конструктор</a:t>
            </a:r>
            <a:r>
              <a:rPr sz="2400" b="1" spc="-60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1F4E79"/>
                </a:solidFill>
                <a:latin typeface="Calibri"/>
                <a:cs typeface="Calibri"/>
              </a:rPr>
              <a:t>рабочих</a:t>
            </a:r>
            <a:r>
              <a:rPr sz="2400" b="1" spc="-65" dirty="0">
                <a:solidFill>
                  <a:srgbClr val="1F4E79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1F4E79"/>
                </a:solidFill>
                <a:latin typeface="Calibri"/>
                <a:cs typeface="Calibri"/>
              </a:rPr>
              <a:t>программ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ts val="2595"/>
              </a:lnSpc>
            </a:pP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Предназначен</a:t>
            </a:r>
            <a:r>
              <a:rPr sz="2400" b="1" spc="-4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для</a:t>
            </a:r>
            <a:r>
              <a:rPr sz="2400" b="1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создания</a:t>
            </a:r>
            <a:r>
              <a:rPr sz="2400" b="1" spc="-5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программ</a:t>
            </a:r>
            <a:r>
              <a:rPr sz="2400" b="1" spc="-5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по</a:t>
            </a:r>
            <a:r>
              <a:rPr sz="2400" b="1" spc="-7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обязательным</a:t>
            </a:r>
            <a:r>
              <a:rPr sz="2400" b="1" spc="-5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учебным</a:t>
            </a:r>
            <a:r>
              <a:rPr sz="24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предметам.</a:t>
            </a:r>
            <a:endParaRPr sz="2400">
              <a:latin typeface="Calibri"/>
              <a:cs typeface="Calibri"/>
            </a:endParaRPr>
          </a:p>
          <a:p>
            <a:pPr marL="593090" marR="586105" algn="ctr">
              <a:lnSpc>
                <a:spcPts val="2590"/>
              </a:lnSpc>
              <a:spcBef>
                <a:spcPts val="185"/>
              </a:spcBef>
            </a:pP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Шаблоны</a:t>
            </a:r>
            <a:r>
              <a:rPr sz="2400" b="1" spc="-6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рабочих</a:t>
            </a:r>
            <a:r>
              <a:rPr sz="2400" b="1" spc="-7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программ</a:t>
            </a:r>
            <a:r>
              <a:rPr sz="2400" b="1" spc="-7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конструктора</a:t>
            </a:r>
            <a:r>
              <a:rPr sz="2400" b="1" spc="39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соответствуют</a:t>
            </a:r>
            <a:r>
              <a:rPr sz="2400" b="1" spc="-1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ФОП</a:t>
            </a:r>
            <a:r>
              <a:rPr sz="2400" b="1" spc="-6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и</a:t>
            </a:r>
            <a:r>
              <a:rPr sz="2400" b="1" spc="-7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2E5496"/>
                </a:solidFill>
                <a:latin typeface="Calibri"/>
                <a:cs typeface="Calibri"/>
              </a:rPr>
              <a:t>ФРП.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Конструктор</a:t>
            </a:r>
            <a:r>
              <a:rPr sz="2400" b="1" spc="-9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предназначен</a:t>
            </a:r>
            <a:r>
              <a:rPr sz="2400" b="1" spc="-6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для</a:t>
            </a:r>
            <a:r>
              <a:rPr sz="2400" b="1" spc="-6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создания</a:t>
            </a:r>
            <a:r>
              <a:rPr sz="2400" b="1" spc="-8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E5496"/>
                </a:solidFill>
                <a:latin typeface="Calibri"/>
                <a:cs typeface="Calibri"/>
              </a:rPr>
              <a:t>рабочих</a:t>
            </a:r>
            <a:r>
              <a:rPr sz="2400" b="1" spc="-8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E5496"/>
                </a:solidFill>
                <a:latin typeface="Calibri"/>
                <a:cs typeface="Calibri"/>
              </a:rPr>
              <a:t>программ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4439" y="1905000"/>
            <a:ext cx="9723120" cy="46954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32" y="572756"/>
            <a:ext cx="11877016" cy="546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0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3231" y="3186683"/>
            <a:ext cx="2683510" cy="1028700"/>
          </a:xfrm>
          <a:custGeom>
            <a:avLst/>
            <a:gdLst/>
            <a:ahLst/>
            <a:cxnLst/>
            <a:rect l="l" t="t" r="r" b="b"/>
            <a:pathLst>
              <a:path w="2683510" h="1028700">
                <a:moveTo>
                  <a:pt x="2511933" y="0"/>
                </a:moveTo>
                <a:lnTo>
                  <a:pt x="171424" y="0"/>
                </a:lnTo>
                <a:lnTo>
                  <a:pt x="125856" y="6095"/>
                </a:lnTo>
                <a:lnTo>
                  <a:pt x="84899" y="23367"/>
                </a:lnTo>
                <a:lnTo>
                  <a:pt x="50203" y="50164"/>
                </a:lnTo>
                <a:lnTo>
                  <a:pt x="23406" y="84836"/>
                </a:lnTo>
                <a:lnTo>
                  <a:pt x="6121" y="125856"/>
                </a:lnTo>
                <a:lnTo>
                  <a:pt x="0" y="171450"/>
                </a:lnTo>
                <a:lnTo>
                  <a:pt x="0" y="857249"/>
                </a:lnTo>
                <a:lnTo>
                  <a:pt x="6121" y="902842"/>
                </a:lnTo>
                <a:lnTo>
                  <a:pt x="23406" y="943863"/>
                </a:lnTo>
                <a:lnTo>
                  <a:pt x="50203" y="978534"/>
                </a:lnTo>
                <a:lnTo>
                  <a:pt x="84899" y="1005332"/>
                </a:lnTo>
                <a:lnTo>
                  <a:pt x="125856" y="1022603"/>
                </a:lnTo>
                <a:lnTo>
                  <a:pt x="171424" y="1028699"/>
                </a:lnTo>
                <a:lnTo>
                  <a:pt x="2511933" y="1028699"/>
                </a:lnTo>
                <a:lnTo>
                  <a:pt x="2557526" y="1022603"/>
                </a:lnTo>
                <a:lnTo>
                  <a:pt x="2598547" y="1005332"/>
                </a:lnTo>
                <a:lnTo>
                  <a:pt x="2633218" y="978534"/>
                </a:lnTo>
                <a:lnTo>
                  <a:pt x="2660015" y="943863"/>
                </a:lnTo>
                <a:lnTo>
                  <a:pt x="2677287" y="902842"/>
                </a:lnTo>
                <a:lnTo>
                  <a:pt x="2683383" y="857249"/>
                </a:lnTo>
                <a:lnTo>
                  <a:pt x="2683383" y="171450"/>
                </a:lnTo>
                <a:lnTo>
                  <a:pt x="2677287" y="125856"/>
                </a:lnTo>
                <a:lnTo>
                  <a:pt x="2660015" y="84836"/>
                </a:lnTo>
                <a:lnTo>
                  <a:pt x="2633218" y="50164"/>
                </a:lnTo>
                <a:lnTo>
                  <a:pt x="2598547" y="23367"/>
                </a:lnTo>
                <a:lnTo>
                  <a:pt x="2557526" y="6095"/>
                </a:lnTo>
                <a:lnTo>
                  <a:pt x="2511933" y="0"/>
                </a:lnTo>
                <a:close/>
              </a:path>
            </a:pathLst>
          </a:custGeom>
          <a:solidFill>
            <a:srgbClr val="DAE1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53464" y="3383026"/>
            <a:ext cx="17284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Рабочая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программа</a:t>
            </a:r>
            <a:endParaRPr sz="1600">
              <a:latin typeface="Calibri"/>
              <a:cs typeface="Calibri"/>
            </a:endParaRPr>
          </a:p>
          <a:p>
            <a:pPr marL="34925" algn="ctr">
              <a:lnSpc>
                <a:spcPct val="100000"/>
              </a:lnSpc>
            </a:pPr>
            <a:r>
              <a:rPr sz="1600" b="1" spc="-40" dirty="0">
                <a:latin typeface="Calibri"/>
                <a:cs typeface="Calibri"/>
              </a:rPr>
              <a:t>РАССМАТРИВАЕТСЯ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на</a:t>
            </a:r>
            <a:r>
              <a:rPr sz="1600" spc="-25" dirty="0">
                <a:latin typeface="Calibri"/>
                <a:cs typeface="Calibri"/>
              </a:rPr>
              <a:t> ШМО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294632" y="3086100"/>
            <a:ext cx="2685415" cy="1028700"/>
          </a:xfrm>
          <a:custGeom>
            <a:avLst/>
            <a:gdLst/>
            <a:ahLst/>
            <a:cxnLst/>
            <a:rect l="l" t="t" r="r" b="b"/>
            <a:pathLst>
              <a:path w="2685415" h="1028700">
                <a:moveTo>
                  <a:pt x="2513711" y="0"/>
                </a:moveTo>
                <a:lnTo>
                  <a:pt x="171450" y="0"/>
                </a:lnTo>
                <a:lnTo>
                  <a:pt x="125856" y="6096"/>
                </a:lnTo>
                <a:lnTo>
                  <a:pt x="84835" y="23367"/>
                </a:lnTo>
                <a:lnTo>
                  <a:pt x="50164" y="50164"/>
                </a:lnTo>
                <a:lnTo>
                  <a:pt x="23367" y="84836"/>
                </a:lnTo>
                <a:lnTo>
                  <a:pt x="6095" y="125857"/>
                </a:lnTo>
                <a:lnTo>
                  <a:pt x="0" y="171450"/>
                </a:lnTo>
                <a:lnTo>
                  <a:pt x="0" y="857250"/>
                </a:lnTo>
                <a:lnTo>
                  <a:pt x="6095" y="902843"/>
                </a:lnTo>
                <a:lnTo>
                  <a:pt x="23367" y="943863"/>
                </a:lnTo>
                <a:lnTo>
                  <a:pt x="50164" y="978535"/>
                </a:lnTo>
                <a:lnTo>
                  <a:pt x="84835" y="1005332"/>
                </a:lnTo>
                <a:lnTo>
                  <a:pt x="125856" y="1022604"/>
                </a:lnTo>
                <a:lnTo>
                  <a:pt x="171450" y="1028700"/>
                </a:lnTo>
                <a:lnTo>
                  <a:pt x="2513711" y="1028700"/>
                </a:lnTo>
                <a:lnTo>
                  <a:pt x="2559303" y="1022604"/>
                </a:lnTo>
                <a:lnTo>
                  <a:pt x="2600324" y="1005332"/>
                </a:lnTo>
                <a:lnTo>
                  <a:pt x="2634995" y="978535"/>
                </a:lnTo>
                <a:lnTo>
                  <a:pt x="2661792" y="943863"/>
                </a:lnTo>
                <a:lnTo>
                  <a:pt x="2679065" y="902843"/>
                </a:lnTo>
                <a:lnTo>
                  <a:pt x="2685161" y="857250"/>
                </a:lnTo>
                <a:lnTo>
                  <a:pt x="2685161" y="171450"/>
                </a:lnTo>
                <a:lnTo>
                  <a:pt x="2679065" y="125857"/>
                </a:lnTo>
                <a:lnTo>
                  <a:pt x="2661792" y="84836"/>
                </a:lnTo>
                <a:lnTo>
                  <a:pt x="2634995" y="50164"/>
                </a:lnTo>
                <a:lnTo>
                  <a:pt x="2600324" y="23367"/>
                </a:lnTo>
                <a:lnTo>
                  <a:pt x="2559303" y="6096"/>
                </a:lnTo>
                <a:lnTo>
                  <a:pt x="2513711" y="0"/>
                </a:lnTo>
                <a:close/>
              </a:path>
            </a:pathLst>
          </a:custGeom>
          <a:solidFill>
            <a:srgbClr val="DAE1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556252" y="3210305"/>
            <a:ext cx="217106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ПРОВЕРЯЕТСЯ</a:t>
            </a:r>
            <a:endParaRPr sz="16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20" dirty="0">
                <a:latin typeface="Calibri"/>
                <a:cs typeface="Calibri"/>
              </a:rPr>
              <a:t>заместителем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директора</a:t>
            </a:r>
            <a:endParaRPr sz="1600" dirty="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по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учебной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работе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193023" y="3084576"/>
            <a:ext cx="2686685" cy="1019175"/>
          </a:xfrm>
          <a:custGeom>
            <a:avLst/>
            <a:gdLst/>
            <a:ahLst/>
            <a:cxnLst/>
            <a:rect l="l" t="t" r="r" b="b"/>
            <a:pathLst>
              <a:path w="2686684" h="1019175">
                <a:moveTo>
                  <a:pt x="2516885" y="0"/>
                </a:moveTo>
                <a:lnTo>
                  <a:pt x="169799" y="0"/>
                </a:lnTo>
                <a:lnTo>
                  <a:pt x="124586" y="6096"/>
                </a:lnTo>
                <a:lnTo>
                  <a:pt x="84074" y="23240"/>
                </a:lnTo>
                <a:lnTo>
                  <a:pt x="49656" y="49784"/>
                </a:lnTo>
                <a:lnTo>
                  <a:pt x="23114" y="84074"/>
                </a:lnTo>
                <a:lnTo>
                  <a:pt x="6096" y="124713"/>
                </a:lnTo>
                <a:lnTo>
                  <a:pt x="0" y="169799"/>
                </a:lnTo>
                <a:lnTo>
                  <a:pt x="0" y="849249"/>
                </a:lnTo>
                <a:lnTo>
                  <a:pt x="6096" y="894334"/>
                </a:lnTo>
                <a:lnTo>
                  <a:pt x="23114" y="934974"/>
                </a:lnTo>
                <a:lnTo>
                  <a:pt x="49656" y="969263"/>
                </a:lnTo>
                <a:lnTo>
                  <a:pt x="84074" y="995807"/>
                </a:lnTo>
                <a:lnTo>
                  <a:pt x="124586" y="1012951"/>
                </a:lnTo>
                <a:lnTo>
                  <a:pt x="169799" y="1019048"/>
                </a:lnTo>
                <a:lnTo>
                  <a:pt x="2516885" y="1019048"/>
                </a:lnTo>
                <a:lnTo>
                  <a:pt x="2562098" y="1012951"/>
                </a:lnTo>
                <a:lnTo>
                  <a:pt x="2602610" y="995807"/>
                </a:lnTo>
                <a:lnTo>
                  <a:pt x="2637028" y="969263"/>
                </a:lnTo>
                <a:lnTo>
                  <a:pt x="2663571" y="934974"/>
                </a:lnTo>
                <a:lnTo>
                  <a:pt x="2680589" y="894334"/>
                </a:lnTo>
                <a:lnTo>
                  <a:pt x="2686684" y="849249"/>
                </a:lnTo>
                <a:lnTo>
                  <a:pt x="2686684" y="169799"/>
                </a:lnTo>
                <a:lnTo>
                  <a:pt x="2680589" y="124713"/>
                </a:lnTo>
                <a:lnTo>
                  <a:pt x="2663571" y="84074"/>
                </a:lnTo>
                <a:lnTo>
                  <a:pt x="2637028" y="49784"/>
                </a:lnTo>
                <a:lnTo>
                  <a:pt x="2602610" y="23240"/>
                </a:lnTo>
                <a:lnTo>
                  <a:pt x="2562098" y="6096"/>
                </a:lnTo>
                <a:lnTo>
                  <a:pt x="2516885" y="0"/>
                </a:lnTo>
                <a:close/>
              </a:path>
            </a:pathLst>
          </a:custGeom>
          <a:solidFill>
            <a:srgbClr val="DAE1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585707" y="3332226"/>
            <a:ext cx="16941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26670"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УТВЕРЖДАЕТСЯ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600" spc="-10" dirty="0">
                <a:latin typeface="Calibri"/>
                <a:cs typeface="Calibri"/>
              </a:rPr>
              <a:t>директором</a:t>
            </a:r>
            <a:r>
              <a:rPr sz="1600" spc="-8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школы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38200" y="4072128"/>
            <a:ext cx="2788920" cy="1498600"/>
            <a:chOff x="838200" y="4072128"/>
            <a:chExt cx="2788920" cy="14986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4072128"/>
              <a:ext cx="2788920" cy="14980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70203" y="4104132"/>
              <a:ext cx="2674620" cy="1383665"/>
            </a:xfrm>
            <a:custGeom>
              <a:avLst/>
              <a:gdLst/>
              <a:ahLst/>
              <a:cxnLst/>
              <a:rect l="l" t="t" r="r" b="b"/>
              <a:pathLst>
                <a:path w="2674620" h="1383664">
                  <a:moveTo>
                    <a:pt x="2443988" y="0"/>
                  </a:moveTo>
                  <a:lnTo>
                    <a:pt x="230632" y="0"/>
                  </a:lnTo>
                  <a:lnTo>
                    <a:pt x="184150" y="4699"/>
                  </a:lnTo>
                  <a:lnTo>
                    <a:pt x="140855" y="18161"/>
                  </a:lnTo>
                  <a:lnTo>
                    <a:pt x="101688" y="39370"/>
                  </a:lnTo>
                  <a:lnTo>
                    <a:pt x="67551" y="67564"/>
                  </a:lnTo>
                  <a:lnTo>
                    <a:pt x="39382" y="101600"/>
                  </a:lnTo>
                  <a:lnTo>
                    <a:pt x="18122" y="140843"/>
                  </a:lnTo>
                  <a:lnTo>
                    <a:pt x="4686" y="184023"/>
                  </a:lnTo>
                  <a:lnTo>
                    <a:pt x="0" y="230505"/>
                  </a:lnTo>
                  <a:lnTo>
                    <a:pt x="0" y="1152779"/>
                  </a:lnTo>
                  <a:lnTo>
                    <a:pt x="4686" y="1199261"/>
                  </a:lnTo>
                  <a:lnTo>
                    <a:pt x="18122" y="1242441"/>
                  </a:lnTo>
                  <a:lnTo>
                    <a:pt x="39382" y="1281684"/>
                  </a:lnTo>
                  <a:lnTo>
                    <a:pt x="67551" y="1315720"/>
                  </a:lnTo>
                  <a:lnTo>
                    <a:pt x="101688" y="1343914"/>
                  </a:lnTo>
                  <a:lnTo>
                    <a:pt x="140855" y="1365123"/>
                  </a:lnTo>
                  <a:lnTo>
                    <a:pt x="184150" y="1378585"/>
                  </a:lnTo>
                  <a:lnTo>
                    <a:pt x="230632" y="1383284"/>
                  </a:lnTo>
                  <a:lnTo>
                    <a:pt x="2443988" y="1383284"/>
                  </a:lnTo>
                  <a:lnTo>
                    <a:pt x="2490470" y="1378585"/>
                  </a:lnTo>
                  <a:lnTo>
                    <a:pt x="2533777" y="1365123"/>
                  </a:lnTo>
                  <a:lnTo>
                    <a:pt x="2572893" y="1343914"/>
                  </a:lnTo>
                  <a:lnTo>
                    <a:pt x="2607056" y="1315720"/>
                  </a:lnTo>
                  <a:lnTo>
                    <a:pt x="2635250" y="1281684"/>
                  </a:lnTo>
                  <a:lnTo>
                    <a:pt x="2656459" y="1242441"/>
                  </a:lnTo>
                  <a:lnTo>
                    <a:pt x="2669921" y="1199261"/>
                  </a:lnTo>
                  <a:lnTo>
                    <a:pt x="2674620" y="1152779"/>
                  </a:lnTo>
                  <a:lnTo>
                    <a:pt x="2674620" y="230505"/>
                  </a:lnTo>
                  <a:lnTo>
                    <a:pt x="2669921" y="184023"/>
                  </a:lnTo>
                  <a:lnTo>
                    <a:pt x="2656459" y="140843"/>
                  </a:lnTo>
                  <a:lnTo>
                    <a:pt x="2635250" y="101600"/>
                  </a:lnTo>
                  <a:lnTo>
                    <a:pt x="2607056" y="67564"/>
                  </a:lnTo>
                  <a:lnTo>
                    <a:pt x="2572893" y="39370"/>
                  </a:lnTo>
                  <a:lnTo>
                    <a:pt x="2533777" y="18161"/>
                  </a:lnTo>
                  <a:lnTo>
                    <a:pt x="2490470" y="4699"/>
                  </a:lnTo>
                  <a:lnTo>
                    <a:pt x="2443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0203" y="4104132"/>
              <a:ext cx="2674620" cy="1383665"/>
            </a:xfrm>
            <a:custGeom>
              <a:avLst/>
              <a:gdLst/>
              <a:ahLst/>
              <a:cxnLst/>
              <a:rect l="l" t="t" r="r" b="b"/>
              <a:pathLst>
                <a:path w="2674620" h="1383664">
                  <a:moveTo>
                    <a:pt x="0" y="230505"/>
                  </a:moveTo>
                  <a:lnTo>
                    <a:pt x="4686" y="184023"/>
                  </a:lnTo>
                  <a:lnTo>
                    <a:pt x="18122" y="140843"/>
                  </a:lnTo>
                  <a:lnTo>
                    <a:pt x="39382" y="101600"/>
                  </a:lnTo>
                  <a:lnTo>
                    <a:pt x="67551" y="67564"/>
                  </a:lnTo>
                  <a:lnTo>
                    <a:pt x="101688" y="39370"/>
                  </a:lnTo>
                  <a:lnTo>
                    <a:pt x="140855" y="18161"/>
                  </a:lnTo>
                  <a:lnTo>
                    <a:pt x="184150" y="4699"/>
                  </a:lnTo>
                  <a:lnTo>
                    <a:pt x="230632" y="0"/>
                  </a:lnTo>
                  <a:lnTo>
                    <a:pt x="2443988" y="0"/>
                  </a:lnTo>
                  <a:lnTo>
                    <a:pt x="2490470" y="4699"/>
                  </a:lnTo>
                  <a:lnTo>
                    <a:pt x="2533777" y="18161"/>
                  </a:lnTo>
                  <a:lnTo>
                    <a:pt x="2572893" y="39370"/>
                  </a:lnTo>
                  <a:lnTo>
                    <a:pt x="2607056" y="67564"/>
                  </a:lnTo>
                  <a:lnTo>
                    <a:pt x="2635250" y="101600"/>
                  </a:lnTo>
                  <a:lnTo>
                    <a:pt x="2656459" y="140843"/>
                  </a:lnTo>
                  <a:lnTo>
                    <a:pt x="2669921" y="184023"/>
                  </a:lnTo>
                  <a:lnTo>
                    <a:pt x="2674620" y="230505"/>
                  </a:lnTo>
                  <a:lnTo>
                    <a:pt x="2674620" y="1152779"/>
                  </a:lnTo>
                  <a:lnTo>
                    <a:pt x="2669921" y="1199261"/>
                  </a:lnTo>
                  <a:lnTo>
                    <a:pt x="2656459" y="1242441"/>
                  </a:lnTo>
                  <a:lnTo>
                    <a:pt x="2635250" y="1281684"/>
                  </a:lnTo>
                  <a:lnTo>
                    <a:pt x="2607056" y="1315720"/>
                  </a:lnTo>
                  <a:lnTo>
                    <a:pt x="2572893" y="1343914"/>
                  </a:lnTo>
                  <a:lnTo>
                    <a:pt x="2533777" y="1365123"/>
                  </a:lnTo>
                  <a:lnTo>
                    <a:pt x="2490470" y="1378585"/>
                  </a:lnTo>
                  <a:lnTo>
                    <a:pt x="2443988" y="1383284"/>
                  </a:lnTo>
                  <a:lnTo>
                    <a:pt x="230632" y="1383284"/>
                  </a:lnTo>
                  <a:lnTo>
                    <a:pt x="184150" y="1378585"/>
                  </a:lnTo>
                  <a:lnTo>
                    <a:pt x="140855" y="1365123"/>
                  </a:lnTo>
                  <a:lnTo>
                    <a:pt x="101688" y="1343914"/>
                  </a:lnTo>
                  <a:lnTo>
                    <a:pt x="67551" y="1315720"/>
                  </a:lnTo>
                  <a:lnTo>
                    <a:pt x="39382" y="1281684"/>
                  </a:lnTo>
                  <a:lnTo>
                    <a:pt x="18122" y="1242441"/>
                  </a:lnTo>
                  <a:lnTo>
                    <a:pt x="4686" y="1199261"/>
                  </a:lnTo>
                  <a:lnTo>
                    <a:pt x="0" y="1152779"/>
                  </a:lnTo>
                  <a:lnTo>
                    <a:pt x="0" y="230505"/>
                  </a:lnTo>
                  <a:close/>
                </a:path>
              </a:pathLst>
            </a:custGeom>
            <a:ln w="12192">
              <a:solidFill>
                <a:srgbClr val="DDE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153464" y="4476444"/>
            <a:ext cx="2056130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Calibri"/>
                <a:cs typeface="Calibri"/>
              </a:rPr>
              <a:t>РАССМОТРЕНО</a:t>
            </a:r>
            <a:endParaRPr sz="1400" dirty="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на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заседании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МО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учителей </a:t>
            </a:r>
            <a:r>
              <a:rPr sz="1400" spc="-20" dirty="0">
                <a:latin typeface="Calibri"/>
                <a:cs typeface="Calibri"/>
              </a:rPr>
              <a:t>Физической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культуры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383023" y="4046220"/>
            <a:ext cx="2851785" cy="1498600"/>
            <a:chOff x="4383023" y="4046220"/>
            <a:chExt cx="2851785" cy="149860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83023" y="4046220"/>
              <a:ext cx="2851404" cy="149809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415027" y="4078224"/>
              <a:ext cx="2738755" cy="1383665"/>
            </a:xfrm>
            <a:custGeom>
              <a:avLst/>
              <a:gdLst/>
              <a:ahLst/>
              <a:cxnLst/>
              <a:rect l="l" t="t" r="r" b="b"/>
              <a:pathLst>
                <a:path w="2738754" h="1383664">
                  <a:moveTo>
                    <a:pt x="2507488" y="0"/>
                  </a:moveTo>
                  <a:lnTo>
                    <a:pt x="230759" y="0"/>
                  </a:lnTo>
                  <a:lnTo>
                    <a:pt x="184276" y="4699"/>
                  </a:lnTo>
                  <a:lnTo>
                    <a:pt x="140970" y="18161"/>
                  </a:lnTo>
                  <a:lnTo>
                    <a:pt x="101726" y="39369"/>
                  </a:lnTo>
                  <a:lnTo>
                    <a:pt x="67563" y="67563"/>
                  </a:lnTo>
                  <a:lnTo>
                    <a:pt x="39370" y="101600"/>
                  </a:lnTo>
                  <a:lnTo>
                    <a:pt x="18161" y="140843"/>
                  </a:lnTo>
                  <a:lnTo>
                    <a:pt x="4699" y="184023"/>
                  </a:lnTo>
                  <a:lnTo>
                    <a:pt x="0" y="230505"/>
                  </a:lnTo>
                  <a:lnTo>
                    <a:pt x="0" y="1152778"/>
                  </a:lnTo>
                  <a:lnTo>
                    <a:pt x="4699" y="1199261"/>
                  </a:lnTo>
                  <a:lnTo>
                    <a:pt x="18161" y="1242441"/>
                  </a:lnTo>
                  <a:lnTo>
                    <a:pt x="39370" y="1281684"/>
                  </a:lnTo>
                  <a:lnTo>
                    <a:pt x="67563" y="1315720"/>
                  </a:lnTo>
                  <a:lnTo>
                    <a:pt x="101726" y="1343914"/>
                  </a:lnTo>
                  <a:lnTo>
                    <a:pt x="140970" y="1365123"/>
                  </a:lnTo>
                  <a:lnTo>
                    <a:pt x="184276" y="1378585"/>
                  </a:lnTo>
                  <a:lnTo>
                    <a:pt x="230759" y="1383284"/>
                  </a:lnTo>
                  <a:lnTo>
                    <a:pt x="2507488" y="1383284"/>
                  </a:lnTo>
                  <a:lnTo>
                    <a:pt x="2553970" y="1378585"/>
                  </a:lnTo>
                  <a:lnTo>
                    <a:pt x="2597277" y="1365123"/>
                  </a:lnTo>
                  <a:lnTo>
                    <a:pt x="2636520" y="1343914"/>
                  </a:lnTo>
                  <a:lnTo>
                    <a:pt x="2670682" y="1315720"/>
                  </a:lnTo>
                  <a:lnTo>
                    <a:pt x="2698877" y="1281684"/>
                  </a:lnTo>
                  <a:lnTo>
                    <a:pt x="2720086" y="1242441"/>
                  </a:lnTo>
                  <a:lnTo>
                    <a:pt x="2733548" y="1199261"/>
                  </a:lnTo>
                  <a:lnTo>
                    <a:pt x="2738247" y="1152778"/>
                  </a:lnTo>
                  <a:lnTo>
                    <a:pt x="2738247" y="230505"/>
                  </a:lnTo>
                  <a:lnTo>
                    <a:pt x="2733548" y="184023"/>
                  </a:lnTo>
                  <a:lnTo>
                    <a:pt x="2720086" y="140843"/>
                  </a:lnTo>
                  <a:lnTo>
                    <a:pt x="2698877" y="101600"/>
                  </a:lnTo>
                  <a:lnTo>
                    <a:pt x="2670682" y="67563"/>
                  </a:lnTo>
                  <a:lnTo>
                    <a:pt x="2636520" y="39369"/>
                  </a:lnTo>
                  <a:lnTo>
                    <a:pt x="2597277" y="18161"/>
                  </a:lnTo>
                  <a:lnTo>
                    <a:pt x="2553970" y="4699"/>
                  </a:lnTo>
                  <a:lnTo>
                    <a:pt x="25074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15027" y="4078224"/>
              <a:ext cx="2738755" cy="1383665"/>
            </a:xfrm>
            <a:custGeom>
              <a:avLst/>
              <a:gdLst/>
              <a:ahLst/>
              <a:cxnLst/>
              <a:rect l="l" t="t" r="r" b="b"/>
              <a:pathLst>
                <a:path w="2738754" h="1383664">
                  <a:moveTo>
                    <a:pt x="0" y="230505"/>
                  </a:moveTo>
                  <a:lnTo>
                    <a:pt x="4699" y="184023"/>
                  </a:lnTo>
                  <a:lnTo>
                    <a:pt x="18161" y="140843"/>
                  </a:lnTo>
                  <a:lnTo>
                    <a:pt x="39370" y="101600"/>
                  </a:lnTo>
                  <a:lnTo>
                    <a:pt x="67563" y="67563"/>
                  </a:lnTo>
                  <a:lnTo>
                    <a:pt x="101726" y="39369"/>
                  </a:lnTo>
                  <a:lnTo>
                    <a:pt x="140970" y="18161"/>
                  </a:lnTo>
                  <a:lnTo>
                    <a:pt x="184276" y="4699"/>
                  </a:lnTo>
                  <a:lnTo>
                    <a:pt x="230759" y="0"/>
                  </a:lnTo>
                  <a:lnTo>
                    <a:pt x="2507488" y="0"/>
                  </a:lnTo>
                  <a:lnTo>
                    <a:pt x="2553970" y="4699"/>
                  </a:lnTo>
                  <a:lnTo>
                    <a:pt x="2597277" y="18161"/>
                  </a:lnTo>
                  <a:lnTo>
                    <a:pt x="2636520" y="39369"/>
                  </a:lnTo>
                  <a:lnTo>
                    <a:pt x="2670682" y="67563"/>
                  </a:lnTo>
                  <a:lnTo>
                    <a:pt x="2698877" y="101600"/>
                  </a:lnTo>
                  <a:lnTo>
                    <a:pt x="2720086" y="140843"/>
                  </a:lnTo>
                  <a:lnTo>
                    <a:pt x="2733548" y="184023"/>
                  </a:lnTo>
                  <a:lnTo>
                    <a:pt x="2738247" y="230505"/>
                  </a:lnTo>
                  <a:lnTo>
                    <a:pt x="2738247" y="1152778"/>
                  </a:lnTo>
                  <a:lnTo>
                    <a:pt x="2733548" y="1199261"/>
                  </a:lnTo>
                  <a:lnTo>
                    <a:pt x="2720086" y="1242441"/>
                  </a:lnTo>
                  <a:lnTo>
                    <a:pt x="2698877" y="1281684"/>
                  </a:lnTo>
                  <a:lnTo>
                    <a:pt x="2670682" y="1315720"/>
                  </a:lnTo>
                  <a:lnTo>
                    <a:pt x="2636520" y="1343914"/>
                  </a:lnTo>
                  <a:lnTo>
                    <a:pt x="2597277" y="1365123"/>
                  </a:lnTo>
                  <a:lnTo>
                    <a:pt x="2553970" y="1378585"/>
                  </a:lnTo>
                  <a:lnTo>
                    <a:pt x="2507488" y="1383284"/>
                  </a:lnTo>
                  <a:lnTo>
                    <a:pt x="230759" y="1383284"/>
                  </a:lnTo>
                  <a:lnTo>
                    <a:pt x="184276" y="1378585"/>
                  </a:lnTo>
                  <a:lnTo>
                    <a:pt x="140970" y="1365123"/>
                  </a:lnTo>
                  <a:lnTo>
                    <a:pt x="101726" y="1343914"/>
                  </a:lnTo>
                  <a:lnTo>
                    <a:pt x="67563" y="1315720"/>
                  </a:lnTo>
                  <a:lnTo>
                    <a:pt x="39370" y="1281684"/>
                  </a:lnTo>
                  <a:lnTo>
                    <a:pt x="18161" y="1242441"/>
                  </a:lnTo>
                  <a:lnTo>
                    <a:pt x="4699" y="1199261"/>
                  </a:lnTo>
                  <a:lnTo>
                    <a:pt x="0" y="1152778"/>
                  </a:lnTo>
                  <a:lnTo>
                    <a:pt x="0" y="230505"/>
                  </a:lnTo>
                  <a:close/>
                </a:path>
              </a:pathLst>
            </a:custGeom>
            <a:ln w="12191">
              <a:solidFill>
                <a:srgbClr val="DDE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805553" y="4320032"/>
            <a:ext cx="1792605" cy="88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7145" algn="ctr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libri"/>
                <a:cs typeface="Calibri"/>
              </a:rPr>
              <a:t>ПРОВЕРЕНО</a:t>
            </a:r>
            <a:endParaRPr sz="1400" dirty="0">
              <a:latin typeface="Calibri"/>
              <a:cs typeface="Calibri"/>
            </a:endParaRPr>
          </a:p>
          <a:p>
            <a:pPr marL="6350" algn="ctr">
              <a:lnSpc>
                <a:spcPct val="100000"/>
              </a:lnSpc>
              <a:spcBef>
                <a:spcPts val="5"/>
              </a:spcBef>
            </a:pPr>
            <a:r>
              <a:rPr sz="1400" spc="-20" dirty="0">
                <a:latin typeface="Calibri"/>
                <a:cs typeface="Calibri"/>
              </a:rPr>
              <a:t>Заместитель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директора</a:t>
            </a:r>
            <a:endParaRPr sz="1400" dirty="0">
              <a:latin typeface="Calibri"/>
              <a:cs typeface="Calibri"/>
            </a:endParaRPr>
          </a:p>
          <a:p>
            <a:pPr marR="20320" algn="ctr">
              <a:lnSpc>
                <a:spcPts val="1675"/>
              </a:lnSpc>
              <a:spcBef>
                <a:spcPts val="10"/>
              </a:spcBef>
              <a:tabLst>
                <a:tab pos="707390" algn="l"/>
              </a:tabLst>
            </a:pPr>
            <a:r>
              <a:rPr sz="1400" u="sng" dirty="0">
                <a:solidFill>
                  <a:srgbClr val="53823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dirty="0">
                <a:solidFill>
                  <a:srgbClr val="538235"/>
                </a:solidFill>
                <a:latin typeface="Calibri"/>
                <a:cs typeface="Calibri"/>
              </a:rPr>
              <a:t>Иванова</a:t>
            </a:r>
            <a:r>
              <a:rPr sz="1400" spc="-70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538235"/>
                </a:solidFill>
                <a:latin typeface="Calibri"/>
                <a:cs typeface="Calibri"/>
              </a:rPr>
              <a:t>М.И</a:t>
            </a:r>
            <a:r>
              <a:rPr sz="1400" spc="-20" dirty="0">
                <a:solidFill>
                  <a:srgbClr val="6FAC46"/>
                </a:solidFill>
                <a:latin typeface="Calibri"/>
                <a:cs typeface="Calibri"/>
              </a:rPr>
              <a:t>.</a:t>
            </a:r>
            <a:endParaRPr sz="1400" dirty="0">
              <a:latin typeface="Calibri"/>
              <a:cs typeface="Calibri"/>
            </a:endParaRPr>
          </a:p>
          <a:p>
            <a:pPr marR="15240" algn="ctr">
              <a:lnSpc>
                <a:spcPts val="1675"/>
              </a:lnSpc>
            </a:pPr>
            <a:r>
              <a:rPr sz="1400" spc="-10" dirty="0" smtClean="0">
                <a:latin typeface="Calibri"/>
                <a:cs typeface="Calibri"/>
              </a:rPr>
              <a:t>29.08.202</a:t>
            </a:r>
            <a:r>
              <a:rPr lang="en-US" sz="1400" spc="-10" dirty="0" smtClean="0">
                <a:latin typeface="Calibri"/>
                <a:cs typeface="Calibri"/>
              </a:rPr>
              <a:t>6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244840" y="4058411"/>
            <a:ext cx="2798445" cy="1498600"/>
            <a:chOff x="8244840" y="4058411"/>
            <a:chExt cx="2798445" cy="149860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44840" y="4058411"/>
              <a:ext cx="2798063" cy="149809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276844" y="4090415"/>
              <a:ext cx="2683510" cy="1383665"/>
            </a:xfrm>
            <a:custGeom>
              <a:avLst/>
              <a:gdLst/>
              <a:ahLst/>
              <a:cxnLst/>
              <a:rect l="l" t="t" r="r" b="b"/>
              <a:pathLst>
                <a:path w="2683509" h="1383664">
                  <a:moveTo>
                    <a:pt x="2452751" y="0"/>
                  </a:moveTo>
                  <a:lnTo>
                    <a:pt x="230631" y="0"/>
                  </a:lnTo>
                  <a:lnTo>
                    <a:pt x="184150" y="4698"/>
                  </a:lnTo>
                  <a:lnTo>
                    <a:pt x="140842" y="18160"/>
                  </a:lnTo>
                  <a:lnTo>
                    <a:pt x="101726" y="39369"/>
                  </a:lnTo>
                  <a:lnTo>
                    <a:pt x="67563" y="67563"/>
                  </a:lnTo>
                  <a:lnTo>
                    <a:pt x="39370" y="101599"/>
                  </a:lnTo>
                  <a:lnTo>
                    <a:pt x="18160" y="140842"/>
                  </a:lnTo>
                  <a:lnTo>
                    <a:pt x="4699" y="184022"/>
                  </a:lnTo>
                  <a:lnTo>
                    <a:pt x="0" y="230504"/>
                  </a:lnTo>
                  <a:lnTo>
                    <a:pt x="0" y="1152778"/>
                  </a:lnTo>
                  <a:lnTo>
                    <a:pt x="4699" y="1199260"/>
                  </a:lnTo>
                  <a:lnTo>
                    <a:pt x="18160" y="1242440"/>
                  </a:lnTo>
                  <a:lnTo>
                    <a:pt x="39370" y="1281683"/>
                  </a:lnTo>
                  <a:lnTo>
                    <a:pt x="67563" y="1315719"/>
                  </a:lnTo>
                  <a:lnTo>
                    <a:pt x="101726" y="1343913"/>
                  </a:lnTo>
                  <a:lnTo>
                    <a:pt x="140842" y="1365122"/>
                  </a:lnTo>
                  <a:lnTo>
                    <a:pt x="184150" y="1378584"/>
                  </a:lnTo>
                  <a:lnTo>
                    <a:pt x="230631" y="1383283"/>
                  </a:lnTo>
                  <a:lnTo>
                    <a:pt x="2452751" y="1383283"/>
                  </a:lnTo>
                  <a:lnTo>
                    <a:pt x="2499232" y="1378584"/>
                  </a:lnTo>
                  <a:lnTo>
                    <a:pt x="2542539" y="1365122"/>
                  </a:lnTo>
                  <a:lnTo>
                    <a:pt x="2581655" y="1343913"/>
                  </a:lnTo>
                  <a:lnTo>
                    <a:pt x="2615819" y="1315719"/>
                  </a:lnTo>
                  <a:lnTo>
                    <a:pt x="2644012" y="1281683"/>
                  </a:lnTo>
                  <a:lnTo>
                    <a:pt x="2665222" y="1242440"/>
                  </a:lnTo>
                  <a:lnTo>
                    <a:pt x="2678683" y="1199260"/>
                  </a:lnTo>
                  <a:lnTo>
                    <a:pt x="2683382" y="1152778"/>
                  </a:lnTo>
                  <a:lnTo>
                    <a:pt x="2683382" y="230504"/>
                  </a:lnTo>
                  <a:lnTo>
                    <a:pt x="2678683" y="184022"/>
                  </a:lnTo>
                  <a:lnTo>
                    <a:pt x="2665222" y="140842"/>
                  </a:lnTo>
                  <a:lnTo>
                    <a:pt x="2644012" y="101599"/>
                  </a:lnTo>
                  <a:lnTo>
                    <a:pt x="2615819" y="67563"/>
                  </a:lnTo>
                  <a:lnTo>
                    <a:pt x="2581655" y="39369"/>
                  </a:lnTo>
                  <a:lnTo>
                    <a:pt x="2542539" y="18160"/>
                  </a:lnTo>
                  <a:lnTo>
                    <a:pt x="2499232" y="4698"/>
                  </a:lnTo>
                  <a:lnTo>
                    <a:pt x="24527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276844" y="4090415"/>
              <a:ext cx="2683510" cy="1383665"/>
            </a:xfrm>
            <a:custGeom>
              <a:avLst/>
              <a:gdLst/>
              <a:ahLst/>
              <a:cxnLst/>
              <a:rect l="l" t="t" r="r" b="b"/>
              <a:pathLst>
                <a:path w="2683509" h="1383664">
                  <a:moveTo>
                    <a:pt x="0" y="230504"/>
                  </a:moveTo>
                  <a:lnTo>
                    <a:pt x="4699" y="184022"/>
                  </a:lnTo>
                  <a:lnTo>
                    <a:pt x="18160" y="140842"/>
                  </a:lnTo>
                  <a:lnTo>
                    <a:pt x="39370" y="101599"/>
                  </a:lnTo>
                  <a:lnTo>
                    <a:pt x="67563" y="67563"/>
                  </a:lnTo>
                  <a:lnTo>
                    <a:pt x="101726" y="39369"/>
                  </a:lnTo>
                  <a:lnTo>
                    <a:pt x="140842" y="18160"/>
                  </a:lnTo>
                  <a:lnTo>
                    <a:pt x="184150" y="4698"/>
                  </a:lnTo>
                  <a:lnTo>
                    <a:pt x="230631" y="0"/>
                  </a:lnTo>
                  <a:lnTo>
                    <a:pt x="2452751" y="0"/>
                  </a:lnTo>
                  <a:lnTo>
                    <a:pt x="2499232" y="4698"/>
                  </a:lnTo>
                  <a:lnTo>
                    <a:pt x="2542539" y="18160"/>
                  </a:lnTo>
                  <a:lnTo>
                    <a:pt x="2581655" y="39369"/>
                  </a:lnTo>
                  <a:lnTo>
                    <a:pt x="2615819" y="67563"/>
                  </a:lnTo>
                  <a:lnTo>
                    <a:pt x="2644012" y="101599"/>
                  </a:lnTo>
                  <a:lnTo>
                    <a:pt x="2665222" y="140842"/>
                  </a:lnTo>
                  <a:lnTo>
                    <a:pt x="2678683" y="184022"/>
                  </a:lnTo>
                  <a:lnTo>
                    <a:pt x="2683382" y="230504"/>
                  </a:lnTo>
                  <a:lnTo>
                    <a:pt x="2683382" y="1152778"/>
                  </a:lnTo>
                  <a:lnTo>
                    <a:pt x="2678683" y="1199260"/>
                  </a:lnTo>
                  <a:lnTo>
                    <a:pt x="2665222" y="1242440"/>
                  </a:lnTo>
                  <a:lnTo>
                    <a:pt x="2644012" y="1281683"/>
                  </a:lnTo>
                  <a:lnTo>
                    <a:pt x="2615819" y="1315719"/>
                  </a:lnTo>
                  <a:lnTo>
                    <a:pt x="2581655" y="1343913"/>
                  </a:lnTo>
                  <a:lnTo>
                    <a:pt x="2542539" y="1365122"/>
                  </a:lnTo>
                  <a:lnTo>
                    <a:pt x="2499232" y="1378584"/>
                  </a:lnTo>
                  <a:lnTo>
                    <a:pt x="2452751" y="1383283"/>
                  </a:lnTo>
                  <a:lnTo>
                    <a:pt x="230631" y="1383283"/>
                  </a:lnTo>
                  <a:lnTo>
                    <a:pt x="184150" y="1378584"/>
                  </a:lnTo>
                  <a:lnTo>
                    <a:pt x="140842" y="1365122"/>
                  </a:lnTo>
                  <a:lnTo>
                    <a:pt x="101726" y="1343913"/>
                  </a:lnTo>
                  <a:lnTo>
                    <a:pt x="67563" y="1315719"/>
                  </a:lnTo>
                  <a:lnTo>
                    <a:pt x="39370" y="1281683"/>
                  </a:lnTo>
                  <a:lnTo>
                    <a:pt x="18160" y="1242440"/>
                  </a:lnTo>
                  <a:lnTo>
                    <a:pt x="4699" y="1199260"/>
                  </a:lnTo>
                  <a:lnTo>
                    <a:pt x="0" y="1152778"/>
                  </a:lnTo>
                  <a:lnTo>
                    <a:pt x="0" y="230504"/>
                  </a:lnTo>
                  <a:close/>
                </a:path>
              </a:pathLst>
            </a:custGeom>
            <a:ln w="12192">
              <a:solidFill>
                <a:srgbClr val="DDE6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590915" y="4238371"/>
            <a:ext cx="2075180" cy="1093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Calibri"/>
                <a:cs typeface="Calibri"/>
              </a:rPr>
              <a:t>УТВЕРЖДЕНО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Директор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МБОУ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Школа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№1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ts val="1675"/>
              </a:lnSpc>
              <a:spcBef>
                <a:spcPts val="10"/>
              </a:spcBef>
              <a:tabLst>
                <a:tab pos="708025" algn="l"/>
              </a:tabLst>
            </a:pPr>
            <a:r>
              <a:rPr sz="1400" u="sng" dirty="0">
                <a:solidFill>
                  <a:srgbClr val="538235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spc="-10" dirty="0">
                <a:solidFill>
                  <a:srgbClr val="538235"/>
                </a:solidFill>
                <a:latin typeface="Calibri"/>
                <a:cs typeface="Calibri"/>
              </a:rPr>
              <a:t>Сидорова</a:t>
            </a:r>
            <a:r>
              <a:rPr sz="1400" spc="-5" dirty="0">
                <a:solidFill>
                  <a:srgbClr val="538235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538235"/>
                </a:solidFill>
                <a:latin typeface="Calibri"/>
                <a:cs typeface="Calibri"/>
              </a:rPr>
              <a:t>М.И.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ts val="1675"/>
              </a:lnSpc>
            </a:pPr>
            <a:r>
              <a:rPr sz="1400" dirty="0">
                <a:latin typeface="Calibri"/>
                <a:cs typeface="Calibri"/>
              </a:rPr>
              <a:t>Приказ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№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000</a:t>
            </a:r>
            <a:endParaRPr sz="1400" dirty="0">
              <a:latin typeface="Calibri"/>
              <a:cs typeface="Calibri"/>
            </a:endParaRPr>
          </a:p>
          <a:p>
            <a:pPr marL="38735" algn="ctr">
              <a:lnSpc>
                <a:spcPct val="100000"/>
              </a:lnSpc>
            </a:pPr>
            <a:r>
              <a:rPr sz="1400" dirty="0" err="1">
                <a:latin typeface="Calibri"/>
                <a:cs typeface="Calibri"/>
              </a:rPr>
              <a:t>от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 smtClean="0">
                <a:latin typeface="Calibri"/>
                <a:cs typeface="Calibri"/>
              </a:rPr>
              <a:t>29.08.202</a:t>
            </a:r>
            <a:r>
              <a:rPr lang="en-US" sz="1400" spc="-10" dirty="0" smtClean="0">
                <a:latin typeface="Calibri"/>
                <a:cs typeface="Calibri"/>
              </a:rPr>
              <a:t>6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575303" y="3278123"/>
            <a:ext cx="559435" cy="646430"/>
          </a:xfrm>
          <a:custGeom>
            <a:avLst/>
            <a:gdLst/>
            <a:ahLst/>
            <a:cxnLst/>
            <a:rect l="l" t="t" r="r" b="b"/>
            <a:pathLst>
              <a:path w="559435" h="646429">
                <a:moveTo>
                  <a:pt x="279526" y="0"/>
                </a:moveTo>
                <a:lnTo>
                  <a:pt x="279526" y="161416"/>
                </a:lnTo>
                <a:lnTo>
                  <a:pt x="0" y="161416"/>
                </a:lnTo>
                <a:lnTo>
                  <a:pt x="0" y="484377"/>
                </a:lnTo>
                <a:lnTo>
                  <a:pt x="279526" y="484377"/>
                </a:lnTo>
                <a:lnTo>
                  <a:pt x="279526" y="645921"/>
                </a:lnTo>
                <a:lnTo>
                  <a:pt x="559181" y="322961"/>
                </a:lnTo>
                <a:lnTo>
                  <a:pt x="279526" y="0"/>
                </a:lnTo>
                <a:close/>
              </a:path>
            </a:pathLst>
          </a:custGeom>
          <a:solidFill>
            <a:srgbClr val="DAE1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392923" y="3246120"/>
            <a:ext cx="582295" cy="678180"/>
          </a:xfrm>
          <a:custGeom>
            <a:avLst/>
            <a:gdLst/>
            <a:ahLst/>
            <a:cxnLst/>
            <a:rect l="l" t="t" r="r" b="b"/>
            <a:pathLst>
              <a:path w="582295" h="678179">
                <a:moveTo>
                  <a:pt x="290956" y="0"/>
                </a:moveTo>
                <a:lnTo>
                  <a:pt x="290956" y="169544"/>
                </a:lnTo>
                <a:lnTo>
                  <a:pt x="0" y="169544"/>
                </a:lnTo>
                <a:lnTo>
                  <a:pt x="0" y="508634"/>
                </a:lnTo>
                <a:lnTo>
                  <a:pt x="290956" y="508634"/>
                </a:lnTo>
                <a:lnTo>
                  <a:pt x="290956" y="678179"/>
                </a:lnTo>
                <a:lnTo>
                  <a:pt x="582041" y="339089"/>
                </a:lnTo>
                <a:lnTo>
                  <a:pt x="290956" y="0"/>
                </a:lnTo>
                <a:close/>
              </a:path>
            </a:pathLst>
          </a:custGeom>
          <a:solidFill>
            <a:srgbClr val="DAE1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0289793" y="1902967"/>
            <a:ext cx="16510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Напоминаем!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6" name="object 26" descr="$PPTXTitle"/>
          <p:cNvSpPr txBox="1">
            <a:spLocks noGrp="1"/>
          </p:cNvSpPr>
          <p:nvPr>
            <p:ph type="title"/>
          </p:nvPr>
        </p:nvSpPr>
        <p:spPr>
          <a:xfrm>
            <a:off x="1759966" y="327786"/>
            <a:ext cx="86912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5824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Составление</a:t>
            </a:r>
            <a:r>
              <a:rPr sz="3600" spc="-130" dirty="0"/>
              <a:t> </a:t>
            </a:r>
            <a:r>
              <a:rPr sz="3600" dirty="0"/>
              <a:t>рабочих</a:t>
            </a:r>
            <a:r>
              <a:rPr sz="3600" spc="-120" dirty="0"/>
              <a:t> </a:t>
            </a:r>
            <a:r>
              <a:rPr sz="3600" spc="-10" dirty="0"/>
              <a:t>программ Порядок</a:t>
            </a:r>
            <a:r>
              <a:rPr sz="3600" spc="-85" dirty="0"/>
              <a:t> </a:t>
            </a:r>
            <a:r>
              <a:rPr sz="3600" spc="-20" dirty="0"/>
              <a:t>утверждения</a:t>
            </a:r>
            <a:r>
              <a:rPr sz="3600" spc="-135" dirty="0"/>
              <a:t> </a:t>
            </a:r>
            <a:r>
              <a:rPr sz="3600" dirty="0"/>
              <a:t>рабочей</a:t>
            </a:r>
            <a:r>
              <a:rPr sz="3600" spc="-120" dirty="0"/>
              <a:t> </a:t>
            </a:r>
            <a:r>
              <a:rPr sz="3600" spc="-10" dirty="0"/>
              <a:t>программы</a:t>
            </a:r>
            <a:endParaRPr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026791" y="64134"/>
            <a:ext cx="72656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Федеральный</a:t>
            </a:r>
            <a:r>
              <a:rPr sz="3200" spc="-110" dirty="0"/>
              <a:t> </a:t>
            </a:r>
            <a:r>
              <a:rPr sz="3200" dirty="0"/>
              <a:t>перечень</a:t>
            </a:r>
            <a:r>
              <a:rPr sz="3200" spc="-90" dirty="0"/>
              <a:t> </a:t>
            </a:r>
            <a:r>
              <a:rPr sz="3200" dirty="0"/>
              <a:t>учебников.</a:t>
            </a:r>
            <a:r>
              <a:rPr sz="3200" spc="-105" dirty="0"/>
              <a:t> </a:t>
            </a:r>
            <a:r>
              <a:rPr sz="3200" spc="-25" dirty="0"/>
              <a:t>НОО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596384" y="748283"/>
            <a:ext cx="3657600" cy="3689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29845" rIns="0" bIns="0" rtlCol="0">
            <a:spAutoFit/>
          </a:bodyPr>
          <a:lstStyle/>
          <a:p>
            <a:pPr marL="1051560">
              <a:lnSpc>
                <a:spcPct val="100000"/>
              </a:lnSpc>
              <a:spcBef>
                <a:spcPts val="235"/>
              </a:spcBef>
            </a:pP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ПРИЛОЖЕНИЕ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6888" y="47244"/>
            <a:ext cx="10610215" cy="6273165"/>
            <a:chOff x="246888" y="47244"/>
            <a:chExt cx="10610215" cy="6273165"/>
          </a:xfrm>
        </p:grpSpPr>
        <p:sp>
          <p:nvSpPr>
            <p:cNvPr id="5" name="object 5"/>
            <p:cNvSpPr/>
            <p:nvPr/>
          </p:nvSpPr>
          <p:spPr>
            <a:xfrm>
              <a:off x="1938655" y="3732529"/>
              <a:ext cx="638175" cy="1058545"/>
            </a:xfrm>
            <a:custGeom>
              <a:avLst/>
              <a:gdLst/>
              <a:ahLst/>
              <a:cxnLst/>
              <a:rect l="l" t="t" r="r" b="b"/>
              <a:pathLst>
                <a:path w="638175" h="1058545">
                  <a:moveTo>
                    <a:pt x="638047" y="0"/>
                  </a:moveTo>
                  <a:lnTo>
                    <a:pt x="486663" y="264668"/>
                  </a:lnTo>
                  <a:lnTo>
                    <a:pt x="302513" y="159385"/>
                  </a:lnTo>
                  <a:lnTo>
                    <a:pt x="0" y="688594"/>
                  </a:lnTo>
                  <a:lnTo>
                    <a:pt x="184150" y="793877"/>
                  </a:lnTo>
                  <a:lnTo>
                    <a:pt x="32893" y="1058545"/>
                  </a:lnTo>
                  <a:lnTo>
                    <a:pt x="519683" y="634619"/>
                  </a:lnTo>
                  <a:lnTo>
                    <a:pt x="63804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38655" y="3732529"/>
              <a:ext cx="638175" cy="1058545"/>
            </a:xfrm>
            <a:custGeom>
              <a:avLst/>
              <a:gdLst/>
              <a:ahLst/>
              <a:cxnLst/>
              <a:rect l="l" t="t" r="r" b="b"/>
              <a:pathLst>
                <a:path w="638175" h="1058545">
                  <a:moveTo>
                    <a:pt x="32893" y="1058545"/>
                  </a:moveTo>
                  <a:lnTo>
                    <a:pt x="184150" y="793877"/>
                  </a:lnTo>
                  <a:lnTo>
                    <a:pt x="0" y="688594"/>
                  </a:lnTo>
                  <a:lnTo>
                    <a:pt x="302513" y="159385"/>
                  </a:lnTo>
                  <a:lnTo>
                    <a:pt x="486663" y="264668"/>
                  </a:lnTo>
                  <a:lnTo>
                    <a:pt x="638047" y="0"/>
                  </a:lnTo>
                  <a:lnTo>
                    <a:pt x="519683" y="634619"/>
                  </a:lnTo>
                  <a:lnTo>
                    <a:pt x="32893" y="1058545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6032" y="56388"/>
              <a:ext cx="2037588" cy="266395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51460" y="51816"/>
              <a:ext cx="2047239" cy="2673350"/>
            </a:xfrm>
            <a:custGeom>
              <a:avLst/>
              <a:gdLst/>
              <a:ahLst/>
              <a:cxnLst/>
              <a:rect l="l" t="t" r="r" b="b"/>
              <a:pathLst>
                <a:path w="2047239" h="2673350">
                  <a:moveTo>
                    <a:pt x="0" y="2673095"/>
                  </a:moveTo>
                  <a:lnTo>
                    <a:pt x="2046732" y="2673095"/>
                  </a:lnTo>
                  <a:lnTo>
                    <a:pt x="2046732" y="0"/>
                  </a:lnTo>
                  <a:lnTo>
                    <a:pt x="0" y="0"/>
                  </a:lnTo>
                  <a:lnTo>
                    <a:pt x="0" y="2673095"/>
                  </a:lnTo>
                  <a:close/>
                </a:path>
              </a:pathLst>
            </a:custGeom>
            <a:ln w="9143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8847" y="1956816"/>
              <a:ext cx="10168128" cy="4363212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0549128" y="3061716"/>
            <a:ext cx="1595755" cy="33845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70"/>
              </a:spcBef>
            </a:pP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до</a:t>
            </a:r>
            <a:r>
              <a:rPr sz="1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27.04.2027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 г.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49128" y="3777996"/>
            <a:ext cx="1595755" cy="33845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70"/>
              </a:spcBef>
            </a:pP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до</a:t>
            </a:r>
            <a:r>
              <a:rPr sz="1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27.04.2027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 г.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49128" y="4485132"/>
            <a:ext cx="1595755" cy="33845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70"/>
              </a:spcBef>
            </a:pP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до</a:t>
            </a:r>
            <a:r>
              <a:rPr sz="1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27.04.2027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 г.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596371" y="5192267"/>
            <a:ext cx="1595755" cy="33845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70"/>
              </a:spcBef>
            </a:pP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до</a:t>
            </a:r>
            <a:r>
              <a:rPr sz="1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27.04.2027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 г.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596371" y="5821679"/>
            <a:ext cx="1595755" cy="33845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65"/>
              </a:spcBef>
            </a:pP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до</a:t>
            </a:r>
            <a:r>
              <a:rPr sz="1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27.04.2027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 г.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06027" y="6337503"/>
            <a:ext cx="20897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https://fpu.edu.ru/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6" name="object 16" descr="Clique no ícone de mão no design de estilo moderno de contorno. ilustração do gr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17513" y="6268211"/>
            <a:ext cx="566639" cy="545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390646" y="122046"/>
            <a:ext cx="72853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Федеральный</a:t>
            </a:r>
            <a:r>
              <a:rPr sz="3200" spc="-110" dirty="0"/>
              <a:t> </a:t>
            </a:r>
            <a:r>
              <a:rPr sz="3200" dirty="0"/>
              <a:t>перечень</a:t>
            </a:r>
            <a:r>
              <a:rPr sz="3200" spc="-90" dirty="0"/>
              <a:t> </a:t>
            </a:r>
            <a:r>
              <a:rPr sz="3200" dirty="0"/>
              <a:t>учебников.</a:t>
            </a:r>
            <a:r>
              <a:rPr sz="3200" spc="-105" dirty="0"/>
              <a:t> </a:t>
            </a:r>
            <a:r>
              <a:rPr sz="3200" spc="-25" dirty="0"/>
              <a:t>ООО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985003" y="827532"/>
            <a:ext cx="3657600" cy="368935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0480" rIns="0" bIns="0" rtlCol="0">
            <a:spAutoFit/>
          </a:bodyPr>
          <a:lstStyle/>
          <a:p>
            <a:pPr marL="1051560">
              <a:lnSpc>
                <a:spcPct val="100000"/>
              </a:lnSpc>
              <a:spcBef>
                <a:spcPts val="240"/>
              </a:spcBef>
            </a:pP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ПРИЛОЖЕНИЕ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3810" y="-3813"/>
            <a:ext cx="10600690" cy="5899150"/>
            <a:chOff x="-3810" y="-3813"/>
            <a:chExt cx="10600690" cy="58991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625851" cy="3429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2" y="758"/>
              <a:ext cx="2630170" cy="3432810"/>
            </a:xfrm>
            <a:custGeom>
              <a:avLst/>
              <a:gdLst/>
              <a:ahLst/>
              <a:cxnLst/>
              <a:rect l="l" t="t" r="r" b="b"/>
              <a:pathLst>
                <a:path w="2630170" h="3432810">
                  <a:moveTo>
                    <a:pt x="0" y="3432813"/>
                  </a:moveTo>
                  <a:lnTo>
                    <a:pt x="2629662" y="3432813"/>
                  </a:lnTo>
                  <a:lnTo>
                    <a:pt x="2629662" y="0"/>
                  </a:lnTo>
                </a:path>
              </a:pathLst>
            </a:custGeom>
            <a:ln w="9144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8159" y="2923032"/>
              <a:ext cx="10078212" cy="29718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596371" y="3924300"/>
            <a:ext cx="1595755" cy="33845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65"/>
              </a:spcBef>
            </a:pP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до</a:t>
            </a:r>
            <a:r>
              <a:rPr sz="1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27.04.2027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 г.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96371" y="4570476"/>
            <a:ext cx="1595755" cy="33845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70"/>
              </a:spcBef>
            </a:pP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до</a:t>
            </a:r>
            <a:r>
              <a:rPr sz="1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27.04.2027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 г.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596371" y="5262371"/>
            <a:ext cx="1595755" cy="33845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70"/>
              </a:spcBef>
            </a:pP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до</a:t>
            </a:r>
            <a:r>
              <a:rPr sz="1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27.04.2027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 г.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06027" y="6337503"/>
            <a:ext cx="20897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https://fpu.edu.ru/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2" name="object 12" descr="Clique no ícone de mão no design de estilo moderno de contorno. ilustração do gr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17513" y="6268211"/>
            <a:ext cx="566639" cy="545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871976" y="215264"/>
            <a:ext cx="72250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/>
              <a:t>Федеральный</a:t>
            </a:r>
            <a:r>
              <a:rPr sz="3200" spc="-110" dirty="0"/>
              <a:t> </a:t>
            </a:r>
            <a:r>
              <a:rPr sz="3200" dirty="0"/>
              <a:t>перечень</a:t>
            </a:r>
            <a:r>
              <a:rPr sz="3200" spc="-90" dirty="0"/>
              <a:t> </a:t>
            </a:r>
            <a:r>
              <a:rPr sz="3200" dirty="0"/>
              <a:t>учебников.</a:t>
            </a:r>
            <a:r>
              <a:rPr sz="3200" spc="-105" dirty="0"/>
              <a:t> </a:t>
            </a:r>
            <a:r>
              <a:rPr sz="3200" spc="-25" dirty="0"/>
              <a:t>СОО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5548884" y="947927"/>
            <a:ext cx="3657600" cy="37084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31114" rIns="0" bIns="0" rtlCol="0">
            <a:spAutoFit/>
          </a:bodyPr>
          <a:lstStyle/>
          <a:p>
            <a:pPr marL="1050925">
              <a:lnSpc>
                <a:spcPct val="100000"/>
              </a:lnSpc>
              <a:spcBef>
                <a:spcPts val="244"/>
              </a:spcBef>
            </a:pP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ПРИЛОЖЕНИЕ</a:t>
            </a:r>
            <a:r>
              <a:rPr sz="1800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50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3810" y="-23910"/>
            <a:ext cx="3049270" cy="3978910"/>
            <a:chOff x="-3810" y="-3813"/>
            <a:chExt cx="3049270" cy="39789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3035807" cy="39654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2" y="758"/>
              <a:ext cx="3039745" cy="3969385"/>
            </a:xfrm>
            <a:custGeom>
              <a:avLst/>
              <a:gdLst/>
              <a:ahLst/>
              <a:cxnLst/>
              <a:rect l="l" t="t" r="r" b="b"/>
              <a:pathLst>
                <a:path w="3039745" h="3969385">
                  <a:moveTo>
                    <a:pt x="0" y="3969261"/>
                  </a:moveTo>
                  <a:lnTo>
                    <a:pt x="3039618" y="3969261"/>
                  </a:lnTo>
                  <a:lnTo>
                    <a:pt x="3039618" y="0"/>
                  </a:lnTo>
                </a:path>
              </a:pathLst>
            </a:custGeom>
            <a:ln w="9144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 descr="Clique no ícone de mão no design de estilo moderno de contorno. ilustração do gr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17513" y="6268211"/>
            <a:ext cx="566639" cy="54559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106027" y="6337503"/>
            <a:ext cx="20897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https://fpu.edu.ru/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4463" y="4189476"/>
            <a:ext cx="10076688" cy="177241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492740" y="5076444"/>
            <a:ext cx="1597660" cy="338455"/>
          </a:xfrm>
          <a:prstGeom prst="rect">
            <a:avLst/>
          </a:prstGeom>
          <a:ln w="9144">
            <a:solidFill>
              <a:srgbClr val="FF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65"/>
              </a:spcBef>
            </a:pP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до</a:t>
            </a:r>
            <a:r>
              <a:rPr sz="1600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25.09.2030</a:t>
            </a:r>
            <a:r>
              <a:rPr sz="1600" spc="-25" dirty="0">
                <a:solidFill>
                  <a:srgbClr val="FF0000"/>
                </a:solidFill>
                <a:latin typeface="Calibri"/>
                <a:cs typeface="Calibri"/>
              </a:rPr>
              <a:t> г.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79703" y="230886"/>
            <a:ext cx="983361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4940" marR="5080" indent="-2682875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Цифровые</a:t>
            </a:r>
            <a:r>
              <a:rPr sz="3200" spc="-60" dirty="0"/>
              <a:t> </a:t>
            </a:r>
            <a:r>
              <a:rPr sz="3200" spc="-10" dirty="0"/>
              <a:t>образовательные</a:t>
            </a:r>
            <a:r>
              <a:rPr sz="3200" spc="-55" dirty="0"/>
              <a:t> </a:t>
            </a:r>
            <a:r>
              <a:rPr sz="3200" dirty="0"/>
              <a:t>ресурсы</a:t>
            </a:r>
            <a:r>
              <a:rPr sz="3200" spc="-45" dirty="0"/>
              <a:t> </a:t>
            </a:r>
            <a:r>
              <a:rPr sz="3200" dirty="0"/>
              <a:t>для</a:t>
            </a:r>
            <a:r>
              <a:rPr sz="3200" spc="-25" dirty="0"/>
              <a:t> </a:t>
            </a:r>
            <a:r>
              <a:rPr sz="3200" spc="-10" dirty="0"/>
              <a:t>организации </a:t>
            </a:r>
            <a:r>
              <a:rPr sz="3200" dirty="0"/>
              <a:t>учебного</a:t>
            </a:r>
            <a:r>
              <a:rPr sz="3200" spc="-65" dirty="0"/>
              <a:t> </a:t>
            </a:r>
            <a:r>
              <a:rPr sz="3200" dirty="0"/>
              <a:t>процесса</a:t>
            </a:r>
            <a:r>
              <a:rPr sz="3200" spc="585" dirty="0"/>
              <a:t> </a:t>
            </a:r>
            <a:r>
              <a:rPr sz="3200" spc="-20" dirty="0"/>
              <a:t>школ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271272" y="1569719"/>
            <a:ext cx="11649710" cy="3607435"/>
          </a:xfrm>
          <a:custGeom>
            <a:avLst/>
            <a:gdLst/>
            <a:ahLst/>
            <a:cxnLst/>
            <a:rect l="l" t="t" r="r" b="b"/>
            <a:pathLst>
              <a:path w="11649710" h="3607435">
                <a:moveTo>
                  <a:pt x="0" y="3607308"/>
                </a:moveTo>
                <a:lnTo>
                  <a:pt x="11649456" y="3607308"/>
                </a:lnTo>
                <a:lnTo>
                  <a:pt x="11649456" y="0"/>
                </a:lnTo>
                <a:lnTo>
                  <a:pt x="0" y="0"/>
                </a:lnTo>
                <a:lnTo>
                  <a:pt x="0" y="3607308"/>
                </a:lnTo>
                <a:close/>
              </a:path>
            </a:pathLst>
          </a:custGeom>
          <a:ln w="9144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61899" y="1551178"/>
            <a:ext cx="11389360" cy="3553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sng" spc="-20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https://www.fizkult-</a:t>
            </a:r>
            <a:r>
              <a:rPr sz="1800" b="1" u="sng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2"/>
              </a:rPr>
              <a:t>ura.ru/</a:t>
            </a:r>
            <a:r>
              <a:rPr sz="1800" b="1" u="sng" spc="40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</a:rPr>
              <a:t>  </a:t>
            </a:r>
            <a:r>
              <a:rPr sz="1800" b="1" spc="-10" dirty="0">
                <a:latin typeface="Arial"/>
                <a:cs typeface="Arial"/>
              </a:rPr>
              <a:t>ФизкультУРА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  <a:spcBef>
                <a:spcPts val="755"/>
              </a:spcBef>
              <a:tabLst>
                <a:tab pos="5807710" algn="l"/>
              </a:tabLst>
            </a:pPr>
            <a:r>
              <a:rPr sz="1800" b="1" u="sng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3"/>
              </a:rPr>
              <a:t>https://www.uchportal.ru/load/101</a:t>
            </a:r>
            <a:r>
              <a:rPr sz="1800" b="1" u="sng" spc="170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Учительский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портал</a:t>
            </a:r>
            <a:r>
              <a:rPr sz="1800" b="1" spc="-114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Раздел</a:t>
            </a:r>
            <a:r>
              <a:rPr sz="1800" b="1" spc="-1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«Физкультура» </a:t>
            </a:r>
            <a:r>
              <a:rPr sz="1800" b="1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4"/>
              </a:rPr>
              <a:t>https://pedsovet.su/load/98</a:t>
            </a:r>
            <a:r>
              <a:rPr sz="1800" b="1" spc="-204" dirty="0">
                <a:solidFill>
                  <a:srgbClr val="0462C1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Педсовет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–сообщество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взаимопомощи</a:t>
            </a:r>
            <a:r>
              <a:rPr sz="1800" b="1" spc="29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учителей.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Раздел</a:t>
            </a:r>
            <a:r>
              <a:rPr sz="1800" b="1" spc="-114" dirty="0">
                <a:latin typeface="Arial"/>
                <a:cs typeface="Arial"/>
              </a:rPr>
              <a:t> </a:t>
            </a:r>
            <a:r>
              <a:rPr sz="1800" b="1" spc="-30" dirty="0">
                <a:latin typeface="Arial"/>
                <a:cs typeface="Arial"/>
              </a:rPr>
              <a:t>«Физкультура»</a:t>
            </a:r>
            <a:endParaRPr sz="1800">
              <a:latin typeface="Arial"/>
              <a:cs typeface="Arial"/>
            </a:endParaRPr>
          </a:p>
          <a:p>
            <a:pPr marL="12700" marR="1571625">
              <a:lnSpc>
                <a:spcPct val="137300"/>
              </a:lnSpc>
              <a:spcBef>
                <a:spcPts val="840"/>
              </a:spcBef>
              <a:tabLst>
                <a:tab pos="2378710" algn="l"/>
              </a:tabLst>
            </a:pPr>
            <a:r>
              <a:rPr sz="1800" b="1" u="sng" spc="-10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5"/>
              </a:rPr>
              <a:t>https://spo.1sept.ru/</a:t>
            </a:r>
            <a:r>
              <a:rPr sz="1800" b="1" u="sng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</a:rPr>
              <a:t>	</a:t>
            </a:r>
            <a:r>
              <a:rPr sz="1800" b="1" spc="-10" dirty="0">
                <a:latin typeface="Arial"/>
                <a:cs typeface="Arial"/>
              </a:rPr>
              <a:t>Журнал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«Спорт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35" dirty="0">
                <a:latin typeface="Arial"/>
                <a:cs typeface="Arial"/>
              </a:rPr>
              <a:t>школе» </a:t>
            </a:r>
            <a:r>
              <a:rPr sz="1800" b="1" spc="-20" dirty="0">
                <a:latin typeface="Arial"/>
                <a:cs typeface="Arial"/>
              </a:rPr>
              <a:t>Издательского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дома</a:t>
            </a:r>
            <a:r>
              <a:rPr sz="1800" b="1" spc="-7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«Первое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сентября» </a:t>
            </a:r>
            <a:r>
              <a:rPr sz="1800" b="1" u="sng" spc="-10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6"/>
              </a:rPr>
              <a:t>https://spo.1sept.ru/urok/</a:t>
            </a:r>
            <a:r>
              <a:rPr sz="1800" b="1" u="sng" spc="5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«Я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иду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на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урок</a:t>
            </a:r>
            <a:r>
              <a:rPr sz="1800" b="1" spc="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физкультуры»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800" b="1" u="sng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7"/>
              </a:rPr>
              <a:t>https://zdd.1sept.ru/</a:t>
            </a:r>
            <a:r>
              <a:rPr sz="1800" b="1" u="sng" spc="-100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Журнал</a:t>
            </a:r>
            <a:r>
              <a:rPr sz="1800" b="1" spc="-7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«Здоровье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детей»</a:t>
            </a:r>
            <a:endParaRPr sz="1800">
              <a:latin typeface="Arial"/>
              <a:cs typeface="Arial"/>
            </a:endParaRPr>
          </a:p>
          <a:p>
            <a:pPr marL="12700" marR="690880">
              <a:lnSpc>
                <a:spcPct val="115100"/>
              </a:lnSpc>
              <a:spcBef>
                <a:spcPts val="790"/>
              </a:spcBef>
            </a:pPr>
            <a:r>
              <a:rPr sz="1800" b="1" u="sng" spc="-10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8"/>
              </a:rPr>
              <a:t>https://urok.1sept.ru/sport</a:t>
            </a:r>
            <a:r>
              <a:rPr sz="1800" b="1" u="sng" spc="-25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«Открытый</a:t>
            </a:r>
            <a:r>
              <a:rPr sz="1800" b="1" spc="1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урок»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–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Учительский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фестиваль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20" dirty="0">
                <a:latin typeface="Arial"/>
                <a:cs typeface="Arial"/>
              </a:rPr>
              <a:t>педагогических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идей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от </a:t>
            </a:r>
            <a:r>
              <a:rPr sz="1800" b="1" spc="-10" dirty="0">
                <a:latin typeface="Arial"/>
                <a:cs typeface="Arial"/>
              </a:rPr>
              <a:t>Издательского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дома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«Первое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сентября».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Раздел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«Спорт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в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spc="-25" dirty="0">
                <a:latin typeface="Arial"/>
                <a:cs typeface="Arial"/>
              </a:rPr>
              <a:t>школе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и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здоровье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детей»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10"/>
              </a:spcBef>
            </a:pPr>
            <a:r>
              <a:rPr sz="1800" b="1" u="sng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  <a:hlinkClick r:id="rId9"/>
              </a:rPr>
              <a:t>https://pculture.ru/</a:t>
            </a:r>
            <a:r>
              <a:rPr sz="1800" b="1" u="sng" spc="-110" dirty="0">
                <a:solidFill>
                  <a:srgbClr val="0462C1"/>
                </a:solidFill>
                <a:uFill>
                  <a:solidFill>
                    <a:srgbClr val="0461C1"/>
                  </a:solidFill>
                </a:uFill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Физическая</a:t>
            </a:r>
            <a:r>
              <a:rPr sz="1800" b="1" spc="-8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культура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 descr="Clique no ícone de mão no design de estilo moderno de contorno. ilustração do gr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83852" y="5303520"/>
            <a:ext cx="566639" cy="545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25474" y="2636266"/>
            <a:ext cx="8811895" cy="615553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4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265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384</TotalTime>
  <Words>4186</Words>
  <Application>Microsoft Office PowerPoint</Application>
  <PresentationFormat>Широкоэкранный</PresentationFormat>
  <Paragraphs>804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Arial MT</vt:lpstr>
      <vt:lpstr>Calibri</vt:lpstr>
      <vt:lpstr>Microsoft Sans Serif</vt:lpstr>
      <vt:lpstr>Times New Roman</vt:lpstr>
      <vt:lpstr>Wingdings</vt:lpstr>
      <vt:lpstr>Office Theme</vt:lpstr>
      <vt:lpstr>Окружное методического объединение учителей физической  культуры и ОБЗР    Юго-Восточного образовательного округа </vt:lpstr>
      <vt:lpstr>Окружное методического объединение учителей физической  культуры и ОБЗР    Юго-Восточного образовательного округа  </vt:lpstr>
      <vt:lpstr>Информационно- методическое письмо  об особенностях преподавания учебного предмета «Физическая культура» в 2026-2027 учебном</vt:lpstr>
      <vt:lpstr>Правовые ориентиры для образовательной организации в 2026-2027 уч.г.</vt:lpstr>
      <vt:lpstr>Нормативные документы</vt:lpstr>
      <vt:lpstr>НОВОЕ в нормативно-правовом регулировании</vt:lpstr>
      <vt:lpstr>Начальное общее образование 1-4 классы</vt:lpstr>
      <vt:lpstr>Место предмета в учебном плане в 2026-2027 уч.г. Федеральный учебный план начального общего образования, 5-дневная учебная неделя</vt:lpstr>
      <vt:lpstr>внесенные приказом Минпросвещения РФ: от 08.10.2025 № 729 и от 10.11.2025 № 808</vt:lpstr>
      <vt:lpstr>ФЕДЕРАЛЬНАЯ РАБОЧАЯ ПРОГРАММА НОО</vt:lpstr>
      <vt:lpstr>Нормативно-правовое регулирование обучения в 1 классе</vt:lpstr>
      <vt:lpstr>Внеурочная деятельность в соответствии с ФОП НОО (п.173)</vt:lpstr>
      <vt:lpstr>Подходы к планированию внеурочной деятельности (НОО)</vt:lpstr>
      <vt:lpstr>Основное общее образование 5-9 классы</vt:lpstr>
      <vt:lpstr>Место предмета в учебном плане в 2026-2027 уч.г.</vt:lpstr>
      <vt:lpstr>Преподавание учебного предмета «Физическая культура» в 5-9 классах, внесенные приказом Минпросвещения РФ от 09.10.2024 №704</vt:lpstr>
      <vt:lpstr>Управленческий цикл качества: как результаты оценочных процедур определяют наполнение содержания обучения на уровне ООО</vt:lpstr>
      <vt:lpstr>Внеурочная деятельность в соответствии с ФОП ООО (п.169)</vt:lpstr>
      <vt:lpstr>Подходы к планированию внеурочной деятельности (ООО)</vt:lpstr>
      <vt:lpstr>Среднее общее образование 10-11 классы</vt:lpstr>
      <vt:lpstr>Количество часов в соответствии с федеральными рабочими программами на уровень СОО</vt:lpstr>
      <vt:lpstr>Внеурочная деятельность в соответствии с ФОП СОО (п.133)</vt:lpstr>
      <vt:lpstr>Подходы к планированию внеурочной деятельности (СОО)</vt:lpstr>
      <vt:lpstr>Презентация PowerPoint</vt:lpstr>
      <vt:lpstr>Презентация PowerPoint</vt:lpstr>
      <vt:lpstr>Составление рабочих программ Порядок утверждения рабочей программы</vt:lpstr>
      <vt:lpstr>Федеральный перечень учебников. НОО</vt:lpstr>
      <vt:lpstr>Федеральный перечень учебников. ООО</vt:lpstr>
      <vt:lpstr>Федеральный перечень учебников. СОО</vt:lpstr>
      <vt:lpstr>Цифровые образовательные ресурсы для организации учебного процесса школ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User-095</dc:creator>
  <cp:lastModifiedBy>user</cp:lastModifiedBy>
  <cp:revision>20</cp:revision>
  <dcterms:created xsi:type="dcterms:W3CDTF">2026-08-26T06:46:18Z</dcterms:created>
  <dcterms:modified xsi:type="dcterms:W3CDTF">2026-08-27T04:17:49Z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2026-03-31T00:00:00Z</vt:filetime>
  </property>
  <property fmtid="{D5CDD505-2E9C-101B-9397-08002B2CF9AE}" pid="4" name="Creator">
    <vt:lpwstr>Microsoft® PowerPoint® 2019</vt:lpwstr>
  </property>
  <property fmtid="{D5CDD505-2E9C-101B-9397-08002B2CF9AE}" pid="5" name="LastSaved">
    <vt:filetime>2026-08-26T00:00:00Z</vt:filetime>
  </property>
  <property fmtid="{D5CDD505-2E9C-101B-9397-08002B2CF9AE}" pid="6" name="Producer">
    <vt:lpwstr>Microsoft® PowerPoint® 2019</vt:lpwstr>
  </property>
</Properties>
</file>