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3" r:id="rId3"/>
    <p:sldMasterId id="2147483736" r:id="rId4"/>
    <p:sldMasterId id="2147483749" r:id="rId5"/>
    <p:sldMasterId id="2147483762" r:id="rId6"/>
    <p:sldMasterId id="2147483775" r:id="rId7"/>
    <p:sldMasterId id="2147483788" r:id="rId8"/>
  </p:sldMasterIdLst>
  <p:notesMasterIdLst>
    <p:notesMasterId r:id="rId24"/>
  </p:notesMasterIdLst>
  <p:sldIdLst>
    <p:sldId id="262" r:id="rId9"/>
    <p:sldId id="324" r:id="rId10"/>
    <p:sldId id="332" r:id="rId11"/>
    <p:sldId id="333" r:id="rId12"/>
    <p:sldId id="331" r:id="rId13"/>
    <p:sldId id="334" r:id="rId14"/>
    <p:sldId id="335" r:id="rId15"/>
    <p:sldId id="336" r:id="rId16"/>
    <p:sldId id="325" r:id="rId17"/>
    <p:sldId id="337" r:id="rId18"/>
    <p:sldId id="338" r:id="rId19"/>
    <p:sldId id="339" r:id="rId20"/>
    <p:sldId id="340" r:id="rId21"/>
    <p:sldId id="341" r:id="rId22"/>
    <p:sldId id="342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3476-1B0D-4485-84E2-1E625D6CCF65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7E44-881F-4A8A-A116-45AC5062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212F08-1D61-4635-9EEB-3B184C8EACCB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ru-RU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84B5-DC9B-4A12-A557-44317C128A4E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03A8-6D2E-441A-B946-9DD3FD160A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62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37C7-AE4C-4C35-9F1D-A5EA27F30B71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BE64-7EE6-4D6E-8084-C84156876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8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5553-C732-438D-ACE2-503FD08B49F6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2BE6-5A01-4F5A-BE69-A3EE6D25C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3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B6657-AD9C-4510-B4DE-24F21DA4D3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33FEA-E16D-4E4F-8D64-278523C490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3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6BD-A748-4186-9A36-654F97A333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6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24177-04A8-4773-AB04-EFBB761D9D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0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B2999-6EFB-4AE8-B499-2F1522827E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9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28844-8F7A-4C09-ABD6-6046FF1B4BD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3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0526E-EFB6-49DA-A69E-E02C2152F7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212B2-FFA8-4AA4-AA92-432B4F5515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E734-CBB2-4B1F-AB00-968E6BD9CC23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CEBC-479B-4D85-A7E2-AFD7ED09D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2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85E08-AA1F-4063-A080-4AF9252082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48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6C764-D110-4E35-9759-E9F540547A1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AE6E4-A402-4332-B98F-BE2B2FEBF3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1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9DC6-76A6-4024-B94B-4BA127298E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78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B6657-AD9C-4510-B4DE-24F21DA4D3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33FEA-E16D-4E4F-8D64-278523C490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39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6BD-A748-4186-9A36-654F97A333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1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24177-04A8-4773-AB04-EFBB761D9D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50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B2999-6EFB-4AE8-B499-2F1522827E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42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28844-8F7A-4C09-ABD6-6046FF1B4BD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3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D921-400B-4990-8993-596857C5DBCF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AD50-7CBF-415C-9F1E-92A8F3B53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50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0526E-EFB6-49DA-A69E-E02C2152F7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7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212B2-FFA8-4AA4-AA92-432B4F5515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20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85E08-AA1F-4063-A080-4AF9252082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36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6C764-D110-4E35-9759-E9F540547A1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39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AE6E4-A402-4332-B98F-BE2B2FEBF3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48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9DC6-76A6-4024-B94B-4BA127298E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79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B6657-AD9C-4510-B4DE-24F21DA4D3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32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33FEA-E16D-4E4F-8D64-278523C490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12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6BD-A748-4186-9A36-654F97A333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2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24177-04A8-4773-AB04-EFBB761D9D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176-788D-498E-A07B-016FD05BC3AC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BEC3-FFFB-4C37-A07C-E59365BC7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5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B2999-6EFB-4AE8-B499-2F1522827EA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9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28844-8F7A-4C09-ABD6-6046FF1B4BD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72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0526E-EFB6-49DA-A69E-E02C2152F7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67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212B2-FFA8-4AA4-AA92-432B4F5515F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25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85E08-AA1F-4063-A080-4AF9252082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73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6C764-D110-4E35-9759-E9F540547A1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87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AE6E4-A402-4332-B98F-BE2B2FEBF3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22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9DC6-76A6-4024-B94B-4BA127298E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90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A0442-0431-4B07-9E0C-A3A06DBE31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29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CC53E-DCF6-4948-A009-757E230787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F2D7-1D77-44BD-BACB-3DBA34B10127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1B7C-7798-45BE-A1EA-F22FE1238E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01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5443-2F27-4E25-8CFE-52CD631287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4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29E8F-A6B7-49B3-B8A6-06E42E4CAE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5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038B-8B7F-4B65-A1FD-DDD4F2737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37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A781-D474-4C0F-8672-C79F61642C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90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D251-050C-4894-8ED8-379352506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31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D7B45-CA30-4472-BACC-453FF367DE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D370B-1A5C-470E-B2F3-FD45A6409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68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5353E-5F13-4F64-B51C-E35A013B56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6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4420D-A9C4-4F55-9CA0-AE4F39FED4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5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4DD6C-0FAA-48DC-9A56-F348F240DA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0DA4-36E6-48EA-A291-807163F88035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9586-F823-418D-BFA5-91C444FB2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427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A0442-0431-4B07-9E0C-A3A06DBE31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9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CC53E-DCF6-4948-A009-757E230787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8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5443-2F27-4E25-8CFE-52CD631287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06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29E8F-A6B7-49B3-B8A6-06E42E4CAE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28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038B-8B7F-4B65-A1FD-DDD4F2737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5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A781-D474-4C0F-8672-C79F61642C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69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D251-050C-4894-8ED8-379352506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6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D7B45-CA30-4472-BACC-453FF367DE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29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D370B-1A5C-470E-B2F3-FD45A6409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9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5353E-5F13-4F64-B51C-E35A013B56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E084-2F3B-4F2F-9516-D577AAFEFFCE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8DDC-782E-42EA-9E09-1A2AB8C10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026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4420D-A9C4-4F55-9CA0-AE4F39FED4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04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4DD6C-0FAA-48DC-9A56-F348F240DA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62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A0442-0431-4B07-9E0C-A3A06DBE31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16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CC53E-DCF6-4948-A009-757E230787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54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5443-2F27-4E25-8CFE-52CD631287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40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29E8F-A6B7-49B3-B8A6-06E42E4CAE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77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038B-8B7F-4B65-A1FD-DDD4F2737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40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A781-D474-4C0F-8672-C79F61642C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16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D251-050C-4894-8ED8-379352506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050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D7B45-CA30-4472-BACC-453FF367DE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BACB-0C46-4CEE-8B2D-8DF54B187F94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250F-5751-4110-A34C-A274AFA2C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716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D370B-1A5C-470E-B2F3-FD45A6409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7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5353E-5F13-4F64-B51C-E35A013B56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6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4420D-A9C4-4F55-9CA0-AE4F39FED4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85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4DD6C-0FAA-48DC-9A56-F348F240DA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93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A0442-0431-4B07-9E0C-A3A06DBE31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84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CC53E-DCF6-4948-A009-757E230787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75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5443-2F27-4E25-8CFE-52CD631287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885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29E8F-A6B7-49B3-B8A6-06E42E4CAE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85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038B-8B7F-4B65-A1FD-DDD4F273738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66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A781-D474-4C0F-8672-C79F61642C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C3DD-DC6C-402A-8CB8-3E302201D894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D587-91DC-4C73-ABF7-268F1A2DC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85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D251-050C-4894-8ED8-379352506E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55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D7B45-CA30-4472-BACC-453FF367DE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35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D370B-1A5C-470E-B2F3-FD45A6409D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787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5353E-5F13-4F64-B51C-E35A013B56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364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4420D-A9C4-4F55-9CA0-AE4F39FED4B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29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4DD6C-0FAA-48DC-9A56-F348F240DAA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8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D97D-BE08-47E7-9948-6AB030026B86}" type="datetimeFigureOut">
              <a:rPr lang="ru-RU"/>
              <a:pPr>
                <a:defRPr/>
              </a:pPr>
              <a:t>14.02.2025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DBF96A-3E50-4DA3-BD7F-12806BA89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72129-0F91-4F57-A473-B37C934ADE4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72129-0F91-4F57-A473-B37C934ADE4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72129-0F91-4F57-A473-B37C934ADE4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4252F-0639-4BD0-9AD4-456618F5502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4252F-0639-4BD0-9AD4-456618F5502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4252F-0639-4BD0-9AD4-456618F5502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3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84252F-0639-4BD0-9AD4-456618F55023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0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poso.ru/attestatsiya-pedagogicheskikh-kadrov?ysclid=m74h9g5q2o7531542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tt.asurso.ru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11"/>
          <p:cNvSpPr>
            <a:spLocks noChangeArrowheads="1" noChangeShapeType="1" noTextEdit="1"/>
          </p:cNvSpPr>
          <p:nvPr/>
        </p:nvSpPr>
        <p:spPr bwMode="auto">
          <a:xfrm>
            <a:off x="5292725" y="765175"/>
            <a:ext cx="35274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22228B"/>
                </a:solidFill>
                <a:latin typeface="Times New Roman"/>
                <a:cs typeface="Times New Roman"/>
              </a:rPr>
              <a:t>ГБОУ СОШ с. Зуевка </a:t>
            </a:r>
            <a:endParaRPr lang="ru-RU" sz="36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22228B"/>
              </a:solidFill>
              <a:latin typeface="Times New Roman"/>
              <a:cs typeface="Times New Roman"/>
            </a:endParaRPr>
          </a:p>
        </p:txBody>
      </p:sp>
      <p:sp>
        <p:nvSpPr>
          <p:cNvPr id="58371" name="Text Box 13"/>
          <p:cNvSpPr txBox="1">
            <a:spLocks noChangeArrowheads="1"/>
          </p:cNvSpPr>
          <p:nvPr/>
        </p:nvSpPr>
        <p:spPr bwMode="auto">
          <a:xfrm flipV="1">
            <a:off x="3708400" y="42148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5472" y="1253381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endParaRPr lang="ru-RU" sz="28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81511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Методические рекомендации по оформлению портфолио педагога на аттестацию в 2025 году.</a:t>
            </a:r>
            <a:endParaRPr lang="ru-RU" sz="3200" i="1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75144" y="5373216"/>
            <a:ext cx="4522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Петрюк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О.И.,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учитель начальных классов</a:t>
            </a:r>
            <a:endParaRPr lang="ru-RU" sz="1600" dirty="0">
              <a:solidFill>
                <a:srgbClr val="1A1A1A"/>
              </a:solidFill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9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>
                <a:latin typeface="Times New Roman" pitchFamily="18" charset="0"/>
              </a:rPr>
              <a:t>В зависимости от указанной в заявлении должности откроется страница </a:t>
            </a:r>
            <a:r>
              <a:rPr lang="ru-RU" altLang="ru-RU" sz="1800" i="1" smtClean="0">
                <a:latin typeface="Times New Roman" pitchFamily="18" charset="0"/>
              </a:rPr>
              <a:t>«Портфолио …» </a:t>
            </a:r>
            <a:r>
              <a:rPr lang="ru-RU" altLang="ru-RU" sz="1800" smtClean="0">
                <a:latin typeface="Times New Roman" pitchFamily="18" charset="0"/>
              </a:rPr>
              <a:t>(например, «Портфолио учителя»).</a:t>
            </a:r>
            <a:br>
              <a:rPr lang="ru-RU" altLang="ru-RU" sz="1800" smtClean="0">
                <a:latin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</a:rPr>
              <a:t>Вы знакомитесь с содержанием </a:t>
            </a:r>
            <a:r>
              <a:rPr lang="ru-RU" altLang="ru-RU" sz="1800" b="1" smtClean="0">
                <a:latin typeface="Times New Roman" pitchFamily="18" charset="0"/>
              </a:rPr>
              <a:t>Инструкции</a:t>
            </a:r>
            <a:r>
              <a:rPr lang="ru-RU" altLang="ru-RU" sz="1800" smtClean="0">
                <a:latin typeface="Times New Roman" pitchFamily="18" charset="0"/>
              </a:rPr>
              <a:t>, помогающей работать в конструкторе электронного портфолио, и загружаете документы.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784"/>
            <a:ext cx="845026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Загрузка документов по показателям –отображается название  выбранного файла.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6645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Название файла появится в столбце «Значение»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766445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856663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971550" y="3573463"/>
            <a:ext cx="2592388" cy="1584325"/>
          </a:xfrm>
          <a:prstGeom prst="wedgeRoundRectCallout">
            <a:avLst>
              <a:gd name="adj1" fmla="val -71676"/>
              <a:gd name="adj2" fmla="val 93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Возможность поставить «галочку» появляется в течение трех рабочих дней после заседания аттестационной комиссии (см.График)</a:t>
            </a:r>
          </a:p>
        </p:txBody>
      </p:sp>
    </p:spTree>
    <p:extLst>
      <p:ext uri="{BB962C8B-B14F-4D97-AF65-F5344CB8AC3E}">
        <p14:creationId xmlns:p14="http://schemas.microsoft.com/office/powerpoint/2010/main" val="31565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57885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2400" i="1" smtClean="0">
                <a:latin typeface="Times New Roman" pitchFamily="18" charset="0"/>
              </a:rPr>
              <a:t>Экспертиза завершена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02663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2629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 Condensed"/>
              </a:rPr>
              <a:t>К сведению педагогических работников, планирующих пройти аттестацию с целью получения квалификационной категории в 2025 </a:t>
            </a:r>
            <a:r>
              <a:rPr lang="ru-RU" dirty="0" smtClean="0">
                <a:solidFill>
                  <a:srgbClr val="000000"/>
                </a:solidFill>
                <a:latin typeface="Roboto Condensed"/>
              </a:rPr>
              <a:t>году</a:t>
            </a:r>
          </a:p>
          <a:p>
            <a:r>
              <a:rPr lang="en-US" dirty="0">
                <a:solidFill>
                  <a:srgbClr val="000000"/>
                </a:solidFill>
                <a:latin typeface="Roboto Condensed"/>
                <a:hlinkClick r:id="rId2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Roboto Condensed"/>
                <a:hlinkClick r:id="rId2"/>
              </a:rPr>
              <a:t>cposo.ru/attestatsiya-pedagogicheskikh-kadrov?ysclid=m74h9g5q2o75315428</a:t>
            </a:r>
            <a:r>
              <a:rPr lang="ru-RU" dirty="0" smtClean="0">
                <a:solidFill>
                  <a:srgbClr val="000000"/>
                </a:solidFill>
                <a:latin typeface="Roboto Condensed"/>
              </a:rPr>
              <a:t> 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 Condense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5623" r="18210" b="4255"/>
          <a:stretch/>
        </p:blipFill>
        <p:spPr bwMode="auto">
          <a:xfrm>
            <a:off x="1988286" y="2348880"/>
            <a:ext cx="4625163" cy="37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0655" y="1556792"/>
            <a:ext cx="7775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ПРИМЕРНЫЙ график-циклограмму основных этапов процедуры аттестации в целях получения квалификационной категории на 2025 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010" y="6115083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Вы </a:t>
            </a:r>
            <a:r>
              <a:rPr lang="ru-RU" sz="1600" dirty="0"/>
              <a:t>можете задать конкретный вопрос методисту отдела по подготовке материалов к </a:t>
            </a:r>
            <a:r>
              <a:rPr lang="ru-RU" sz="1600" dirty="0" smtClean="0"/>
              <a:t>аттестации учителей</a:t>
            </a:r>
            <a:r>
              <a:rPr lang="ru-RU" sz="1600" dirty="0"/>
              <a:t> общеобразовательных организаций +7(846)955-00-64</a:t>
            </a:r>
          </a:p>
        </p:txBody>
      </p:sp>
    </p:spTree>
    <p:extLst>
      <p:ext uri="{BB962C8B-B14F-4D97-AF65-F5344CB8AC3E}">
        <p14:creationId xmlns:p14="http://schemas.microsoft.com/office/powerpoint/2010/main" val="420818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2089150"/>
          </a:xfrm>
        </p:spPr>
        <p:txBody>
          <a:bodyPr/>
          <a:lstStyle/>
          <a:p>
            <a:pPr eaLnBrk="1" hangingPunct="1"/>
            <a:r>
              <a:rPr lang="ru-RU" altLang="ru-RU" sz="1600" dirty="0" smtClean="0">
                <a:latin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</a:rPr>
              <a:t>Для проведения аттестации с целью установления квалификационной категории (первой или высшей) Вы должны </a:t>
            </a:r>
            <a:r>
              <a:rPr lang="ru-RU" altLang="ru-RU" sz="1600" b="1" dirty="0" smtClean="0">
                <a:latin typeface="Times New Roman" pitchFamily="18" charset="0"/>
              </a:rPr>
              <a:t>направить заявление</a:t>
            </a:r>
            <a:r>
              <a:rPr lang="ru-RU" altLang="ru-RU" sz="1600" dirty="0" smtClean="0">
                <a:latin typeface="Times New Roman" pitchFamily="18" charset="0"/>
              </a:rPr>
              <a:t> в электронном виде с помощью информационной системы ЦПО Самарской области (</a:t>
            </a:r>
            <a:r>
              <a:rPr lang="en-US" altLang="ru-RU" sz="1600" dirty="0" smtClean="0">
                <a:latin typeface="Times New Roman" pitchFamily="18" charset="0"/>
                <a:hlinkClick r:id="rId2"/>
              </a:rPr>
              <a:t>https</a:t>
            </a:r>
            <a:r>
              <a:rPr lang="ru-RU" altLang="ru-RU" sz="1600" dirty="0" smtClean="0">
                <a:latin typeface="Times New Roman" pitchFamily="18" charset="0"/>
                <a:hlinkClick r:id="rId2"/>
              </a:rPr>
              <a:t>://</a:t>
            </a:r>
            <a:r>
              <a:rPr lang="en-US" altLang="ru-RU" sz="1600" dirty="0" err="1" smtClean="0">
                <a:latin typeface="Times New Roman" pitchFamily="18" charset="0"/>
                <a:hlinkClick r:id="rId2"/>
              </a:rPr>
              <a:t>att</a:t>
            </a:r>
            <a:r>
              <a:rPr lang="ru-RU" altLang="ru-RU" sz="1600" dirty="0" smtClean="0">
                <a:latin typeface="Times New Roman" pitchFamily="18" charset="0"/>
                <a:hlinkClick r:id="rId2"/>
              </a:rPr>
              <a:t>.</a:t>
            </a:r>
            <a:r>
              <a:rPr lang="en-US" altLang="ru-RU" sz="1600" dirty="0" err="1" smtClean="0">
                <a:latin typeface="Times New Roman" pitchFamily="18" charset="0"/>
                <a:hlinkClick r:id="rId2"/>
              </a:rPr>
              <a:t>asurso</a:t>
            </a:r>
            <a:r>
              <a:rPr lang="ru-RU" altLang="ru-RU" sz="1600" dirty="0" smtClean="0">
                <a:latin typeface="Times New Roman" pitchFamily="18" charset="0"/>
                <a:hlinkClick r:id="rId2"/>
              </a:rPr>
              <a:t>.</a:t>
            </a:r>
            <a:r>
              <a:rPr lang="en-US" altLang="ru-RU" sz="1600" dirty="0" err="1" smtClean="0">
                <a:latin typeface="Times New Roman" pitchFamily="18" charset="0"/>
                <a:hlinkClick r:id="rId2"/>
              </a:rPr>
              <a:t>ru</a:t>
            </a:r>
            <a:r>
              <a:rPr lang="ru-RU" altLang="ru-RU" sz="1600" dirty="0" smtClean="0">
                <a:latin typeface="Times New Roman" pitchFamily="18" charset="0"/>
              </a:rPr>
              <a:t>).</a:t>
            </a:r>
            <a:br>
              <a:rPr lang="ru-RU" altLang="ru-RU" sz="1600" dirty="0" smtClean="0">
                <a:latin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</a:rPr>
              <a:t> Чтобы заполнить заявление, нужно выполнить следующие действия:</a:t>
            </a:r>
            <a:br>
              <a:rPr lang="ru-RU" altLang="ru-RU" sz="1600" dirty="0" smtClean="0">
                <a:latin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</a:rPr>
              <a:t>1.   На Главной странице сайта ЦПО Самарской области (</a:t>
            </a:r>
            <a:r>
              <a:rPr lang="en-US" altLang="ru-RU" sz="1600" u="sng" dirty="0" smtClean="0">
                <a:latin typeface="Times New Roman" pitchFamily="18" charset="0"/>
              </a:rPr>
              <a:t>https</a:t>
            </a:r>
            <a:r>
              <a:rPr lang="ru-RU" altLang="ru-RU" sz="1600" u="sng" dirty="0" smtClean="0">
                <a:latin typeface="Times New Roman" pitchFamily="18" charset="0"/>
              </a:rPr>
              <a:t>://</a:t>
            </a:r>
            <a:r>
              <a:rPr lang="en-US" altLang="ru-RU" sz="1600" u="sng" dirty="0" err="1" smtClean="0">
                <a:latin typeface="Times New Roman" pitchFamily="18" charset="0"/>
              </a:rPr>
              <a:t>cposo</a:t>
            </a:r>
            <a:r>
              <a:rPr lang="ru-RU" altLang="ru-RU" sz="1600" u="sng" dirty="0" smtClean="0">
                <a:latin typeface="Times New Roman" pitchFamily="18" charset="0"/>
              </a:rPr>
              <a:t>.</a:t>
            </a:r>
            <a:r>
              <a:rPr lang="en-US" altLang="ru-RU" sz="1600" u="sng" dirty="0" err="1" smtClean="0">
                <a:latin typeface="Times New Roman" pitchFamily="18" charset="0"/>
              </a:rPr>
              <a:t>ru</a:t>
            </a:r>
            <a:r>
              <a:rPr lang="ru-RU" altLang="ru-RU" sz="1600" dirty="0" smtClean="0">
                <a:latin typeface="Times New Roman" pitchFamily="18" charset="0"/>
              </a:rPr>
              <a:t>) </a:t>
            </a:r>
            <a:br>
              <a:rPr lang="ru-RU" altLang="ru-RU" sz="1600" dirty="0" smtClean="0">
                <a:latin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</a:rPr>
              <a:t>либо воспользуйтесь слайдером </a:t>
            </a:r>
            <a:r>
              <a:rPr lang="ru-RU" altLang="ru-RU" sz="1600" i="1" dirty="0" smtClean="0">
                <a:latin typeface="Times New Roman" pitchFamily="18" charset="0"/>
              </a:rPr>
              <a:t>«Аттестация работников образования»</a:t>
            </a:r>
            <a:r>
              <a:rPr lang="ru-RU" altLang="ru-RU" sz="1600" dirty="0" smtClean="0">
                <a:latin typeface="Times New Roman" pitchFamily="18" charset="0"/>
              </a:rPr>
              <a:t> - откроется страница </a:t>
            </a:r>
            <a:r>
              <a:rPr lang="ru-RU" altLang="ru-RU" sz="1600" i="1" dirty="0" smtClean="0">
                <a:latin typeface="Times New Roman" pitchFamily="18" charset="0"/>
              </a:rPr>
              <a:t>«Подача заявления на аттестацию»</a:t>
            </a:r>
            <a:r>
              <a:rPr lang="ru-RU" altLang="ru-RU" sz="1600" dirty="0" smtClean="0">
                <a:latin typeface="Times New Roman" pitchFamily="18" charset="0"/>
              </a:rPr>
              <a:t>,</a:t>
            </a:r>
            <a:br>
              <a:rPr lang="ru-RU" altLang="ru-RU" sz="1600" dirty="0" smtClean="0">
                <a:latin typeface="Times New Roman" pitchFamily="18" charset="0"/>
              </a:rPr>
            </a:br>
            <a:endParaRPr lang="ru-RU" altLang="ru-RU" sz="1600" u="sng" dirty="0" smtClean="0">
              <a:latin typeface="Times New Roman" pitchFamily="18" charset="0"/>
            </a:endParaRP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4067175" y="4797425"/>
            <a:ext cx="217488" cy="1439863"/>
          </a:xfrm>
          <a:prstGeom prst="upArrow">
            <a:avLst>
              <a:gd name="adj1" fmla="val 50000"/>
              <a:gd name="adj2" fmla="val 1655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79200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183187"/>
          </a:xfrm>
        </p:spPr>
        <p:txBody>
          <a:bodyPr/>
          <a:lstStyle/>
          <a:p>
            <a:pPr eaLnBrk="1" hangingPunct="1"/>
            <a:r>
              <a:rPr lang="ru-RU" altLang="ru-RU" sz="1600" smtClean="0"/>
              <a:t>Ознакомьтесь с информацией и графиком подачи заявления. После выбора кнопки «Подача заявления с электронным портфолио» необходимо ввести адрес личной электронной почты, на которую будут приходить уведомления.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99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49950"/>
            <a:ext cx="8532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32288" r="16667" b="16156"/>
          <a:stretch>
            <a:fillRect/>
          </a:stretch>
        </p:blipFill>
        <p:spPr bwMode="auto">
          <a:xfrm>
            <a:off x="900113" y="2133600"/>
            <a:ext cx="62674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6172" r="18777" b="15630"/>
          <a:stretch>
            <a:fillRect/>
          </a:stretch>
        </p:blipFill>
        <p:spPr bwMode="auto">
          <a:xfrm>
            <a:off x="684213" y="4005263"/>
            <a:ext cx="632936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1243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10098" r="16222" b="9045"/>
          <a:stretch>
            <a:fillRect/>
          </a:stretch>
        </p:blipFill>
        <p:spPr bwMode="auto">
          <a:xfrm>
            <a:off x="298450" y="1322388"/>
            <a:ext cx="85471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96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4284663" y="1916113"/>
            <a:ext cx="1871662" cy="1081087"/>
          </a:xfrm>
          <a:prstGeom prst="wedgeRoundRectCallout">
            <a:avLst>
              <a:gd name="adj1" fmla="val -92324"/>
              <a:gd name="adj2" fmla="val 17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Проверьте свои данные</a:t>
            </a:r>
          </a:p>
        </p:txBody>
      </p:sp>
      <p:sp>
        <p:nvSpPr>
          <p:cNvPr id="15365" name="AutoShape 9"/>
          <p:cNvSpPr>
            <a:spLocks noChangeArrowheads="1"/>
          </p:cNvSpPr>
          <p:nvPr/>
        </p:nvSpPr>
        <p:spPr bwMode="auto">
          <a:xfrm>
            <a:off x="2411413" y="4149725"/>
            <a:ext cx="1873250" cy="215900"/>
          </a:xfrm>
          <a:prstGeom prst="leftArrow">
            <a:avLst>
              <a:gd name="adj1" fmla="val 50000"/>
              <a:gd name="adj2" fmla="val 2169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Oval 10"/>
          <p:cNvSpPr>
            <a:spLocks noChangeArrowheads="1"/>
          </p:cNvSpPr>
          <p:nvPr/>
        </p:nvSpPr>
        <p:spPr bwMode="auto">
          <a:xfrm>
            <a:off x="539750" y="4149725"/>
            <a:ext cx="1584325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35937" cy="431800"/>
          </a:xfrm>
        </p:spPr>
        <p:txBody>
          <a:bodyPr/>
          <a:lstStyle/>
          <a:p>
            <a:pPr eaLnBrk="1" hangingPunct="1"/>
            <a:r>
              <a:rPr lang="ru-RU" altLang="ru-RU" sz="2000" b="1" i="1" smtClean="0">
                <a:latin typeface="Times New Roman" pitchFamily="18" charset="0"/>
              </a:rPr>
              <a:t/>
            </a:r>
            <a:br>
              <a:rPr lang="ru-RU" altLang="ru-RU" sz="2000" b="1" i="1" smtClean="0">
                <a:latin typeface="Times New Roman" pitchFamily="18" charset="0"/>
              </a:rPr>
            </a:br>
            <a:r>
              <a:rPr lang="ru-RU" altLang="ru-RU" sz="2000" b="1" i="1" smtClean="0">
                <a:latin typeface="Times New Roman" pitchFamily="18" charset="0"/>
              </a:rPr>
              <a:t/>
            </a:r>
            <a:br>
              <a:rPr lang="ru-RU" altLang="ru-RU" sz="2000" b="1" i="1" smtClean="0">
                <a:latin typeface="Times New Roman" pitchFamily="18" charset="0"/>
              </a:rPr>
            </a:br>
            <a:r>
              <a:rPr lang="ru-RU" altLang="ru-RU" sz="2000" b="1" i="1" smtClean="0">
                <a:latin typeface="Times New Roman" pitchFamily="18" charset="0"/>
              </a:rPr>
              <a:t/>
            </a:r>
            <a:br>
              <a:rPr lang="ru-RU" altLang="ru-RU" sz="2000" b="1" i="1" smtClean="0">
                <a:latin typeface="Times New Roman" pitchFamily="18" charset="0"/>
              </a:rPr>
            </a:br>
            <a:r>
              <a:rPr lang="ru-RU" altLang="ru-RU" sz="2000" b="1" i="1" smtClean="0">
                <a:latin typeface="Times New Roman" pitchFamily="18" charset="0"/>
              </a:rPr>
              <a:t/>
            </a:r>
            <a:br>
              <a:rPr lang="ru-RU" altLang="ru-RU" sz="2000" b="1" i="1" smtClean="0">
                <a:latin typeface="Times New Roman" pitchFamily="18" charset="0"/>
              </a:rPr>
            </a:br>
            <a:r>
              <a:rPr lang="ru-RU" altLang="ru-RU" sz="2000" b="1" i="1" smtClean="0">
                <a:latin typeface="Times New Roman" pitchFamily="18" charset="0"/>
              </a:rPr>
              <a:t/>
            </a:r>
            <a:br>
              <a:rPr lang="ru-RU" altLang="ru-RU" sz="2000" b="1" i="1" smtClean="0">
                <a:latin typeface="Times New Roman" pitchFamily="18" charset="0"/>
              </a:rPr>
            </a:br>
            <a:r>
              <a:rPr lang="ru-RU" altLang="ru-RU" sz="2000" b="1" i="1" smtClean="0">
                <a:latin typeface="Times New Roman" pitchFamily="18" charset="0"/>
              </a:rPr>
              <a:t/>
            </a:r>
            <a:br>
              <a:rPr lang="ru-RU" altLang="ru-RU" sz="2000" b="1" i="1" smtClean="0">
                <a:latin typeface="Times New Roman" pitchFamily="18" charset="0"/>
              </a:rPr>
            </a:br>
            <a:r>
              <a:rPr lang="ru-RU" altLang="ru-RU" sz="2000" b="1" i="1" smtClean="0">
                <a:latin typeface="Times New Roman" pitchFamily="18" charset="0"/>
              </a:rPr>
              <a:t>Важно!</a:t>
            </a:r>
            <a:r>
              <a:rPr lang="ru-RU" altLang="ru-RU" sz="2000" smtClean="0">
                <a:latin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i="1" smtClean="0">
                <a:latin typeface="Times New Roman" pitchFamily="18" charset="0"/>
              </a:rPr>
              <a:t>Без подтверждения </a:t>
            </a:r>
            <a:r>
              <a:rPr lang="ru-RU" altLang="ru-RU" sz="2000" b="1" smtClean="0">
                <a:latin typeface="Times New Roman" pitchFamily="18" charset="0"/>
              </a:rPr>
              <a:t>работодателем информации о  том, что Вы являетесь педагогическим работником данной организации, будет невозможно отправить портфолио на экспертизу.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2124075" y="3500438"/>
            <a:ext cx="720725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2771775" y="3357563"/>
            <a:ext cx="1222375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6588125" y="3357563"/>
            <a:ext cx="1655763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8569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3419475" y="4941888"/>
            <a:ext cx="7921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2051050" y="5084763"/>
            <a:ext cx="7921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6804025" y="4941888"/>
            <a:ext cx="13684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852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5867400" y="2349500"/>
            <a:ext cx="2952750" cy="792163"/>
          </a:xfrm>
          <a:prstGeom prst="wedgeRoundRectCallout">
            <a:avLst>
              <a:gd name="adj1" fmla="val -17472"/>
              <a:gd name="adj2" fmla="val 188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Подтверждение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29449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t="5781" r="18676" b="12703"/>
          <a:stretch/>
        </p:blipFill>
        <p:spPr bwMode="auto">
          <a:xfrm>
            <a:off x="971600" y="974823"/>
            <a:ext cx="7488832" cy="5661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помощь учителю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51720" y="4149080"/>
            <a:ext cx="9361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51720" y="4149080"/>
            <a:ext cx="93610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153</Words>
  <Application>Microsoft Office PowerPoint</Application>
  <PresentationFormat>Экран (4:3)</PresentationFormat>
  <Paragraphs>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4-25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Презентация PowerPoint</vt:lpstr>
      <vt:lpstr>Презентация PowerPoint</vt:lpstr>
      <vt:lpstr> Для проведения аттестации с целью установления квалификационной категории (первой или высшей) Вы должны направить заявление в электронном виде с помощью информационной системы ЦПО Самарской области (https://att.asurso.ru).  Чтобы заполнить заявление, нужно выполнить следующие действия: 1.   На Главной странице сайта ЦПО Самарской области (https://cposo.ru)  либо воспользуйтесь слайдером «Аттестация работников образования» - откроется страница «Подача заявления на аттестацию», </vt:lpstr>
      <vt:lpstr>Презентация PowerPoint</vt:lpstr>
      <vt:lpstr>Презентация PowerPoint</vt:lpstr>
      <vt:lpstr>Презентация PowerPoint</vt:lpstr>
      <vt:lpstr>      Важно! Без подтверждения работодателем информации о  том, что Вы являетесь педагогическим работником данной организации, будет невозможно отправить портфолио на экспертизу.</vt:lpstr>
      <vt:lpstr>Презентация PowerPoint</vt:lpstr>
      <vt:lpstr>Презентация PowerPoint</vt:lpstr>
      <vt:lpstr>В зависимости от указанной в заявлении должности откроется страница «Портфолио …» (например, «Портфолио учителя»). Вы знакомитесь с содержанием Инструкции, помогающей работать в конструкторе электронного портфолио, и загружаете документы.</vt:lpstr>
      <vt:lpstr>Загрузка документов по показателям –отображается название  выбранного файла.</vt:lpstr>
      <vt:lpstr>Название файла появится в столбце «Значение»</vt:lpstr>
      <vt:lpstr>Презентация PowerPoint</vt:lpstr>
      <vt:lpstr>Презентация PowerPoint</vt:lpstr>
      <vt:lpstr>Экспертиза завершена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220</cp:lastModifiedBy>
  <cp:revision>97</cp:revision>
  <cp:lastPrinted>2024-01-11T08:03:53Z</cp:lastPrinted>
  <dcterms:created xsi:type="dcterms:W3CDTF">2012-09-20T12:23:13Z</dcterms:created>
  <dcterms:modified xsi:type="dcterms:W3CDTF">2025-02-14T09:18:27Z</dcterms:modified>
</cp:coreProperties>
</file>