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5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9" r:id="rId14"/>
    <p:sldId id="280" r:id="rId15"/>
    <p:sldId id="281" r:id="rId16"/>
    <p:sldId id="282" r:id="rId17"/>
    <p:sldId id="283" r:id="rId18"/>
    <p:sldId id="267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8A0C-8D0D-4EFC-95A2-48DF1B1E66C6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24CC-DF83-4D76-AE12-FCACA75217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8A0C-8D0D-4EFC-95A2-48DF1B1E66C6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B24CC-DF83-4D76-AE12-FCACA75217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zen.ru/away?to=https://fipi.ru/oge/demoversii-specifikacii-kodifikatory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https:/i.7fon.org/thumb/370052.jpg" TargetMode="External"/><Relationship Id="rId2" Type="http://schemas.openxmlformats.org/officeDocument/2006/relationships/hyperlink" Target="https://i.7fon.org/thumb/37005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ooinn.com/images/grunge-background-265.jpg" TargetMode="External"/><Relationship Id="rId4" Type="http://schemas.openxmlformats.org/officeDocument/2006/relationships/hyperlink" Target="https://ru.depositphotos.com/9840143/stock-photo-old-book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82763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Изменения в КИМ ОГЭ 2025 г. по русскому языку и литературе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797152"/>
            <a:ext cx="4208512" cy="672480"/>
          </a:xfrm>
        </p:spPr>
        <p:txBody>
          <a:bodyPr>
            <a:normAutofit fontScale="85000" lnSpcReduction="20000"/>
          </a:bodyPr>
          <a:lstStyle/>
          <a:p>
            <a:r>
              <a:rPr lang="ru-RU" sz="1600" b="1" i="1" dirty="0" smtClean="0">
                <a:solidFill>
                  <a:schemeClr val="tx1"/>
                </a:solidFill>
              </a:rPr>
              <a:t>Федюкова Л.Н., учитель русского языка и литературы</a:t>
            </a:r>
          </a:p>
          <a:p>
            <a:r>
              <a:rPr lang="ru-RU" sz="1600" b="1" i="1" dirty="0" smtClean="0">
                <a:solidFill>
                  <a:schemeClr val="tx1"/>
                </a:solidFill>
              </a:rPr>
              <a:t> ГБОУ ООШ пос. </a:t>
            </a:r>
            <a:r>
              <a:rPr lang="ru-RU" sz="1600" b="1" i="1" dirty="0" err="1" smtClean="0">
                <a:solidFill>
                  <a:schemeClr val="tx1"/>
                </a:solidFill>
              </a:rPr>
              <a:t>Ильичевский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ОГЭ 2025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Во-вторых, наконец-то</a:t>
            </a:r>
            <a:r>
              <a:rPr lang="ru-RU" b="1" dirty="0"/>
              <a:t> изменены разночтения в способах обращения к тексту </a:t>
            </a:r>
            <a:r>
              <a:rPr lang="ru-RU" dirty="0"/>
              <a:t>для написания сочинения. Теперь выпускник имеет право использовать любые способы работы с прочитанным текстом (раньше было требование писать цитату или делать ссылки на номера предложений).</a:t>
            </a:r>
          </a:p>
          <a:p>
            <a:r>
              <a:rPr lang="ru-RU" dirty="0"/>
              <a:t>В-третьих,</a:t>
            </a:r>
            <a:r>
              <a:rPr lang="ru-RU" b="1" dirty="0"/>
              <a:t> в формулировке задания сочинения 13.3</a:t>
            </a:r>
            <a:r>
              <a:rPr lang="ru-RU" dirty="0"/>
              <a:t> (а это самое популярное сочинение среди выпускников) прописали, что второй пример тоже можно приводить из прочитанного текста.</a:t>
            </a:r>
          </a:p>
          <a:p>
            <a:pPr marL="0" indent="0">
              <a:buNone/>
            </a:pPr>
            <a:r>
              <a:rPr lang="ru-RU" dirty="0" smtClean="0"/>
              <a:t>  Прекрасное </a:t>
            </a:r>
            <a:r>
              <a:rPr lang="ru-RU" dirty="0"/>
              <a:t>уточнение, потому как раньше это было только в критериях проверки сочинения.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5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ОГЭ 2025</a:t>
            </a:r>
            <a:endParaRPr lang="ru-RU" dirty="0"/>
          </a:p>
        </p:txBody>
      </p:sp>
      <p:pic>
        <p:nvPicPr>
          <p:cNvPr id="4" name="Объект 3" descr="-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5" y="1600200"/>
            <a:ext cx="803469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82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ОГЭ 2025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Перейдем </a:t>
            </a:r>
            <a:r>
              <a:rPr lang="ru-RU" sz="1600" dirty="0"/>
              <a:t>к другим, более интересным уточнениям. Как видим, на скриншоте выше есть очень </a:t>
            </a:r>
            <a:r>
              <a:rPr lang="ru-RU" sz="1600" b="1" dirty="0"/>
              <a:t>интересное замечание, связанное с примерами из </a:t>
            </a:r>
            <a:r>
              <a:rPr lang="ru-RU" sz="1600" b="1" dirty="0" err="1"/>
              <a:t>манги</a:t>
            </a:r>
            <a:r>
              <a:rPr lang="ru-RU" sz="1600" b="1" dirty="0"/>
              <a:t>, комиксов, компьютерных игр и аниме. </a:t>
            </a:r>
            <a:r>
              <a:rPr lang="ru-RU" sz="1600" dirty="0"/>
              <a:t>Эти произведения и раньше вызывали споры среди учителей и репетиторов, теперь же ФИПИ официально разрешили этот вопрос: полностью запретили использовать комиксы, игры и пр. в сочинении ОГЭ.</a:t>
            </a:r>
          </a:p>
          <a:p>
            <a:r>
              <a:rPr lang="ru-RU" sz="1600" dirty="0"/>
              <a:t>Отчасти могу это понять. </a:t>
            </a:r>
            <a:r>
              <a:rPr lang="ru-RU" sz="1600" b="1" dirty="0"/>
              <a:t>Грамотно, понятно и логично прописывать подобные примеры получалось у единиц. </a:t>
            </a:r>
            <a:r>
              <a:rPr lang="ru-RU" sz="1600" dirty="0"/>
              <a:t>Гораздо чаще получалось так, что выпускник, желая привести аргумент из любимой игры, путался в именах персонажей, не мог вспомнить нужные детали и писал, к сожалению, полный ошибок аргумент.</a:t>
            </a:r>
          </a:p>
          <a:p>
            <a:r>
              <a:rPr lang="ru-RU" sz="1600" dirty="0"/>
              <a:t>Никто не спорит с тем, что есть интересные комиксы и графические романы. Однако на ОГЭ теперь придется обращаться только к жизненному или же читательскому опыту. И это очень ценный навык, который пригодится в 10-11 классах.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162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ОГЭ 2025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Для того, чтобы работа попала на третью проверку, теперь достаточно расхождения между первыми двумя проверками в 8 баллов (в прошлом году было 10).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В 2025 году экзаменуемым запрещено пользоваться личными орфографическими словарями — теперь их обязана предоставлять школа, в которой проводится ОГЭ.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08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Литература 2025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Изменения структуры и содержания КИМ отсутствуют.</a:t>
            </a:r>
          </a:p>
          <a:p>
            <a:pPr marL="0" indent="0">
              <a:buNone/>
            </a:pPr>
            <a:r>
              <a:rPr lang="ru-RU" dirty="0"/>
              <a:t>Уточнены критерии оценивания выполнения заданий: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- при оценивании выполнения всех заданий первой части по критерию «Логичность, соблюдение речевых и грамматических норм» учитывается сумма ошибок вне зависимости от их вида;</a:t>
            </a:r>
          </a:p>
          <a:p>
            <a:pPr>
              <a:buFontTx/>
              <a:buChar char="-"/>
            </a:pPr>
            <a:r>
              <a:rPr lang="ru-RU" dirty="0"/>
              <a:t>к</a:t>
            </a:r>
            <a:r>
              <a:rPr lang="ru-RU" dirty="0" smtClean="0"/>
              <a:t>ритерии К6 «Соблюдение орфографических норм» и К7 «Соблюдение пунктуационных норм» оценивания сочинения  второй части  сближены по количеству ошибок с требованиями ОГЭ по русскому языку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54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Итоговое собеседование по русскому языку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 В </a:t>
            </a:r>
            <a:r>
              <a:rPr lang="ru-RU" b="1" dirty="0"/>
              <a:t>2025</a:t>
            </a:r>
            <a:r>
              <a:rPr lang="ru-RU" dirty="0"/>
              <a:t> году первый экзамен (</a:t>
            </a:r>
            <a:r>
              <a:rPr lang="ru-RU" b="1" dirty="0"/>
              <a:t>итоговое</a:t>
            </a:r>
            <a:r>
              <a:rPr lang="ru-RU" dirty="0"/>
              <a:t> </a:t>
            </a:r>
            <a:r>
              <a:rPr lang="ru-RU" b="1" dirty="0"/>
              <a:t>собеседование</a:t>
            </a:r>
            <a:r>
              <a:rPr lang="ru-RU" dirty="0"/>
              <a:t>) традиционно пройдет во всех школах России во 2-ю среду февраля – 12.02.25 </a:t>
            </a:r>
            <a:endParaRPr lang="ru-RU" dirty="0" smtClean="0"/>
          </a:p>
          <a:p>
            <a:r>
              <a:rPr lang="ru-RU" dirty="0" smtClean="0"/>
              <a:t>Изменения </a:t>
            </a:r>
            <a:r>
              <a:rPr lang="ru-RU" dirty="0"/>
              <a:t>в структуре и содержании КИМ отсутствуют. Как и в 2024 году ученикам необходимо выполнить четыре задания в следующем порядке:</a:t>
            </a:r>
          </a:p>
          <a:p>
            <a:r>
              <a:rPr lang="ru-RU" dirty="0"/>
              <a:t>1. Чтение текста вслух.</a:t>
            </a:r>
          </a:p>
          <a:p>
            <a:r>
              <a:rPr lang="ru-RU" dirty="0"/>
              <a:t>2. Подробный пересказ текста с включением приведённого высказывания.</a:t>
            </a:r>
          </a:p>
          <a:p>
            <a:r>
              <a:rPr lang="ru-RU" dirty="0"/>
              <a:t>3. Монологическое высказывание.</a:t>
            </a:r>
          </a:p>
          <a:p>
            <a:r>
              <a:rPr lang="ru-RU" dirty="0"/>
              <a:t>4. Участие в диалоге.</a:t>
            </a:r>
          </a:p>
          <a:p>
            <a:r>
              <a:rPr lang="ru-RU" dirty="0"/>
              <a:t>Пролистайте </a:t>
            </a:r>
            <a:r>
              <a:rPr lang="ru-RU" dirty="0">
                <a:hlinkClick r:id="rId2"/>
              </a:rPr>
              <a:t>демоверсию</a:t>
            </a:r>
            <a:r>
              <a:rPr lang="ru-RU" dirty="0"/>
              <a:t> ИС 2025. Ничего нового и пугающего там нет!</a:t>
            </a:r>
          </a:p>
        </p:txBody>
      </p:sp>
    </p:spTree>
    <p:extLst>
      <p:ext uri="{BB962C8B-B14F-4D97-AF65-F5344CB8AC3E}">
        <p14:creationId xmlns:p14="http://schemas.microsoft.com/office/powerpoint/2010/main" val="42545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Итоговое собеседование по русскому языку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В формулировки и систему оценивания выполнения заданий внесены следующие изменения: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1. Максимальный балл за задание «Диалог» увеличили до 3 баллов. В прошлом году за него можно было получить только </a:t>
            </a:r>
            <a:r>
              <a:rPr lang="ru-RU" dirty="0" smtClean="0"/>
              <a:t>2.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о </a:t>
            </a:r>
            <a:r>
              <a:rPr lang="ru-RU" dirty="0"/>
              <a:t>аналогии с ЕГЭ по русском языку исключили </a:t>
            </a:r>
            <a:r>
              <a:rPr lang="ru-RU" dirty="0" smtClean="0"/>
              <a:t>критерий оценивания </a:t>
            </a:r>
            <a:r>
              <a:rPr lang="ru-RU" dirty="0"/>
              <a:t>«Богатство речи</a:t>
            </a:r>
            <a:r>
              <a:rPr lang="ru-RU" dirty="0" smtClean="0"/>
              <a:t>», при этом обозначенные ранее подходы к оцениванию речевых повторов сохраняются при оценивании соблюдения </a:t>
            </a:r>
            <a:r>
              <a:rPr lang="ru-RU" dirty="0"/>
              <a:t>р</a:t>
            </a:r>
            <a:r>
              <a:rPr lang="ru-RU" dirty="0" smtClean="0"/>
              <a:t>ечевых норм. </a:t>
            </a:r>
            <a:r>
              <a:rPr lang="ru-RU" dirty="0"/>
              <a:t>Итого суммарно за грамотный ответ можно получить 7 баллов, а не 8, как в 2024 году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Итоговое собеседование по русскому языку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3. </a:t>
            </a:r>
            <a:r>
              <a:rPr lang="ru-RU" dirty="0" smtClean="0"/>
              <a:t>Внесли </a:t>
            </a:r>
            <a:r>
              <a:rPr lang="ru-RU" dirty="0"/>
              <a:t>также парочку незначительных изменений, абсолютно не влияющих на подготовку:</a:t>
            </a:r>
          </a:p>
          <a:p>
            <a:pPr>
              <a:buFontTx/>
              <a:buChar char="-"/>
            </a:pPr>
            <a:r>
              <a:rPr lang="ru-RU" dirty="0" smtClean="0"/>
              <a:t>составители </a:t>
            </a:r>
            <a:r>
              <a:rPr lang="ru-RU" dirty="0"/>
              <a:t>экзамена чуть-чуть поколдовали и привели к единообразному представлению примерный круг вопросов, на которые должны ответить школьники в задании «Монологическое </a:t>
            </a:r>
            <a:r>
              <a:rPr lang="ru-RU" dirty="0" smtClean="0"/>
              <a:t>высказывание»;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критерий Р5 «Соблюдение </a:t>
            </a:r>
            <a:r>
              <a:rPr lang="ru-RU" dirty="0" err="1"/>
              <a:t>фактологической</a:t>
            </a:r>
            <a:r>
              <a:rPr lang="ru-RU" dirty="0"/>
              <a:t> точности» переименовали по аналогии с тем, как подобный критерий представлен в ОГЭ и ЕГЭ по русскому языку: «Фактическая точность речи».</a:t>
            </a:r>
          </a:p>
          <a:p>
            <a:pPr marL="0" indent="0">
              <a:buNone/>
            </a:pPr>
            <a:r>
              <a:rPr lang="ru-RU" dirty="0"/>
              <a:t>Максимальное количество первичных баллов за выполнение всех заданий итогового собеседования тоже сохранено и составляет 20 баллов. Как и прежде, участник итогового собеседования получает зачёт в случае, если за выполнение работы он набрал 10 или более баллов.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728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5491"/>
            <a:ext cx="8229600" cy="327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268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hlinkClick r:id="rId2"/>
            </a:endParaRPr>
          </a:p>
          <a:p>
            <a:r>
              <a:rPr lang="en-US" dirty="0">
                <a:hlinkClick r:id="rId3"/>
              </a:rPr>
              <a:t>https://fipi.ru/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i.7fon.org/thumb/370052.jpg</a:t>
            </a:r>
            <a:endParaRPr lang="ru-RU" dirty="0" smtClean="0"/>
          </a:p>
          <a:p>
            <a:r>
              <a:rPr lang="en-US" dirty="0">
                <a:solidFill>
                  <a:srgbClr val="7030A0"/>
                </a:solidFill>
              </a:rPr>
              <a:t>https://dzen.ru/a/ZsYHQ1wy-jOchA_L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hlinkClick r:id="rId4"/>
              </a:rPr>
              <a:t>https://ru.depositphotos.com/9840143/stock-photo-old-books.html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https://jooinn.com/images/grunge-background-265.jpg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ОГЭ 2025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 2025 году ФИПИ обновил содержание и критерии оценки ОГЭ по большинству школьных предметов. </a:t>
            </a:r>
            <a:endParaRPr lang="ru-RU" dirty="0" smtClean="0"/>
          </a:p>
          <a:p>
            <a:r>
              <a:rPr lang="ru-RU" dirty="0" smtClean="0"/>
              <a:t>Структура </a:t>
            </a:r>
            <a:r>
              <a:rPr lang="ru-RU" dirty="0"/>
              <a:t>экзамена и содержание </a:t>
            </a:r>
            <a:r>
              <a:rPr lang="ru-RU" dirty="0" smtClean="0"/>
              <a:t>заданий по русскому языку </a:t>
            </a:r>
            <a:r>
              <a:rPr lang="ru-RU" dirty="0"/>
              <a:t>остались без </a:t>
            </a:r>
            <a:r>
              <a:rPr lang="ru-RU" dirty="0" smtClean="0"/>
              <a:t>изменений.</a:t>
            </a:r>
            <a:endParaRPr lang="ru-RU" dirty="0"/>
          </a:p>
          <a:p>
            <a:r>
              <a:rPr lang="ru-RU" dirty="0"/>
              <a:t>Соответственно, в рамках ОГЭ по русскому языку </a:t>
            </a:r>
            <a:r>
              <a:rPr lang="ru-RU" b="1" dirty="0" smtClean="0"/>
              <a:t>учащиеся </a:t>
            </a:r>
            <a:r>
              <a:rPr lang="ru-RU" b="1" dirty="0"/>
              <a:t>по-прежнему будут писать сжатое изложение, тестовую часть </a:t>
            </a:r>
            <a:r>
              <a:rPr lang="ru-RU" dirty="0"/>
              <a:t>(из 11 заданий), </a:t>
            </a:r>
            <a:r>
              <a:rPr lang="ru-RU" b="1" dirty="0"/>
              <a:t>а также сочинение-рассуждение </a:t>
            </a:r>
            <a:r>
              <a:rPr lang="ru-RU" dirty="0"/>
              <a:t>по одной из тем на выбор (13.1, 13.2 и 13.3).</a:t>
            </a:r>
          </a:p>
          <a:p>
            <a:r>
              <a:rPr lang="ru-RU" dirty="0"/>
              <a:t>Время выполнения работы — 3 часа 55 минут.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9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ОГЭ 2025</a:t>
            </a:r>
            <a:endParaRPr lang="ru-RU" sz="2000" dirty="0"/>
          </a:p>
        </p:txBody>
      </p:sp>
      <p:pic>
        <p:nvPicPr>
          <p:cNvPr id="4" name="Объект 3" descr="Структура экзамена и содержание заданий остались без изменений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219" y="1600200"/>
            <a:ext cx="552556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088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Изменены критерии оценивания грамотности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Это очень важное изменение, так как именно </a:t>
            </a:r>
            <a:r>
              <a:rPr lang="ru-RU" b="1" dirty="0"/>
              <a:t>от критериев грамотности зависит перевод баллов ОГЭ в отметку за экзамен. </a:t>
            </a:r>
            <a:endParaRPr lang="ru-RU" b="1" dirty="0" smtClean="0"/>
          </a:p>
          <a:p>
            <a:pPr marL="0" indent="0">
              <a:buNone/>
            </a:pPr>
            <a:r>
              <a:rPr lang="ru-RU" dirty="0"/>
              <a:t>Раньше это было так: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6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ОГЭ 2025</a:t>
            </a:r>
            <a:endParaRPr lang="ru-RU" dirty="0"/>
          </a:p>
        </p:txBody>
      </p:sp>
      <p:pic>
        <p:nvPicPr>
          <p:cNvPr id="4" name="Объект 3" descr="Шкала перевода прошлых лет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20" y="1600200"/>
            <a:ext cx="7118159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ОГЭ 2025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 критериях новой демоверсии ОГЭ мы видим, что теперь увеличено с 2 до 3 максимальное количество баллов по каждому критерию грамотности (орфография, пунктуация, речь).</a:t>
            </a:r>
          </a:p>
          <a:p>
            <a:r>
              <a:rPr lang="ru-RU" dirty="0"/>
              <a:t>Теперь, </a:t>
            </a:r>
            <a:r>
              <a:rPr lang="ru-RU" b="1" dirty="0"/>
              <a:t>чтобы получить максимальный балл по каждому критерию, нужно не допустить ни одной ошибки </a:t>
            </a:r>
            <a:r>
              <a:rPr lang="ru-RU" dirty="0"/>
              <a:t>(раньше «прощались» 1-2 ошибки).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6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ОГЭ 2025</a:t>
            </a:r>
            <a:endParaRPr lang="ru-RU" dirty="0"/>
          </a:p>
        </p:txBody>
      </p:sp>
      <p:pic>
        <p:nvPicPr>
          <p:cNvPr id="4" name="Объект 3" descr="Соответственно, надо продолжать работать над повышением уровня грамотност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95" y="1600200"/>
            <a:ext cx="7251209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7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ОГЭ 2025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2000" b="1" dirty="0"/>
              <a:t>Увеличен максимальный балл за выполнение всей работы (с 33 до 37 баллов)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Этот пункт вытекает из предыдущего. С изменением оценивания работы по критериям грамотности связано </a:t>
            </a:r>
            <a:r>
              <a:rPr lang="ru-RU" sz="2000" b="1" dirty="0"/>
              <a:t>повышение максимального балла ОГЭ (с 33 возможных баллов до 37).</a:t>
            </a:r>
            <a:endParaRPr lang="ru-RU" sz="2000" dirty="0"/>
          </a:p>
          <a:p>
            <a:pPr marL="0" indent="0">
              <a:buNone/>
            </a:pPr>
            <a:r>
              <a:rPr lang="ru-RU" sz="2000" b="1" dirty="0" smtClean="0"/>
              <a:t>Скорректированы </a:t>
            </a:r>
            <a:r>
              <a:rPr lang="ru-RU" sz="2000" b="1" dirty="0"/>
              <a:t>формулировки требований к сочинению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Здесь есть несколько хороших нововведений.</a:t>
            </a:r>
          </a:p>
          <a:p>
            <a:r>
              <a:rPr lang="ru-RU" sz="2000" dirty="0"/>
              <a:t>Во-первых,</a:t>
            </a:r>
            <a:r>
              <a:rPr lang="ru-RU" sz="2000" b="1" dirty="0"/>
              <a:t> в сочинении 13.1 изменена формулировка задания:</a:t>
            </a:r>
            <a:r>
              <a:rPr lang="ru-RU" sz="2000" dirty="0"/>
              <a:t> теперь в качестве темы предложена не трудная для понимания цитата, а </a:t>
            </a:r>
            <a:r>
              <a:rPr lang="ru-RU" sz="2000" b="1" dirty="0"/>
              <a:t>дан четкий вопрос, который более понятен выпускнику</a:t>
            </a:r>
            <a:r>
              <a:rPr lang="ru-RU" sz="2000" dirty="0"/>
              <a:t>. Думаю, составители экзамена задумались над тем, что тему 13.1 практически никто не выбирал. Теперь же это задание сформулировано интересно </a:t>
            </a:r>
            <a:r>
              <a:rPr lang="ru-RU" sz="2000" dirty="0" smtClean="0"/>
              <a:t> и понятно</a:t>
            </a:r>
            <a:r>
              <a:rPr lang="ru-RU" sz="2000" dirty="0"/>
              <a:t>. 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353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ОГЭ 2025</a:t>
            </a:r>
            <a:endParaRPr lang="ru-RU" dirty="0"/>
          </a:p>
        </p:txBody>
      </p:sp>
      <p:pic>
        <p:nvPicPr>
          <p:cNvPr id="4" name="Объект 3" descr="Как вам предыдущий вариант?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278" y="1600200"/>
            <a:ext cx="535544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2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412</Words>
  <Application>Microsoft Office PowerPoint</Application>
  <PresentationFormat>Экран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Изменения в КИМ ОГЭ 2025 г. по русскому языку и литературе</vt:lpstr>
      <vt:lpstr>ОГЭ 2025</vt:lpstr>
      <vt:lpstr>ОГЭ 2025</vt:lpstr>
      <vt:lpstr>Изменены критерии оценивания грамотности </vt:lpstr>
      <vt:lpstr>ОГЭ 2025</vt:lpstr>
      <vt:lpstr>ОГЭ 2025</vt:lpstr>
      <vt:lpstr>ОГЭ 2025</vt:lpstr>
      <vt:lpstr>ОГЭ 2025</vt:lpstr>
      <vt:lpstr>ОГЭ 2025</vt:lpstr>
      <vt:lpstr>ОГЭ 2025</vt:lpstr>
      <vt:lpstr>ОГЭ 2025</vt:lpstr>
      <vt:lpstr>ОГЭ 2025</vt:lpstr>
      <vt:lpstr>ОГЭ 2025</vt:lpstr>
      <vt:lpstr>Литература 2025</vt:lpstr>
      <vt:lpstr>Итоговое собеседование по русскому языку</vt:lpstr>
      <vt:lpstr>Итоговое собеседование по русскому языку</vt:lpstr>
      <vt:lpstr>Итоговое собеседование по русскому языку</vt:lpstr>
      <vt:lpstr>Спасибо за внимание!</vt:lpstr>
      <vt:lpstr>Интернет-ресурсы: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Старинные книги</dc:title>
  <dc:creator>Пользователь</dc:creator>
  <cp:lastModifiedBy>User</cp:lastModifiedBy>
  <cp:revision>46</cp:revision>
  <dcterms:created xsi:type="dcterms:W3CDTF">2018-12-07T08:19:45Z</dcterms:created>
  <dcterms:modified xsi:type="dcterms:W3CDTF">2024-10-23T12:15:57Z</dcterms:modified>
</cp:coreProperties>
</file>