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3" r:id="rId3"/>
    <p:sldId id="277" r:id="rId4"/>
    <p:sldId id="266" r:id="rId5"/>
    <p:sldId id="264" r:id="rId6"/>
    <p:sldId id="265" r:id="rId7"/>
    <p:sldId id="267" r:id="rId8"/>
    <p:sldId id="268" r:id="rId9"/>
    <p:sldId id="269" r:id="rId10"/>
    <p:sldId id="271" r:id="rId11"/>
    <p:sldId id="273" r:id="rId12"/>
    <p:sldId id="274" r:id="rId13"/>
    <p:sldId id="275" r:id="rId14"/>
    <p:sldId id="272" r:id="rId15"/>
    <p:sldId id="27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ергей Алякин" initials="СА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 snapToGrid="0">
      <p:cViewPr varScale="1">
        <p:scale>
          <a:sx n="59" d="100"/>
          <a:sy n="59" d="100"/>
        </p:scale>
        <p:origin x="-55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93A05-EB22-4C09-A8F9-F368C2EFCB88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4E561-820E-4F52-95AD-485051592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93A05-EB22-4C09-A8F9-F368C2EFCB88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4E561-820E-4F52-95AD-485051592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4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93A05-EB22-4C09-A8F9-F368C2EFCB88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4E561-820E-4F52-95AD-485051592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93A05-EB22-4C09-A8F9-F368C2EFCB88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4E561-820E-4F52-95AD-485051592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2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93A05-EB22-4C09-A8F9-F368C2EFCB88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4E561-820E-4F52-95AD-485051592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93A05-EB22-4C09-A8F9-F368C2EFCB88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4E561-820E-4F52-95AD-485051592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93A05-EB22-4C09-A8F9-F368C2EFCB88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4E561-820E-4F52-95AD-485051592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93A05-EB22-4C09-A8F9-F368C2EFCB88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4E561-820E-4F52-95AD-485051592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93A05-EB22-4C09-A8F9-F368C2EFCB88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4E561-820E-4F52-95AD-485051592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93A05-EB22-4C09-A8F9-F368C2EFCB88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4E561-820E-4F52-95AD-4850515929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893A05-EB22-4C09-A8F9-F368C2EFCB88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4E561-820E-4F52-95AD-4850515929A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893A05-EB22-4C09-A8F9-F368C2EFCB88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814E561-820E-4F52-95AD-4850515929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8990" y="1074820"/>
            <a:ext cx="10285032" cy="224589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Профориентационная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работа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обучающимися</a:t>
            </a:r>
            <a:b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уроках русского языка и литературы</a:t>
            </a:r>
            <a:b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4088" y="2005263"/>
            <a:ext cx="9971007" cy="3643368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Выступающий:</a:t>
            </a:r>
          </a:p>
          <a:p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Алякина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О.Н.,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читель русского языка и литературы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ГБОУ СОШ №3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г.Нефтегорска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07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6063" y="250722"/>
            <a:ext cx="10781588" cy="5941531"/>
          </a:xfrm>
        </p:spPr>
        <p:txBody>
          <a:bodyPr>
            <a:noAutofit/>
          </a:bodyPr>
          <a:lstStyle/>
          <a:p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место работы психолога — это школы, детские сады, интернаты, центры психологической </a:t>
            </a:r>
            <a:r>
              <a:rPr lang="ru-RU" sz="1800" b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помощи,частная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практика. Специалисты при помощи проверенных методик определяют способности, индивидуальные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школьников, воспитанников и выстраивают отдельную для каждого программу обучения.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специальности:</a:t>
            </a:r>
            <a:br>
              <a:rPr lang="ru-RU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Оказание помощи в решении проблем.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Возможность личностного роста.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Познание причин поступков, поведения людей, формирование философского отношения к внешним событиям.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Обретение внутреннего спокойствия.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Возможность ведения частной практики, независимость от работодателя.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Минусы профессии:</a:t>
            </a:r>
            <a:br>
              <a:rPr lang="ru-RU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Постоянное нервное напряжение. Нужно контролировать собственные эмоции, чтобы не принимать чужой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 близко к сердцу.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Страхи, депрессия, отчаяние — психологам приходится разбираться с причинами тяжелых переживаний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находить пути избавления от них.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Высокая ответственность. От рекомендаций специалиста зависят душевное состояние человека, его поступки.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Постоянное чувство ответственности может стать причиной страха совершить непоправимое.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9148" y="1430594"/>
            <a:ext cx="104566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497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2172" y="1849934"/>
            <a:ext cx="10911840" cy="2176634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Знакомясь с учебником литературы, предлагаем ребятам прочитать сведения, расположенные на обороте титульного листа, и выбрать информацию о профессиях людей, которые участвовали в создании учебника (автор-составитель, редактор, художественный редактор, технический редактор, компьютерный верстальщик, корректор, художник). </a:t>
            </a:r>
            <a:endParaRPr lang="ru-RU" sz="28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5516" y="693175"/>
            <a:ext cx="104566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602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811" y="250723"/>
            <a:ext cx="10911840" cy="131260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9148" y="1430594"/>
            <a:ext cx="104566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1895" y="753980"/>
            <a:ext cx="106638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Изучая поэму А.С. Пушкина «Руслан и Людмила», мы обязательно смотрим и анализируем отрывок из художественного фильма А. Птушко. Работая над профориентацией школьников, можно, конечно, просто задать вопрос: «Люди каких профессий работают над созданием кинофильма?»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предложить ребятам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заранее подготовленную работу с заданием, соотнести название профессии с её определением, т.е. таблица может выглядеть следующим образом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47" y="2294022"/>
            <a:ext cx="10600271" cy="445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884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5853" y="593558"/>
            <a:ext cx="10861798" cy="5149516"/>
          </a:xfrm>
        </p:spPr>
        <p:txBody>
          <a:bodyPr>
            <a:noAutofit/>
          </a:bodyPr>
          <a:lstStyle/>
          <a:p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Примером </a:t>
            </a: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к своей работе может служить и Герасим из повести И.С. Тургенева. Но это произведение дает возможность задуматься о трансформации профессий во времени. Предлагаем ребятам вспомнить, какие профессии встречаются в тексте:</a:t>
            </a:r>
            <a:b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Дворецкий – управляющий домом или загородным поместьем.</a:t>
            </a:r>
            <a:b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Прачка – работница, занимающаяся стиркой белья.</a:t>
            </a:r>
            <a:b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Кастелянша – женщина, заведующая бельевым хозяйством (в больнице, общежитии, доме отдыха, гостинице).</a:t>
            </a:r>
            <a:b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Башмачник – мастер, занимающийся шитьем и починкой обуви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Дворник </a:t>
            </a: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работник, в обязанности которого входит поддержание чистоты во дворе и на улице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Вспоминаем</a:t>
            </a:r>
            <a:r>
              <a:rPr 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чем занимаются эти герои произведения. Потом размышляем о том, сохранились ли профессии, как они изменились, изменились ли их названия (мажордом, сапожник, кутюрье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9148" y="1430594"/>
            <a:ext cx="104566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618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811" y="250723"/>
            <a:ext cx="10911840" cy="143059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9148" y="1430594"/>
            <a:ext cx="104566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2105" y="751344"/>
            <a:ext cx="1071612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со вступлением в школьные учебники ФГОС второго поколения мы все чаше задумываемся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 тем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учить детей по-новому? Главным образом, необходимо пересмотреть собственную форму работы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начать модернизацию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себя. Множество учебников предоставляет нам потенциал для осуществления новых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концепций.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поставленных задач необходима планомерная систематическая работа по профессиональной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на уроках русского языка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литературы посредством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ресурсов учебника.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нацеленная на оказание помощи подросткам в самоопределении, расширяет границы урока, обогащает его, обеспечивая связь с реальной жизнью, социальной практикой.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932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811" y="250723"/>
            <a:ext cx="10911840" cy="321514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9148" y="1430594"/>
            <a:ext cx="104566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4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911" y="339847"/>
            <a:ext cx="10911840" cy="160124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этим выделим основное направление в работе школьного учителя:</a:t>
            </a:r>
            <a:b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115800"/>
              </p:ext>
            </p:extLst>
          </p:nvPr>
        </p:nvGraphicFramePr>
        <p:xfrm>
          <a:off x="818146" y="1844843"/>
          <a:ext cx="10700085" cy="3850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528"/>
                <a:gridCol w="8213557"/>
              </a:tblGrid>
              <a:tr h="52993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работы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20171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Профессиональное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просвещение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словарика профессий;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составление буклетов по конкретным профессиям;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виртуальные экскурсии в мир профессий;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собирание сведений о перспективах занятости и востребованности на рынке труда;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конструирование и обыгрывание ситуаций в соответствии с типом профессии;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знакомство с «Атласом 100 новых профессий»;</a:t>
                      </a:r>
                    </a:p>
                    <a:p>
                      <a:r>
                        <a:rPr kumimoji="0"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оформление листа портфолио «Я и моя профессия».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64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911" y="339848"/>
            <a:ext cx="10911840" cy="4841752"/>
          </a:xfrm>
        </p:spPr>
        <p:txBody>
          <a:bodyPr>
            <a:noAutofit/>
          </a:bodyPr>
          <a:lstStyle/>
          <a:p>
            <a:pPr lvl="0">
              <a:spcBef>
                <a:spcPts val="360"/>
              </a:spcBef>
              <a:buSzPts val="1400"/>
              <a:tabLst>
                <a:tab pos="732790" algn="l"/>
              </a:tabLst>
            </a:pPr>
            <a:r>
              <a:rPr lang="ru-RU" sz="2800" b="0" kern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Данная работа позволит представить обучающимся различные виды профессий;</a:t>
            </a:r>
            <a:br>
              <a:rPr lang="ru-RU" sz="2800" b="0" kern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800" b="0" kern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– познакомит с типологией профессий;</a:t>
            </a:r>
            <a:br>
              <a:rPr lang="ru-RU" sz="2800" b="0" kern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800" b="0" kern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– проинформирует об актуальности в потребности профессий на рынке труда;</a:t>
            </a:r>
            <a:br>
              <a:rPr lang="ru-RU" sz="2800" b="0" kern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800" b="0" kern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– будет способствовать личностному развитию учащихся и развитию интересов и способностей </a:t>
            </a:r>
            <a:r>
              <a:rPr lang="ru-RU" sz="2800" b="0" kern="0" dirty="0" err="1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школьников,создавать</a:t>
            </a:r>
            <a:r>
              <a:rPr lang="ru-RU" sz="2800" b="0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2800" b="0" kern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поля </a:t>
            </a:r>
            <a:r>
              <a:rPr lang="ru-RU" sz="2800" b="0" kern="0" dirty="0" err="1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самоактуализации</a:t>
            </a:r>
            <a:r>
              <a:rPr lang="ru-RU" sz="2800" b="0" kern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подростков в различных сферах деятельности.</a:t>
            </a:r>
            <a:r>
              <a:rPr lang="ru-RU" sz="2800" b="0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800" b="0" kern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endParaRPr lang="ru-RU" sz="2800" b="0" kern="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6067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432" y="0"/>
            <a:ext cx="10943302" cy="5014451"/>
          </a:xfrm>
        </p:spPr>
        <p:txBody>
          <a:bodyPr>
            <a:normAutofit/>
          </a:bodyPr>
          <a:lstStyle/>
          <a:p>
            <a:pPr lvl="0" algn="ctr"/>
            <a:r>
              <a:rPr lang="ru-RU" sz="2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5405" y="1371601"/>
            <a:ext cx="10707329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5405" y="612845"/>
            <a:ext cx="1070732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§ 5. Стили </a:t>
            </a:r>
            <a:r>
              <a:rPr lang="ru-RU" b="1" dirty="0" smtClean="0"/>
              <a:t>речи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Укажите</a:t>
            </a:r>
            <a:r>
              <a:rPr lang="ru-RU" dirty="0"/>
              <a:t>, в каком из отрывков ставится задача:</a:t>
            </a:r>
          </a:p>
          <a:p>
            <a:r>
              <a:rPr lang="ru-RU" dirty="0"/>
              <a:t>а) сообщить точные сведения о ветре;</a:t>
            </a:r>
            <a:br>
              <a:rPr lang="ru-RU" dirty="0"/>
            </a:br>
            <a:r>
              <a:rPr lang="ru-RU" dirty="0"/>
              <a:t>б) обменяться впечатлениями о ветреной погоде;</a:t>
            </a:r>
            <a:br>
              <a:rPr lang="ru-RU" dirty="0"/>
            </a:br>
            <a:r>
              <a:rPr lang="ru-RU" dirty="0"/>
              <a:t>в) нарисовать картину порывистого ветра.</a:t>
            </a:r>
          </a:p>
          <a:p>
            <a:r>
              <a:rPr lang="ru-RU" dirty="0"/>
              <a:t>1. — Ну и ветер! Такую пылищу поднял! — Да, такого ветра давно не было.</a:t>
            </a:r>
          </a:p>
          <a:p>
            <a:r>
              <a:rPr lang="ru-RU" dirty="0"/>
              <a:t>2. Ветер — это движение воздуха в атмосфере. Ветер характеризуется скоростью и направлением. Скорость ветра у земной поверхности измеряется специальным прибором и выражается в метрах в секунду (километрах в час). Направление ветра определяется флюгером*.</a:t>
            </a:r>
          </a:p>
          <a:p>
            <a:r>
              <a:rPr lang="ru-RU" dirty="0"/>
              <a:t>3. Вдруг рванул ветер, и с такой силой, что едва не выхватил у Егорушки узелок... Ветер со свистом понёсся по степи, беспорядочно закружился и поднял с травою такой шум, что из-за него не было слышно ни грома, ни скрипа колёс. (А. Чехов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99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3768" y="449179"/>
            <a:ext cx="1098884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— Как называется человек по профессии, который изучает погоду и составляет прогноз?</a:t>
            </a:r>
          </a:p>
          <a:p>
            <a:r>
              <a:rPr lang="ru-RU" b="1" dirty="0"/>
              <a:t>Метеоролог </a:t>
            </a:r>
            <a:r>
              <a:rPr lang="ru-RU" dirty="0"/>
              <a:t>— </a:t>
            </a:r>
            <a:r>
              <a:rPr lang="ru-RU" b="1" dirty="0"/>
              <a:t>это </a:t>
            </a:r>
            <a:r>
              <a:rPr lang="ru-RU" dirty="0"/>
              <a:t>специалист, задачей которого является сбор и систематизирование сведений о процессах </a:t>
            </a:r>
            <a:r>
              <a:rPr lang="ru-RU" dirty="0" smtClean="0"/>
              <a:t>атмосферы</a:t>
            </a:r>
            <a:r>
              <a:rPr lang="ru-RU" dirty="0"/>
              <a:t>, анализ полученной информации, а также подготовка долгосрочных прогнозов.</a:t>
            </a:r>
          </a:p>
          <a:p>
            <a:r>
              <a:rPr lang="ru-RU" dirty="0"/>
              <a:t>Метеоролог занимается наблюдениями за погодой, собирая данные приборов. Проводит первичный анализ </a:t>
            </a:r>
            <a:r>
              <a:rPr lang="ru-RU" dirty="0" smtClean="0"/>
              <a:t>полученных </a:t>
            </a:r>
            <a:r>
              <a:rPr lang="ru-RU" dirty="0"/>
              <a:t>данных.</a:t>
            </a:r>
          </a:p>
          <a:p>
            <a:r>
              <a:rPr lang="ru-RU" dirty="0"/>
              <a:t>Дальнейшим анализом атмосферных явлений и составлением прогнозов занимаются синоптики.</a:t>
            </a:r>
          </a:p>
          <a:p>
            <a:r>
              <a:rPr lang="ru-RU" b="1" dirty="0"/>
              <a:t>Синоптик — </a:t>
            </a:r>
            <a:r>
              <a:rPr lang="ru-RU" dirty="0"/>
              <a:t>это метеоролог, который составляет прогнозы. Важнейшим элементом работы синоптика </a:t>
            </a:r>
            <a:r>
              <a:rPr lang="ru-RU" dirty="0" smtClean="0"/>
              <a:t>является </a:t>
            </a:r>
            <a:r>
              <a:rPr lang="ru-RU" dirty="0"/>
              <a:t>синоптическая карта (в настоящее время, в основном, в электронном виде), то есть географическая карта, </a:t>
            </a:r>
            <a:r>
              <a:rPr lang="ru-RU" dirty="0" smtClean="0"/>
              <a:t>на которой </a:t>
            </a:r>
            <a:r>
              <a:rPr lang="ru-RU" dirty="0"/>
              <a:t>отражено состояние погоды на большой территории, что позволяет обозревать погоду одновременно на</a:t>
            </a:r>
          </a:p>
          <a:p>
            <a:r>
              <a:rPr lang="ru-RU" dirty="0"/>
              <a:t>большом пространстве.</a:t>
            </a:r>
          </a:p>
          <a:p>
            <a:r>
              <a:rPr lang="ru-RU" dirty="0"/>
              <a:t>Метеорологи работают на метеорологических станциях. Гидрометцентр России имеет свои </a:t>
            </a:r>
            <a:r>
              <a:rPr lang="ru-RU" dirty="0" smtClean="0"/>
              <a:t>подразделения в </a:t>
            </a:r>
            <a:r>
              <a:rPr lang="ru-RU" dirty="0"/>
              <a:t>каждом регионе. Его специалисты </a:t>
            </a:r>
            <a:r>
              <a:rPr lang="ru-RU" dirty="0" smtClean="0"/>
              <a:t>занимаются моделированием </a:t>
            </a:r>
            <a:r>
              <a:rPr lang="ru-RU" dirty="0"/>
              <a:t>прогноза погоды, климата, исследованием </a:t>
            </a:r>
            <a:r>
              <a:rPr lang="ru-RU" dirty="0" smtClean="0"/>
              <a:t>атмосферы </a:t>
            </a:r>
            <a:r>
              <a:rPr lang="ru-RU" dirty="0"/>
              <a:t>(с помощью радаров, спутников и др.). Также метеорологи работают в частных компаниях, </a:t>
            </a:r>
            <a:r>
              <a:rPr lang="ru-RU" dirty="0" smtClean="0"/>
              <a:t>обеспечивающих прогнозами </a:t>
            </a:r>
            <a:r>
              <a:rPr lang="ru-RU" dirty="0"/>
              <a:t>авиацию, мореплавание, сельское хозяйство, строительство.</a:t>
            </a:r>
          </a:p>
          <a:p>
            <a:r>
              <a:rPr lang="ru-RU" dirty="0"/>
              <a:t>Метеорологу необходимы аналитические способности, склонность к точным наукам. При работе на </a:t>
            </a:r>
            <a:r>
              <a:rPr lang="ru-RU" dirty="0" smtClean="0"/>
              <a:t>метеостанции </a:t>
            </a:r>
            <a:r>
              <a:rPr lang="ru-RU" dirty="0"/>
              <a:t>необходимо крепкое здоровье, т. к. </a:t>
            </a:r>
            <a:r>
              <a:rPr lang="ru-RU" dirty="0" err="1"/>
              <a:t>метеоприборы</a:t>
            </a:r>
            <a:r>
              <a:rPr lang="ru-RU" dirty="0"/>
              <a:t> находятся под открытым небом.</a:t>
            </a:r>
          </a:p>
        </p:txBody>
      </p:sp>
    </p:spTree>
    <p:extLst>
      <p:ext uri="{BB962C8B-B14F-4D97-AF65-F5344CB8AC3E}">
        <p14:creationId xmlns:p14="http://schemas.microsoft.com/office/powerpoint/2010/main" val="391870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811" y="250723"/>
            <a:ext cx="10911840" cy="60217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rgbClr val="000000"/>
                </a:solidFill>
                <a:effectLst/>
                <a:latin typeface="Times New Roman"/>
              </a:rPr>
              <a:t/>
            </a:r>
            <a:br>
              <a:rPr lang="ru-RU" b="0" dirty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/>
              </a:rPr>
              <a:t/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u-RU" b="0" dirty="0">
                <a:solidFill>
                  <a:srgbClr val="000000"/>
                </a:solidFill>
                <a:effectLst/>
                <a:latin typeface="Times New Roman"/>
              </a:rPr>
              <a:t/>
            </a:r>
            <a:br>
              <a:rPr lang="ru-RU" b="0" dirty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/>
              </a:rPr>
              <a:t/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u-RU" b="0" dirty="0">
                <a:solidFill>
                  <a:srgbClr val="000000"/>
                </a:solidFill>
                <a:effectLst/>
                <a:latin typeface="Times New Roman"/>
              </a:rPr>
              <a:t/>
            </a:r>
            <a:br>
              <a:rPr lang="ru-RU" b="0" dirty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u-RU" b="0" dirty="0" smtClean="0">
                <a:solidFill>
                  <a:srgbClr val="000000"/>
                </a:solidFill>
                <a:effectLst/>
                <a:latin typeface="Times New Roman"/>
              </a:rPr>
              <a:t/>
            </a:r>
            <a:br>
              <a:rPr lang="ru-RU" b="0" dirty="0" smtClean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</a:rPr>
              <a:t>§ </a:t>
            </a:r>
            <a:r>
              <a:rPr lang="ru-RU" dirty="0">
                <a:solidFill>
                  <a:srgbClr val="C00000"/>
                </a:solidFill>
                <a:effectLst/>
                <a:latin typeface="Times New Roman"/>
              </a:rPr>
              <a:t>89. Доказательства в </a:t>
            </a: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</a:rPr>
              <a:t>рассуждении</a:t>
            </a:r>
            <a:r>
              <a:rPr lang="ru-RU" b="0" dirty="0" smtClean="0">
                <a:solidFill>
                  <a:srgbClr val="FF0000"/>
                </a:solidFill>
                <a:effectLst/>
                <a:latin typeface="Times New Roman"/>
              </a:rPr>
              <a:t/>
            </a:r>
            <a:br>
              <a:rPr lang="ru-RU" b="0" dirty="0" smtClean="0">
                <a:solidFill>
                  <a:srgbClr val="FF0000"/>
                </a:solidFill>
                <a:effectLst/>
                <a:latin typeface="Times New Roman"/>
              </a:rPr>
            </a:br>
            <a:r>
              <a:rPr lang="ru-RU" sz="2200" b="0" dirty="0">
                <a:solidFill>
                  <a:srgbClr val="000000"/>
                </a:solidFill>
                <a:effectLst/>
                <a:latin typeface="Times New Roman"/>
              </a:rPr>
              <a:t/>
            </a:r>
            <a:br>
              <a:rPr lang="ru-RU" sz="2200" b="0" dirty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u-RU" sz="2700" dirty="0">
                <a:solidFill>
                  <a:srgbClr val="000000"/>
                </a:solidFill>
                <a:effectLst/>
                <a:latin typeface="Times New Roman"/>
              </a:rPr>
              <a:t>482</a:t>
            </a:r>
            <a:r>
              <a:rPr lang="ru-RU" sz="2700" b="0" dirty="0">
                <a:solidFill>
                  <a:srgbClr val="000000"/>
                </a:solidFill>
                <a:effectLst/>
                <a:latin typeface="Times New Roman"/>
              </a:rPr>
              <a:t>. Прочитайте. Подберите к тексту такой заголовок, чтобы в нём отражалась основная мысль текста. Какое доказательство приводит писатель, чтобы убедить читателя, что «страсть к чтению» принесла ему не только «унижения», но и «наслаждение»?</a:t>
            </a:r>
            <a:br>
              <a:rPr lang="ru-RU" sz="2700" b="0" dirty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u-RU" sz="2700" b="0" dirty="0">
                <a:solidFill>
                  <a:srgbClr val="000000"/>
                </a:solidFill>
                <a:effectLst/>
                <a:latin typeface="Times New Roman"/>
              </a:rPr>
              <a:t>И грустно и смешно вспоминать, сколько тяжёлых унижений, обид и тревог принесла мне быстро вспыхнувшая страсть к чтению. Огня мне не давали, денег на покупку свеч у меня не было, но все эти неудобства исчезали в наслаждении, с которым я рассматривал иллюстрации и читал объяснения к ним. Эти иллюстрации раздвигали передо мной землю всё шире и шире, украшая её сказочными городами, показывая мне высокие горы, красивые берега морей. Жизнь чудесно разрасталась, земля становилась заманчивее, богаче людьми, обильнее городами и всячески разнообразнее.</a:t>
            </a:r>
            <a:br>
              <a:rPr lang="ru-RU" sz="2700" b="0" dirty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u-RU" sz="2700" b="0" dirty="0">
                <a:solidFill>
                  <a:srgbClr val="000000"/>
                </a:solidFill>
                <a:effectLst/>
                <a:latin typeface="Times New Roman"/>
              </a:rPr>
              <a:t>(М. Горький)</a:t>
            </a:r>
            <a:br>
              <a:rPr lang="ru-RU" sz="2700" b="0" dirty="0">
                <a:solidFill>
                  <a:srgbClr val="000000"/>
                </a:solidFill>
                <a:effectLst/>
                <a:latin typeface="Times New Roman"/>
              </a:rPr>
            </a:br>
            <a:endParaRPr lang="ru-RU" sz="27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9148" y="1430594"/>
            <a:ext cx="104566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194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811" y="250723"/>
            <a:ext cx="10911840" cy="4802540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называются люди, которые</a:t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создают книги? Попробуем перечислить.</a:t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Полиграфисты: наборщик текста (набирает текст книги), корректор (исправляет ошибки), редактор (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следит за 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грамотностью и логикой текста);</a:t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художник-иллюстратор (делает иллюстрации).</a:t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Верстальщик (специалист вёрстки, который разбивает текст на отдельные страницы, компонует его с 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иллюстрациями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подготавливает оригинал-макет издания).</a:t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Переплетчик (переплетает книгу).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9148" y="1430594"/>
            <a:ext cx="104566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618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811" y="250723"/>
            <a:ext cx="10911840" cy="4770456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569.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Письменно ответьте на вопросы. Разберите записанные вами предложения по 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членам.</a:t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Какие люди вам особенно нравятся?</a:t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О ком из своих товарищей, знакомых, родных вы можете сказать: справедливый, способный, заботливый, талантливый, правдивый?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29148" y="1430594"/>
            <a:ext cx="104566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759" y="2088903"/>
            <a:ext cx="6240378" cy="111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5038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811" y="250723"/>
            <a:ext cx="10911840" cy="103238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9148" y="1430594"/>
            <a:ext cx="104566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9811" y="689811"/>
            <a:ext cx="10844463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беседы: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Как вы думаете, человек какой профессии может по внешнему виду, мимике, жестам, поведению,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психологическому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состоянию «расшифровать» стоящего перед ним человека, предположить, о чем он думает, что его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К кому мы можем обратиться с проблемами психологического характера?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психолог. Какими качествами должен обладать психолог, чтобы к нему обращались за советом?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ответим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имен прилагательных (уравновешенный, внимательный, наблюдательный, грамотный в своем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деле, коммуникабельный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качествами должен обладать психолог-педагог? Прежде всего, это терпение. Ведь приходится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дело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стрессами у детей, связанными с адаптацией в коллективе и различными возрастными изменениями.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 принимать на себя ответственность за результат. Ошибки психолога могут обходиться пациентам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дорого: принятие неверного решения, повышение уровня тревожности. Вот почему необходимо стараться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возможности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избегать. Начиная профессиональную деятельность, психолог должен обязательно помнить 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возлагаемой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него ответственности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745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373</TotalTime>
  <Words>778</Words>
  <Application>Microsoft Office PowerPoint</Application>
  <PresentationFormat>Произвольный</PresentationFormat>
  <Paragraphs>102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Профориентационная работа с обучающимися на уроках русского языка и литературы </vt:lpstr>
      <vt:lpstr>В связи с этим выделим основное направление в работе школьного учителя: </vt:lpstr>
      <vt:lpstr>Данная работа позволит представить обучающимся различные виды профессий; – познакомит с типологией профессий; – проинформирует об актуальности в потребности профессий на рынке труда; – будет способствовать личностному развитию учащихся и развитию интересов и способностей школьников,создавать поля самоактуализации подростков в различных сферах деятельности. </vt:lpstr>
      <vt:lpstr>    </vt:lpstr>
      <vt:lpstr>Презентация PowerPoint</vt:lpstr>
      <vt:lpstr>      § 89. Доказательства в рассуждении  482. Прочитайте. Подберите к тексту такой заголовок, чтобы в нём отражалась основная мысль текста. Какое доказательство приводит писатель, чтобы убедить читателя, что «страсть к чтению» принесла ему не только «унижения», но и «наслаждение»? И грустно и смешно вспоминать, сколько тяжёлых унижений, обид и тревог принесла мне быстро вспыхнувшая страсть к чтению. Огня мне не давали, денег на покупку свеч у меня не было, но все эти неудобства исчезали в наслаждении, с которым я рассматривал иллюстрации и читал объяснения к ним. Эти иллюстрации раздвигали передо мной землю всё шире и шире, украшая её сказочными городами, показывая мне высокие горы, красивые берега морей. Жизнь чудесно разрасталась, земля становилась заманчивее, богаче людьми, обильнее городами и всячески разнообразнее. (М. Горький) </vt:lpstr>
      <vt:lpstr>—А как называются люди, которые создают книги? Попробуем перечислить. – Полиграфисты: наборщик текста (набирает текст книги), корректор (исправляет ошибки), редактор (следит за грамотностью и логикой текста); – художник-иллюстратор (делает иллюстрации). – Верстальщик (специалист вёрстки, который разбивает текст на отдельные страницы, компонует его с иллюстрациями, подготавливает оригинал-макет издания). – Переплетчик (переплетает книгу).</vt:lpstr>
      <vt:lpstr>569. Письменно ответьте на вопросы. Разберите записанные вами предложения по членам. Образец.    1. Какие люди вам особенно нравятся?  2. О ком из своих товарищей, знакомых, родных вы можете сказать: справедливый, способный, заботливый, талантливый, правдивый?</vt:lpstr>
      <vt:lpstr>  </vt:lpstr>
      <vt:lpstr>Основное место работы психолога — это школы, детские сады, интернаты, центры психологической помощи,частная практика. Специалисты при помощи проверенных методик определяют способности, индивидуальные качества школьников, воспитанников и выстраивают отдельную для каждого программу обучения. Преимущества специальности: – Оказание помощи в решении проблем. – Возможность личностного роста. – Познание причин поступков, поведения людей, формирование философского отношения к внешним событиям. – Обретение внутреннего спокойствия. – Возможность ведения частной практики, независимость от работодателя. Минусы профессии: – Постоянное нервное напряжение. Нужно контролировать собственные эмоции, чтобы не принимать чужой негатив близко к сердцу. Страхи, депрессия, отчаяние — психологам приходится разбираться с причинами тяжелых переживаний человека, находить пути избавления от них. – Высокая ответственность. От рекомендаций специалиста зависят душевное состояние человека, его поступки. Постоянное чувство ответственности может стать причиной страха совершить непоправимое.</vt:lpstr>
      <vt:lpstr>Знакомясь с учебником литературы, предлагаем ребятам прочитать сведения, расположенные на обороте титульного листа, и выбрать информацию о профессиях людей, которые участвовали в создании учебника (автор-составитель, редактор, художественный редактор, технический редактор, компьютерный верстальщик, корректор, художник). </vt:lpstr>
      <vt:lpstr> </vt:lpstr>
      <vt:lpstr>    Примером отношения к своей работе может служить и Герасим из повести И.С. Тургенева. Но это произведение дает возможность задуматься о трансформации профессий во времени. Предлагаем ребятам вспомнить, какие профессии встречаются в тексте: Дворецкий – управляющий домом или загородным поместьем. Прачка – работница, занимающаяся стиркой белья. Кастелянша – женщина, заведующая бельевым хозяйством (в больнице, общежитии, доме отдыха, гостинице). Башмачник – мастер, занимающийся шитьем и починкой обуви. Дворник – работник, в обязанности которого входит поддержание чистоты во дворе и на улице. Вспоминаем, чем занимаются эти герои произведения. Потом размышляем о том, сохранились ли профессии, как они изменились, изменились ли их названия (мажордом, сапожник, кутюрье).</vt:lpstr>
      <vt:lpstr> </vt:lpstr>
      <vt:lpstr>Благодарю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Известно, что основными факторами производства на предприятии являются: средства труда, предметы труда и кадры. Основная роль принадлежит кадровому потенциалу на предприятии. Актуальность темы данной работы в том, что именно от кадров зависит, насколько эффективно используются на предприятии средства производства и насколько успешно работает предприятие в целом. В целом эффективность производства зависит от квалификации рабочих, их расстановки и использования, что влияет на объем и темпы прироста вырабатываемой продукции, использование материально-технических средств. То или иное использование кадров прямым образом связано с изменением показателя производительности труда. Рост этого показателя является важнейшим условием развития производительных сил страны и главным источником роста национального дохода. </dc:title>
  <dc:creator>Сергей Алякин</dc:creator>
  <cp:lastModifiedBy>ученик</cp:lastModifiedBy>
  <cp:revision>32</cp:revision>
  <dcterms:created xsi:type="dcterms:W3CDTF">2023-04-03T06:37:28Z</dcterms:created>
  <dcterms:modified xsi:type="dcterms:W3CDTF">2023-08-25T09:40:18Z</dcterms:modified>
</cp:coreProperties>
</file>