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2"/>
  </p:notesMasterIdLst>
  <p:sldIdLst>
    <p:sldId id="256" r:id="rId2"/>
    <p:sldId id="257" r:id="rId3"/>
    <p:sldId id="258" r:id="rId4"/>
    <p:sldId id="267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ECFE9-6D27-4232-998E-E2CE00791BD4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31752-44DB-4361-8533-785F83F1A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326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212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146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439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78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36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91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10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06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427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91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676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28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AC6AE6-2610-4A0A-A95B-C55B4F86D12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A39F9F3-8486-4191-AC40-0965A0ACB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00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24E332-45E3-4FC6-AEC1-9EB2B2925B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краеведческого материала в формировании общероссийской гражданской идентичности на уроках географии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2863BC-340B-42D1-B4C7-A35615AB32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6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ОКРУЖНОЕ МЕТОДИЧЕСКОЕ ОБЪЕДИНЕНИЕ УЧИТЕЛЕЙ ГЕОГРАФИИ</a:t>
            </a:r>
            <a:endParaRPr lang="en-US" sz="6400" dirty="0"/>
          </a:p>
          <a:p>
            <a:endParaRPr lang="ru-RU" sz="6400" dirty="0"/>
          </a:p>
          <a:p>
            <a:pPr algn="r"/>
            <a:r>
              <a:rPr lang="en-US" sz="6400" i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Трегубова</a:t>
            </a:r>
            <a:r>
              <a:rPr lang="en-US" sz="64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Л.Г., </a:t>
            </a:r>
            <a:r>
              <a:rPr lang="en-US" sz="6400" i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учитель</a:t>
            </a:r>
            <a:r>
              <a:rPr lang="en-US" sz="64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6400" i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географии</a:t>
            </a:r>
            <a:r>
              <a:rPr lang="en-US" sz="64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ГБОУ СОШ с. </a:t>
            </a:r>
            <a:r>
              <a:rPr lang="en-US" sz="6400" i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Утевка</a:t>
            </a:r>
            <a:endParaRPr lang="en-US" sz="6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995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799" y="500955"/>
            <a:ext cx="4391808" cy="5855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09427"/>
            <a:ext cx="6296860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chemeClr val="accent2">
                    <a:lumMod val="50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Почему краеведение важно?</a:t>
            </a:r>
            <a:endParaRPr lang="en-US" sz="35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1630065"/>
            <a:ext cx="6296860" cy="13584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68549" y="1835547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chemeClr val="accent2">
                    <a:lumMod val="50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Больше, чем предмет</a:t>
            </a:r>
            <a:endParaRPr lang="en-US" sz="175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968549" y="2220020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География — не просто знания о материках и океанах. Это мощный инструмент воспитания гражданина.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171666"/>
            <a:ext cx="6296860" cy="135840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8549" y="3365599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chemeClr val="accent2">
                    <a:lumMod val="50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Любовь к Родине</a:t>
            </a:r>
            <a:endParaRPr lang="en-US" sz="175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968549" y="3750072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Школьный предмет способен формировать подлинную привязанность к стране — не абстрактную, а живую.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690170"/>
            <a:ext cx="6296860" cy="135840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8549" y="4895652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chemeClr val="accent2">
                    <a:lumMod val="50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Малое и большое</a:t>
            </a:r>
            <a:endParaRPr lang="en-US" sz="175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 7"/>
          <p:cNvSpPr/>
          <p:nvPr/>
        </p:nvSpPr>
        <p:spPr>
          <a:xfrm>
            <a:off x="968549" y="5280124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Краеведение связывает «малую родину» с масштабом всей России, делая Отечество понятным и близким.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2207518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 абстрактного к личному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4633201" y="2987179"/>
            <a:ext cx="6903269" cy="1682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chemeClr val="accent2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Нельзя заставить любить Родину «вообще». Чувство сопричастности рождается из конкретного и близкого — речка за школой, история родного города, завод, на котором работают родители.</a:t>
            </a:r>
            <a:endParaRPr lang="en-US" sz="145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chemeClr val="accent2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Краеведение служит </a:t>
            </a:r>
            <a:r>
              <a:rPr lang="en-US" sz="1450" b="1" dirty="0">
                <a:solidFill>
                  <a:schemeClr val="accent2">
                    <a:lumMod val="50000"/>
                  </a:schemeClr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мостом между локальным и общероссийским</a:t>
            </a:r>
            <a:r>
              <a:rPr lang="en-US" sz="1450" dirty="0">
                <a:solidFill>
                  <a:schemeClr val="accent2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от того, что видишь каждый день, — к пониманию великой страны.</a:t>
            </a:r>
            <a:endParaRPr lang="en-US" sz="145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79F077-B7D2-41B8-867C-07F89E8C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50000"/>
                  </a:schemeClr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Формирование общероссийской гражданской идентичности через призму малого края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Raleway" pitchFamily="2" charset="-52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0039EE9-474A-4310-B2AA-DD6201711A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037758"/>
              </p:ext>
            </p:extLst>
          </p:nvPr>
        </p:nvGraphicFramePr>
        <p:xfrm>
          <a:off x="741681" y="2225040"/>
          <a:ext cx="10688319" cy="42468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2773">
                  <a:extLst>
                    <a:ext uri="{9D8B030D-6E8A-4147-A177-3AD203B41FA5}">
                      <a16:colId xmlns:a16="http://schemas.microsoft.com/office/drawing/2014/main" val="156320941"/>
                    </a:ext>
                  </a:extLst>
                </a:gridCol>
                <a:gridCol w="3562773">
                  <a:extLst>
                    <a:ext uri="{9D8B030D-6E8A-4147-A177-3AD203B41FA5}">
                      <a16:colId xmlns:a16="http://schemas.microsoft.com/office/drawing/2014/main" val="2328969331"/>
                    </a:ext>
                  </a:extLst>
                </a:gridCol>
                <a:gridCol w="3562773">
                  <a:extLst>
                    <a:ext uri="{9D8B030D-6E8A-4147-A177-3AD203B41FA5}">
                      <a16:colId xmlns:a16="http://schemas.microsoft.com/office/drawing/2014/main" val="946860520"/>
                    </a:ext>
                  </a:extLst>
                </a:gridCol>
              </a:tblGrid>
              <a:tr h="7767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Уровень осмысления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Содержание географического материала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Воспитательный результат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24998154"/>
                  </a:ext>
                </a:extLst>
              </a:tr>
              <a:tr h="777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Локальный (Локация)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Природа, ресурсы, история освоения родного края.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Привязанность к «малой родине», бережное отношение к местной природе.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8648004"/>
                  </a:ext>
                </a:extLst>
              </a:tr>
              <a:tr h="1156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Региональный (Связи)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Место региона в общероссийском разделении труда, вклад края в экономику и обороноспособность страны.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Осознание значимости своего региона для всей России.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90515520"/>
                  </a:ext>
                </a:extLst>
              </a:tr>
              <a:tr h="153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Общероссийский (Система)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Русь / Россия как поликультурное и многонациональное пространство, объединенное общей историей и географией.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Уважение к другим народам РФ, гордость за масштабы и достижения страны.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00396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17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312" y="1307443"/>
            <a:ext cx="4382879" cy="584408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94246" y="333078"/>
            <a:ext cx="1348250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5" name="Text 2"/>
          <p:cNvSpPr/>
          <p:nvPr/>
        </p:nvSpPr>
        <p:spPr>
          <a:xfrm>
            <a:off x="388799" y="333078"/>
            <a:ext cx="173102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b="1" dirty="0">
                <a:solidFill>
                  <a:schemeClr val="accent2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МЕТОДОЛОГИЯ</a:t>
            </a:r>
            <a:endParaRPr lang="en-US" sz="115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329308" y="620217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Трёхступенчатая модель формирования идентичности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61475" y="4184452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F2C881-B497-42F8-8B03-D9C59077DCDD}"/>
              </a:ext>
            </a:extLst>
          </p:cNvPr>
          <p:cNvSpPr txBox="1"/>
          <p:nvPr/>
        </p:nvSpPr>
        <p:spPr>
          <a:xfrm>
            <a:off x="388798" y="1927059"/>
            <a:ext cx="7136457" cy="4150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 уровень: Эмоционально-ценностный (Локальный).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Изучение природы, рельефа, водных объектов и истории освоения своего региона.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Результат: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Формирование привязанности к родному дому, бережного отношения к местной природе.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 уровень: Деятельностный и смысловой (Региональный).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Роль нашего субъекта РФ в общероссийском разделении труда, его вклада в экономический потенциал, культуру и обороноспособность страны.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Результат: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Гордость за свой регион, осознание его значимости для всей России.</a:t>
            </a:r>
          </a:p>
          <a:p>
            <a:pPr marL="285750" indent="-285750" algn="l">
              <a:lnSpc>
                <a:spcPct val="133000"/>
              </a:lnSpc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 уровень: Гражданско-патриотический (Общероссийский).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высшей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ступени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модели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регион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воспринимается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как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уникальный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элемент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единого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многонационального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государства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l">
              <a:lnSpc>
                <a:spcPct val="133000"/>
              </a:lnSpc>
              <a:spcAft>
                <a:spcPts val="1300"/>
              </a:spcAft>
              <a:buFont typeface="Courier New" panose="02070309020205020404" pitchFamily="49" charset="0"/>
              <a:buChar char="o"/>
            </a:pP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      Результат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</a:t>
            </a:r>
            <a:r>
              <a:rPr lang="en-US" sz="1400" i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Ученик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осознаёт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себя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частью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единого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народа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России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—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не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по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принуждению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а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через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понимание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связей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между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местным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общим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EAA38-BC77-47C7-BAFC-5A633CAC2263}"/>
              </a:ext>
            </a:extLst>
          </p:cNvPr>
          <p:cNvSpPr txBox="1"/>
          <p:nvPr/>
        </p:nvSpPr>
        <p:spPr>
          <a:xfrm>
            <a:off x="7598591" y="173831"/>
            <a:ext cx="4498600" cy="1370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Концептуальная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основа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краеведческого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подхода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географии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эмоциональной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привязанности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месту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осознанного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гражданского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самоопределения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BEDC32E-F532-4879-AC27-64B6A8FAE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91765"/>
            <a:ext cx="7398470" cy="11296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Raleway" pitchFamily="2" charset="-52"/>
              </a:rPr>
              <a:t>Практические приемы интеграции краеведения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9FB86E0-019E-4E8B-9826-3BDC32150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578338" cy="3931920"/>
          </a:xfrm>
        </p:spPr>
        <p:txBody>
          <a:bodyPr>
            <a:normAutofit/>
          </a:bodyPr>
          <a:lstStyle/>
          <a:p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равнительный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анализ (5–7 классы):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Сравнение климата, рельефа и вод родного края с другими субъектами РФ. </a:t>
            </a:r>
            <a:endParaRPr lang="en-US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 i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Цель: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Понять природное разнообразие страны.</a:t>
            </a:r>
            <a:endParaRPr lang="en-US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Этнографический контекст (8 класс):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Изучение традиций коренных народов региона через тему «Население». </a:t>
            </a:r>
            <a:endParaRPr lang="en-US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Цель: Увидеть в культурном богатстве силу государства.</a:t>
            </a:r>
            <a:endParaRPr lang="en-US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Экономическая взаимосвязь (9 класс):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Анализ производственных цепочек местного предприятия. </a:t>
            </a:r>
            <a:endParaRPr lang="en-US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Цель: Осязать понятие «единое экономическое пространство».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63F8B7-698B-430D-8116-2937B12BD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217" y="1373857"/>
            <a:ext cx="3499407" cy="3505504"/>
          </a:xfrm>
          <a:prstGeom prst="rect">
            <a:avLst/>
          </a:prstGeom>
          <a:solidFill>
            <a:srgbClr val="CCCCFF"/>
          </a:solidFill>
        </p:spPr>
      </p:pic>
    </p:spTree>
    <p:extLst>
      <p:ext uri="{BB962C8B-B14F-4D97-AF65-F5344CB8AC3E}">
        <p14:creationId xmlns:p14="http://schemas.microsoft.com/office/powerpoint/2010/main" val="3593023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A7DBB3-7451-4727-8528-95BEB8CD0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20" y="337794"/>
            <a:ext cx="10058400" cy="1023646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Raleway" pitchFamily="2" charset="-52"/>
                <a:ea typeface="Times New Roman" panose="02020603050405020304" pitchFamily="18" charset="0"/>
              </a:rPr>
              <a:t>Ф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ормы краеведческой работы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Raleway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038657-A07E-4FAD-AC31-CFA59D623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Проектная деятельность: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«Атлас профессий моего района», «Логистическая карта поставок местных товаров». Создание школьных туристических маршрутов выходного дня.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Полевые исследования: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гидрологические замеры местной реки, описание почвенного профиля, микроклиматические наблюдения.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Работа с семейной историей: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составление генеалогического древа с отметкой миграций предков по карте СССР/РФ.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Цифровое краеведение: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создание интерактивных карт (GIS), QR-коды на памятниках архитектуры.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Междисциплинарные экспедиции:</a:t>
            </a:r>
            <a:r>
              <a:rPr lang="ru-RU" sz="15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совместные выезды учителей географии, истории и биологии.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778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2C0A0-5E8C-43F2-A9D7-339D1EEFF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80" y="3377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50000"/>
                  </a:schemeClr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Ожидаемые результаты 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Raleway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EC84BC-CFAB-4655-AD66-19ED36F8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167120" cy="3931920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Личностные: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рост интереса к изучению других регионов РФ; снижение проявлений регионального шовинизма («провинция против столицы»).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Метапредметные: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умение работать с региональными статистическими данными Росстата, анализировать инфографику федеральных СМИ.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Предметные: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повышение качества усвоения сложных тем экономической географии за счет понятных примеров.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Гражданские: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осознанное участие в волонтерских экологических акциях федерального масштаба.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1041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B51B140-6E12-441B-BB48-A40043F08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7680"/>
            <a:ext cx="10058400" cy="95504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50000"/>
                  </a:schemeClr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Примеры краеведческих заданий для учащихся 8-9 классов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Raleway" pitchFamily="2" charset="-52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B638A0B-9156-4506-9B99-3034FF38B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5680" y="1615440"/>
            <a:ext cx="4754880" cy="42672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Тема «Природа родного края» (8 класс)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Задание «Климатический портрет малой родины»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Тип: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Практико-ориентированное / Аналитическое.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Формат: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Работа в парах.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Текст задания: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На основе климатической карты и многолетних данных метеостанций вашего региона сравните средние температуры января и июля, а также количество осадков вашего населенного пункта со среднероссийскими показателями для вашей широты.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Вопросы: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Какие местные факторы (рельеф, близость водоемов, преобладающие ветры) формируют микроклимат вашей местности?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Подготовьте 2-3 рекомендации для местных коммунальных служб по подготовке к зимнему/летнему сезону на основе этих особенностей</a:t>
            </a:r>
            <a:r>
              <a:rPr lang="ru-RU" sz="35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327D54-9E9B-4D5D-BB89-13A06AF37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15440"/>
            <a:ext cx="4754880" cy="3749040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Тема «Население и демография» (8-9 классы)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Задание «Демографический барометр района»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Тип: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Исследовательское / Работа с статистикой.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Формат: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Групповой проект.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Текст задания: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Используя открытые данные Росстата или местного органа статистики, изучите динамику численности населения вашего района за последние 10 лет.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Вопросы: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Каково соотношение естественного и миграционного прироста (убыли) населения в вашем селе (городе, регионе)?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Определите ключевые направления миграции: куда и почему чаще всего уезжает молодежь?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Разработайте мини-проект «Почему стоит остаться жить и работать в нашем селе», выделив 3-4 объективных преимущества вашего региона.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932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950878-F58D-4E43-BFF6-41FD880C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20040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50000"/>
                  </a:schemeClr>
                </a:solidFill>
                <a:effectLst/>
                <a:latin typeface="Raleway" pitchFamily="2" charset="-52"/>
                <a:ea typeface="Times New Roman" panose="02020603050405020304" pitchFamily="18" charset="0"/>
              </a:rPr>
              <a:t>Примеры краеведческих заданий для учащихся 8–9 классов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54E292-3921-4F70-BD8D-EB6FC87FF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1691640"/>
            <a:ext cx="4927600" cy="4160520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Тема «Промышленность и хозяйство» (9 класс)</a:t>
            </a:r>
            <a:endParaRPr lang="ru-RU" sz="14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Задание «Производственная цепочка моего региона»</a:t>
            </a:r>
            <a:endParaRPr lang="ru-RU" sz="14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Тип: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Аналитическое / КЕЙС-задание.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Формат: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Индивидуальная работа.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Текст задания: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Выберите одно  крупное промышленное/сельскохозяйственное предприятие вашего села/города/региона.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Вопросы:</a:t>
            </a:r>
            <a:endParaRPr lang="ru-RU" sz="14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  <a:tabLst>
                <a:tab pos="914400" algn="l"/>
              </a:tabLst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Составьте схему связей данного предприятия: откуда поступает сырье, энергия и куда поставляется готовая продукция (по региону, по России, на экспорт).</a:t>
            </a:r>
          </a:p>
          <a:p>
            <a:pPr marL="742950" lvl="1" indent="-285750">
              <a:buFont typeface="+mj-lt"/>
              <a:buAutoNum type="arabicPeriod"/>
              <a:tabLst>
                <a:tab pos="914400" algn="l"/>
              </a:tabLst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Каковы факторы размещения этого предприятия (сырьевой, потребительский, транспортный, экологический)?</a:t>
            </a:r>
          </a:p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Какую роль это предприятие играет в экономике всей страны?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D67791-7360-448F-9116-7D75ABC93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1691640"/>
            <a:ext cx="4927600" cy="450596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Тема «Этнография и культура» (8-9 классы)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Задание «Этногеографическая карта и традиции»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Тип: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Поисково-творческое.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Формат: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Индивидуально или в парах.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Текст задания: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Наш регион - часть многонациональной России. Исследуйте национальный состав вашего населенного пункта или района.</a:t>
            </a: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Вопросы:</a:t>
            </a:r>
            <a:endParaRPr lang="ru-RU" sz="5600" dirty="0">
              <a:solidFill>
                <a:schemeClr val="accent2">
                  <a:lumMod val="50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Представители каких этносов проживают на территории района?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Опишите традиционные виды хозяйственной деятельности, промыслы или элементы быта одного из коренных/преобладающих народов региона.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Как традиционное природопользование этого народа отражает особенности местной природы?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2846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131</TotalTime>
  <Words>1020</Words>
  <Application>Microsoft Office PowerPoint</Application>
  <PresentationFormat>Широкоэкранный</PresentationFormat>
  <Paragraphs>96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Arimo</vt:lpstr>
      <vt:lpstr>Calibri</vt:lpstr>
      <vt:lpstr>Century Gothic</vt:lpstr>
      <vt:lpstr>Courier New</vt:lpstr>
      <vt:lpstr>Garamond</vt:lpstr>
      <vt:lpstr>Raleway</vt:lpstr>
      <vt:lpstr>Roboto</vt:lpstr>
      <vt:lpstr>Roboto Bold</vt:lpstr>
      <vt:lpstr>Symbol</vt:lpstr>
      <vt:lpstr>Times New Roman</vt:lpstr>
      <vt:lpstr>Савон</vt:lpstr>
      <vt:lpstr>Использование краеведческого материала в формировании общероссийской гражданской идентичности на уроках географии</vt:lpstr>
      <vt:lpstr>Презентация PowerPoint</vt:lpstr>
      <vt:lpstr>Презентация PowerPoint</vt:lpstr>
      <vt:lpstr>Формирование общероссийской гражданской идентичности через призму малого края</vt:lpstr>
      <vt:lpstr>Презентация PowerPoint</vt:lpstr>
      <vt:lpstr>Практические приемы интеграции краеведения </vt:lpstr>
      <vt:lpstr>Формы краеведческой работы</vt:lpstr>
      <vt:lpstr>Ожидаемые результаты </vt:lpstr>
      <vt:lpstr>Примеры краеведческих заданий для учащихся 8-9 классов</vt:lpstr>
      <vt:lpstr>Примеры краеведческих заданий для учащихся 8–9 классов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краеведческого материала в формировании общероссийской гражданской идентичности на уроках географии</dc:title>
  <dc:creator>Anton Tregubov</dc:creator>
  <cp:lastModifiedBy>Anton Tregubov</cp:lastModifiedBy>
  <cp:revision>1</cp:revision>
  <dcterms:created xsi:type="dcterms:W3CDTF">2026-08-26T18:44:30Z</dcterms:created>
  <dcterms:modified xsi:type="dcterms:W3CDTF">2026-08-26T20:56:04Z</dcterms:modified>
</cp:coreProperties>
</file>