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8" r:id="rId3"/>
    <p:sldId id="318" r:id="rId4"/>
    <p:sldId id="262" r:id="rId5"/>
    <p:sldId id="309" r:id="rId6"/>
    <p:sldId id="313" r:id="rId7"/>
    <p:sldId id="303" r:id="rId8"/>
    <p:sldId id="315" r:id="rId9"/>
    <p:sldId id="319" r:id="rId10"/>
    <p:sldId id="316" r:id="rId11"/>
    <p:sldId id="304" r:id="rId12"/>
    <p:sldId id="312" r:id="rId13"/>
    <p:sldId id="314" r:id="rId14"/>
    <p:sldId id="305" r:id="rId15"/>
    <p:sldId id="310" r:id="rId16"/>
    <p:sldId id="317" r:id="rId17"/>
    <p:sldId id="306" r:id="rId18"/>
    <p:sldId id="311" r:id="rId19"/>
    <p:sldId id="320" r:id="rId20"/>
    <p:sldId id="307" r:id="rId21"/>
    <p:sldId id="30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7F1"/>
    <a:srgbClr val="FF3399"/>
    <a:srgbClr val="F84EF0"/>
    <a:srgbClr val="2BF1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6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B7A2CFF-8B03-4E4F-B7C3-269960625C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AA678E-7C72-479F-B200-6C20C0256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33E3178-9902-4D0F-ADEE-201B466BF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07DE4E2-515B-411A-9ADC-E8B13136A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48F44A0-FA2D-4485-BD21-C06B1508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04F0DD-A31A-4136-A5F0-5FB380E2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41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5A9A0E-1044-4A3B-B8AE-49A610FCB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1201EED-A7A9-432B-81A0-5D676C49E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8A94FE5-7DAE-4032-810D-1C3BEEE5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15A09F6-9CFC-47D3-A8C0-4BA0A9A9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9F2584-BBBC-40D7-9D97-BFBD6FEE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51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6AF9F0-A9A3-4255-8241-86F24AA6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DABE1A3-300C-44FF-B7FE-9576507F6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A44F0E-4FAB-4DFF-9B7C-8EE5A9568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F95773-C916-4676-BC02-211EE30F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F98191-EC72-4247-B57D-1BF496984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356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FAC6E8-19E6-4B60-A7AE-E5DD0A56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ABC3B5-D907-4063-8416-051DB64E9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79D649A-4938-41AA-839C-AC64211A3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2DAA928-C7E9-43AA-8733-35F28EEC8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E4182C4-EAAF-43F5-A0DB-C900075E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9EEE136-2F2B-48C3-A0FE-9A23AF352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6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EDA044-6C67-47BD-A6AE-755D1689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337AE94-CFCC-4C05-AA14-8E6154FA1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603066F-282F-447B-83E2-76896CE27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176687B-D35D-4C13-96CC-243961B50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BDF7C65-DCC9-4B03-8B3C-BB4A5136A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2CE2B67-E330-4A7A-82F4-0ABA2C11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18BB7CF-ACC3-4A8C-9DBC-01786B665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1EB7E27-EFDB-4141-A22A-E7DFC1A0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43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B75038-9672-4F23-89D2-C4FF18B3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9742EE8-02BC-4FC0-A3DD-1D23F282E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7BE0AD8-71F1-4F6A-BCA2-0A5DF2A50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BF576BD-A1B6-43AC-A4D6-79F8FA3E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18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708F0C4-AA66-4335-838C-50CE9C083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0E77A4C-C032-4DC9-A422-F26DED63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87F8A6D-A983-4F62-8218-D898681D4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6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98C45E-2F11-462F-8C58-432C8AFEF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5FC6FB-5DD4-4370-85C9-F60FAED46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2CFB892-3C09-4B19-86BC-C8464C9D8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EC4DC96-047E-4F8E-887C-3E09620E7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B6D94F3-D9D4-4DAE-A722-CFF317AC2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BCF0691-C2CF-4F6F-A29B-ADC1F30E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61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31546D-A156-4A7F-AA30-8D1B734E6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68A9463-B303-447C-8CDB-A117BB3246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D6320DE-7DE7-4D03-B536-F2B219A0C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EDA5F2-F892-4B04-80DC-3D9C521D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F1C5EAD-8328-4D5F-954C-124B144FB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03F8530-C780-496F-997F-ADA7BBB6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34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94051A-0FA8-4290-8488-65BE8B87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71E1807-1D2C-40B7-B5C1-E03BCDA75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91E1274-AA82-49FA-B0EC-D231F823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3D94981-14A0-4526-89B7-AEAA9618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EC41BC-3B66-4AED-AEF5-3648CB7F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F0CF99D-C5AB-400B-87C4-5D94C57EE7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C304C97-09AF-477E-A64F-9415B969B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C1827C-4D0F-4F0A-AF18-8D03935E1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ED9DA7-8AD3-44AD-B1B4-4B6EBAE1B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7075CD9-463A-4506-AA3B-F63EA19A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1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95BFA40-4310-49D7-9DAA-9BF521999E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677C72-E561-4356-BAA1-F5628148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337F7A7-8DFD-4E32-9380-7B2AF4CC9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1422CC-B73B-495E-ABA4-868692839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4C286-F735-407F-AC2A-F819C361EE57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B0C959F-0B6B-4846-A8D9-568E9A2CA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9D0C49A-AB86-4364-985D-39402FC8E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1FEBA-EF80-4905-BDB1-86F50D666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13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hyperlink" Target="https://edsoo.ru/mr-nachalnaya-shkola/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microsoft.com/office/2007/relationships/hdphoto" Target="../media/hdphoto16.wdp"/><Relationship Id="rId4" Type="http://schemas.microsoft.com/office/2007/relationships/hdphoto" Target="../media/hdphoto13.wdp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2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7" Type="http://schemas.microsoft.com/office/2007/relationships/hdphoto" Target="../media/hdphoto2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27.wdp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096168" y="180976"/>
            <a:ext cx="9992225" cy="1139824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Самарской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области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Юго-Восточное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управление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Августовская конференция работников образования. </a:t>
            </a: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Окружное методическое объединение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учителей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математики.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4051299" y="1513615"/>
            <a:ext cx="7871993" cy="2792309"/>
          </a:xfrm>
          <a:prstGeom prst="rect">
            <a:avLst/>
          </a:prstGeom>
          <a:solidFill>
            <a:schemeClr val="bg1"/>
          </a:solidFill>
          <a:ln w="63500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«Оценочная деятельность учителя: объективность и профессиональная ответственность.»</a:t>
            </a:r>
            <a:endParaRPr lang="ru-RU" sz="40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одзаголовок 2">
            <a:extLst>
              <a:ext uri="{FF2B5EF4-FFF2-40B4-BE49-F238E27FC236}">
                <a16:creationId xmlns:a16="http://schemas.microsoft.com/office/drawing/2014/main" xmlns="" id="{09200ECE-A4DC-4BCB-8E18-85F11AD8EC30}"/>
              </a:ext>
            </a:extLst>
          </p:cNvPr>
          <p:cNvSpPr txBox="1">
            <a:spLocks/>
          </p:cNvSpPr>
          <p:nvPr/>
        </p:nvSpPr>
        <p:spPr>
          <a:xfrm>
            <a:off x="6833936" y="4711435"/>
            <a:ext cx="5089357" cy="1384566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Королева Елена Олеговна, </a:t>
            </a:r>
          </a:p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учитель математики </a:t>
            </a:r>
          </a:p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ГБОУ СОШ пос. Новый Кутулук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Учитель несправедливо занижает оценки – как реагировать?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0" y="3560164"/>
            <a:ext cx="3600690" cy="2302541"/>
          </a:xfrm>
          <a:prstGeom prst="rect">
            <a:avLst/>
          </a:prstGeom>
          <a:noFill/>
          <a:ln w="66675">
            <a:solidFill>
              <a:srgbClr val="7030A0"/>
            </a:solidFill>
          </a:ln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09200ECE-A4DC-4BCB-8E18-85F11AD8EC30}"/>
              </a:ext>
            </a:extLst>
          </p:cNvPr>
          <p:cNvSpPr txBox="1">
            <a:spLocks/>
          </p:cNvSpPr>
          <p:nvPr/>
        </p:nvSpPr>
        <p:spPr>
          <a:xfrm>
            <a:off x="4090735" y="6213240"/>
            <a:ext cx="3371184" cy="390760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 августа 2026 года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682710" y="276883"/>
            <a:ext cx="9109403" cy="2186917"/>
          </a:xfrm>
          <a:prstGeom prst="rect">
            <a:avLst/>
          </a:prstGeom>
          <a:solidFill>
            <a:schemeClr val="bg1"/>
          </a:solidFill>
          <a:ln w="63500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1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«В оценке зачастую мало педагогики и много власти»</a:t>
            </a:r>
          </a:p>
          <a:p>
            <a:pPr algn="r"/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Евгений Николаевич Ильин – </a:t>
            </a:r>
          </a:p>
          <a:p>
            <a:pPr algn="r"/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советский и российский педагог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4864100" y="2641600"/>
            <a:ext cx="6928013" cy="4089400"/>
          </a:xfrm>
          <a:prstGeom prst="rect">
            <a:avLst/>
          </a:prstGeom>
          <a:solidFill>
            <a:schemeClr val="bg1"/>
          </a:solidFill>
          <a:ln w="63500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5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Задача каждого из нас – строить образовательный процесс таким образом, чтобы в оценке власти было мало, а педагогики много.</a:t>
            </a:r>
          </a:p>
          <a:p>
            <a:pPr algn="ctr"/>
            <a:r>
              <a:rPr lang="ru-RU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Любая отметка, которую учащийся считает справедливой, неважно, положительная она или отрицательная, сказывается на мотивах, становится стимулом их деятельности и поведения в будущем.</a:t>
            </a:r>
          </a:p>
        </p:txBody>
      </p:sp>
      <p:pic>
        <p:nvPicPr>
          <p:cNvPr id="11" name="Рисунок 10" descr="Ваше отношение к школьной оценке / Блог им. YaroslavGalkin / EdGuru.RU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10" y="3175000"/>
            <a:ext cx="4095990" cy="3022600"/>
          </a:xfrm>
          <a:prstGeom prst="rect">
            <a:avLst/>
          </a:prstGeom>
          <a:noFill/>
          <a:ln w="698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3176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47410" y="3499945"/>
            <a:ext cx="5813098" cy="2680138"/>
          </a:xfrm>
          <a:prstGeom prst="rect">
            <a:avLst/>
          </a:prstGeom>
          <a:solidFill>
            <a:schemeClr val="bg1"/>
          </a:solidFill>
          <a:ln w="63500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Оценка знаний — 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это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зеркало 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души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педагога.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475186" y="226083"/>
            <a:ext cx="9109403" cy="2598628"/>
          </a:xfrm>
          <a:prstGeom prst="rect">
            <a:avLst/>
          </a:prstGeom>
          <a:solidFill>
            <a:schemeClr val="bg1"/>
          </a:solidFill>
          <a:ln w="63500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Справедливое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оценивание помогает ученику расти, 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а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ошибка учителя ранит ребенка на годы.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910" y="3149004"/>
            <a:ext cx="5536118" cy="3598637"/>
          </a:xfrm>
          <a:prstGeom prst="rect">
            <a:avLst/>
          </a:prstGeom>
          <a:noFill/>
          <a:ln w="698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11248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3527258" y="155576"/>
            <a:ext cx="8329862" cy="1401762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Что такое оценочная деятельность сегодня?</a:t>
            </a:r>
            <a:endParaRPr lang="ru-RU" sz="40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92200" y="1797262"/>
            <a:ext cx="10764920" cy="144324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Оценка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— это не просто выставление отметки в журнал,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инструмент управления </a:t>
            </a:r>
            <a:endParaRPr lang="ru-RU" sz="32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качеством </a:t>
            </a:r>
            <a:r>
              <a:rPr lang="ru-RU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образования.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12524" y="3417992"/>
            <a:ext cx="6244596" cy="18634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зафиксировать достижения ученика,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выявить пробелы,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наметить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траекторию развития.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756918" y="3401107"/>
            <a:ext cx="1740522" cy="6543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Цель</a:t>
            </a:r>
            <a:r>
              <a:rPr lang="ru-RU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85539" y="5660792"/>
            <a:ext cx="2946400" cy="10458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Смена </a:t>
            </a:r>
            <a:r>
              <a:rPr lang="ru-RU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парадигмы: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330031" y="5411471"/>
            <a:ext cx="7527089" cy="12950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переход от карательной функции оценки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к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развивающей и мотивирующей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" name="Рисунок 9" descr="Система оценки предметных результатов обучения в начальной школе – Единое  содержание общего образования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58" y="3370529"/>
            <a:ext cx="3531475" cy="2040942"/>
          </a:xfrm>
          <a:prstGeom prst="rect">
            <a:avLst/>
          </a:prstGeom>
          <a:noFill/>
          <a:ln w="4762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8981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1325962" y="165316"/>
            <a:ext cx="10571747" cy="3839126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Оценочная деятельность учителя напрямую влияет 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на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мотивацию учеников, 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их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психологический комфорт и качество образования в целом. 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Что делать, если учитель занижает оценки | Имеет ли право, куда обратиться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654" y="4154050"/>
            <a:ext cx="5332187" cy="2593591"/>
          </a:xfrm>
          <a:prstGeom prst="rect">
            <a:avLst/>
          </a:prstGeom>
          <a:noFill/>
          <a:ln w="6032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749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786555" y="283780"/>
            <a:ext cx="8356600" cy="2779110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Оценка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должна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измерять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знание,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а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не терпение учителя.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Оценки против ребенка: как школа портит психику - Психология эффективной  жизни - онлайн-журнал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304" y="3342291"/>
            <a:ext cx="6038193" cy="3171180"/>
          </a:xfrm>
          <a:prstGeom prst="rect">
            <a:avLst/>
          </a:prstGeom>
          <a:noFill/>
          <a:ln w="79375">
            <a:solidFill>
              <a:srgbClr val="7030A0"/>
            </a:solidFill>
          </a:ln>
        </p:spPr>
      </p:pic>
      <p:pic>
        <p:nvPicPr>
          <p:cNvPr id="6" name="Рисунок 5" descr="В школах шести регионов России введут оценки за поведение. Главное | Правмир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0" y="3342291"/>
            <a:ext cx="5340296" cy="3171180"/>
          </a:xfrm>
          <a:prstGeom prst="rect">
            <a:avLst/>
          </a:prstGeom>
          <a:noFill/>
          <a:ln w="8572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25324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3619500" y="160338"/>
            <a:ext cx="8329862" cy="1401762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Проблема объективности оценивания</a:t>
            </a:r>
            <a:endParaRPr lang="ru-RU" sz="40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416696" y="1769234"/>
            <a:ext cx="7532666" cy="14978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личное отношение к ученику,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эффект ореола» (отличник/двоечник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усталость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педагога.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79500" y="1765854"/>
            <a:ext cx="3151510" cy="10058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Субъективные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факторы: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12395" y="3519364"/>
            <a:ext cx="2486526" cy="10458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Внешние факторы:</a:t>
            </a:r>
            <a:endParaRPr lang="ru-RU" sz="2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619500" y="3474182"/>
            <a:ext cx="8387440" cy="10458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давление со стороны родителей, администрации, 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погоня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 «показателями успеваемости»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19368" y="5312895"/>
            <a:ext cx="3944354" cy="10108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Следствие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необъективности: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625293" y="5069434"/>
            <a:ext cx="6381647" cy="14978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потеря мотивации у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школьников,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недоверие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к учителю,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скрытые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конфликты.</a:t>
            </a:r>
          </a:p>
        </p:txBody>
      </p:sp>
    </p:spTree>
    <p:extLst>
      <p:ext uri="{BB962C8B-B14F-4D97-AF65-F5344CB8AC3E}">
        <p14:creationId xmlns:p14="http://schemas.microsoft.com/office/powerpoint/2010/main" val="301699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441204" y="160338"/>
            <a:ext cx="9648497" cy="6571538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Трудности</a:t>
            </a:r>
            <a:r>
              <a:rPr lang="ru-RU" sz="32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, которые испытывают педагоги при оценивании знаний и умений учащихся:</a:t>
            </a:r>
            <a:endParaRPr lang="ru-RU" sz="3200" b="1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Претензии родителей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Психологические особенности учащихся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Боязнь недооценить, переоценить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Завышенная самооценка учащихся, </a:t>
            </a:r>
          </a:p>
          <a:p>
            <a:pPr>
              <a:lnSpc>
                <a:spcPct val="120000"/>
              </a:lnSpc>
            </a:pP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стремление меньше трудиться и получить </a:t>
            </a:r>
          </a:p>
          <a:p>
            <a:pPr>
              <a:lnSpc>
                <a:spcPct val="120000"/>
              </a:lnSpc>
            </a:pP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отметку выше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Объективно выставить отметку за устный ответ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Затруднение в конце урока подвести итог по каждому учащемуся, если ответов было много, без пометок на отдельном листе</a:t>
            </a:r>
            <a:endParaRPr lang="ru-RU" sz="24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Учитель выставляет плохие оценки задним числом: это законно? | Мел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647" y="1798067"/>
            <a:ext cx="3876107" cy="2726636"/>
          </a:xfrm>
          <a:prstGeom prst="rect">
            <a:avLst/>
          </a:prstGeom>
          <a:noFill/>
          <a:ln w="444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36781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47409" y="160337"/>
            <a:ext cx="11497901" cy="6465051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Объективность</a:t>
            </a:r>
            <a:r>
              <a:rPr lang="ru-RU" sz="32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- это </a:t>
            </a: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исключение личной предвзятости, эмоций и </a:t>
            </a: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стереотипов </a:t>
            </a: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при выставлении отметок.</a:t>
            </a:r>
          </a:p>
          <a:p>
            <a:pPr>
              <a:lnSpc>
                <a:spcPct val="120000"/>
              </a:lnSpc>
            </a:pP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•	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Четкие критерии.</a:t>
            </a:r>
            <a:r>
              <a:rPr lang="ru-RU" sz="32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Оценки выставляются на основе заранее известных и понятных ученикам стандартов.</a:t>
            </a:r>
          </a:p>
          <a:p>
            <a:pPr>
              <a:lnSpc>
                <a:spcPct val="120000"/>
              </a:lnSpc>
            </a:pP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•	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Независимость от личности. </a:t>
            </a: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Оценивается конкретный ответ или работа, а не поведение, характер или прошлые заслуги ребенка.</a:t>
            </a:r>
          </a:p>
          <a:p>
            <a:pPr>
              <a:lnSpc>
                <a:spcPct val="120000"/>
              </a:lnSpc>
            </a:pP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•	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Разнообразие методов. </a:t>
            </a: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Использование тестов, устных опросов, проектов и практических работ для всесторонней проверки знаний.</a:t>
            </a:r>
          </a:p>
          <a:p>
            <a:pPr>
              <a:lnSpc>
                <a:spcPct val="120000"/>
              </a:lnSpc>
            </a:pP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•	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Прозрачность. </a:t>
            </a: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Учитель всегда может аргументированно объяснить ученику и его родителям, за что выставлен конкретный балл.</a:t>
            </a: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оценки на прозрачном фоне 25 фото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138" y="4342733"/>
            <a:ext cx="2051970" cy="1395916"/>
          </a:xfrm>
          <a:prstGeom prst="rect">
            <a:avLst/>
          </a:prstGeom>
          <a:noFill/>
          <a:ln w="508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61907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47410" y="215079"/>
            <a:ext cx="11560963" cy="278036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Объективность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— 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это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не холодный закон, 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а </a:t>
            </a:r>
            <a:r>
              <a:rPr lang="ru-RU" b="1" dirty="0">
                <a:latin typeface="Arial Black" panose="020B0A04020102020204" pitchFamily="34" charset="0"/>
                <a:cs typeface="Arial" panose="020B0604020202020204" pitchFamily="34" charset="0"/>
              </a:rPr>
              <a:t>теплое понимание чужого труда.</a:t>
            </a:r>
            <a:endParaRPr lang="ru-RU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608" y="3263462"/>
            <a:ext cx="5254756" cy="3452648"/>
          </a:xfrm>
          <a:prstGeom prst="rect">
            <a:avLst/>
          </a:prstGeom>
          <a:noFill/>
          <a:ln w="88900">
            <a:solidFill>
              <a:srgbClr val="7030A0"/>
            </a:solidFill>
          </a:ln>
        </p:spPr>
      </p:pic>
      <p:pic>
        <p:nvPicPr>
          <p:cNvPr id="6" name="Рисунок 5" descr="Конфликт с учителем в школе: что делать, если занижают оценки и обзывают  ученика?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263462"/>
            <a:ext cx="4844852" cy="3250434"/>
          </a:xfrm>
          <a:prstGeom prst="rect">
            <a:avLst/>
          </a:prstGeom>
          <a:noFill/>
          <a:ln w="7302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79386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3611697" y="180976"/>
            <a:ext cx="8329862" cy="1401762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Инструменты обеспечения объективности</a:t>
            </a:r>
            <a:endParaRPr lang="ru-RU" sz="40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638116" y="1799595"/>
            <a:ext cx="6303443" cy="11116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ученик должен заранее знать,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что и как выставляются баллы.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832694" y="1799595"/>
            <a:ext cx="3558005" cy="10058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Критериальное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оценивание: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712494" y="3187126"/>
            <a:ext cx="3316706" cy="12348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Разнообразие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форм контроля: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219700" y="3128111"/>
            <a:ext cx="6721859" cy="13676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тесты, проекты, устные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ответы,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практические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работы, портфолио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18624" y="4705161"/>
            <a:ext cx="3558004" cy="15449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Использование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внешних стандартов: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63412" y="4712657"/>
            <a:ext cx="3778147" cy="20564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ориентация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на: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демоверсии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ВПР,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ОГЭ/ЕГЭ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ФГОС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1" name="Рисунок 10" descr="Отзыв (оценка) &quot;удовлетворительно&quot; Stock Illustration | Adobe Stock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1" y="4705161"/>
            <a:ext cx="3835858" cy="2063940"/>
          </a:xfrm>
          <a:prstGeom prst="rect">
            <a:avLst/>
          </a:prstGeom>
          <a:noFill/>
          <a:ln w="6667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63940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5376040" y="160338"/>
            <a:ext cx="6625459" cy="787400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2400" b="1" dirty="0">
                <a:latin typeface="Arial Black" panose="020B0A04020102020204" pitchFamily="34" charset="0"/>
                <a:cs typeface="Arial" panose="020B0604020202020204" pitchFamily="34" charset="0"/>
                <a:hlinkClick r:id="rId2"/>
              </a:rPr>
              <a:t>https://edsoo.ru/mr-nachalnaya-shkola</a:t>
            </a:r>
            <a:r>
              <a:rPr lang="en-US" sz="2400" b="1" dirty="0" smtClean="0">
                <a:latin typeface="Arial Black" panose="020B0A040201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sz="36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7000"/>
                    </a14:imgEffect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1" y="1333497"/>
            <a:ext cx="11049000" cy="1384303"/>
          </a:xfrm>
          <a:prstGeom prst="rect">
            <a:avLst/>
          </a:prstGeom>
          <a:ln w="60325">
            <a:solidFill>
              <a:schemeClr val="accent1"/>
            </a:solidFill>
          </a:ln>
        </p:spPr>
      </p:pic>
      <p:pic>
        <p:nvPicPr>
          <p:cNvPr id="6" name="Рисунок 5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0000"/>
                    </a14:imgEffect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1" y="2717800"/>
            <a:ext cx="11048999" cy="1206499"/>
          </a:xfrm>
          <a:prstGeom prst="rect">
            <a:avLst/>
          </a:prstGeom>
          <a:ln w="66675">
            <a:solidFill>
              <a:schemeClr val="accent1"/>
            </a:solidFill>
          </a:ln>
        </p:spPr>
      </p:pic>
      <p:pic>
        <p:nvPicPr>
          <p:cNvPr id="7" name="Рисунок 6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1" y="3924299"/>
            <a:ext cx="11048999" cy="1384303"/>
          </a:xfrm>
          <a:prstGeom prst="rect">
            <a:avLst/>
          </a:prstGeom>
          <a:ln w="60325">
            <a:solidFill>
              <a:schemeClr val="accent1"/>
            </a:solidFill>
          </a:ln>
        </p:spPr>
      </p:pic>
      <p:pic>
        <p:nvPicPr>
          <p:cNvPr id="8" name="Рисунок 7"/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1" y="5308603"/>
            <a:ext cx="11048999" cy="1371598"/>
          </a:xfrm>
          <a:prstGeom prst="rect">
            <a:avLst/>
          </a:prstGeom>
          <a:ln w="50800">
            <a:solidFill>
              <a:schemeClr val="accent1"/>
            </a:solidFill>
          </a:ln>
        </p:spPr>
      </p:pic>
      <p:pic>
        <p:nvPicPr>
          <p:cNvPr id="9" name="Рисунок 8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16" y="38097"/>
            <a:ext cx="5155324" cy="1295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368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049517" y="160338"/>
            <a:ext cx="9836862" cy="2598628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Настоящая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оценка — та, после которой хочется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учиться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дальше.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1" y="3381886"/>
            <a:ext cx="7052024" cy="2538611"/>
          </a:xfrm>
          <a:prstGeom prst="rect">
            <a:avLst/>
          </a:prstGeom>
          <a:noFill/>
          <a:ln w="66675">
            <a:solidFill>
              <a:srgbClr val="7030A0"/>
            </a:solidFill>
          </a:ln>
        </p:spPr>
      </p:pic>
      <p:pic>
        <p:nvPicPr>
          <p:cNvPr id="6" name="Рисунок 5" descr="Карательная оценка»: в России призывают убрать единицу из школы - Газета.Ru  | Новости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116" y="3381886"/>
            <a:ext cx="3951387" cy="2538611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4330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120517" y="198013"/>
            <a:ext cx="8329862" cy="1401762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Профессиональная ответственность педагога</a:t>
            </a:r>
            <a:endParaRPr lang="ru-RU" sz="40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457700" y="1799595"/>
            <a:ext cx="7483859" cy="11116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оценка влияет на самооценку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ребенка,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его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психологический комфорт.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832694" y="1799595"/>
            <a:ext cx="2385930" cy="10058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Этическая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сторона: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78118" y="3128111"/>
            <a:ext cx="3240506" cy="1196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Юридическая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сторона: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457700" y="3128111"/>
            <a:ext cx="7483859" cy="13676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соблюдение локальных актов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школы,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закона «Об образовании».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46657" y="4712657"/>
            <a:ext cx="3558004" cy="10733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Педагогический 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долг: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03800" y="4712657"/>
            <a:ext cx="6937759" cy="20564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равных стартовых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возможностей,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справедливого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подхода к каждому ученику. </a:t>
            </a:r>
          </a:p>
        </p:txBody>
      </p:sp>
      <p:pic>
        <p:nvPicPr>
          <p:cNvPr id="12" name="Рисунок 11" descr="Оформление презентации по ГОСТу | Студент-Сервис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5721" y="160338"/>
            <a:ext cx="2388871" cy="14224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15083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47410" y="160338"/>
            <a:ext cx="10898811" cy="6697662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Профессиональная ответственность </a:t>
            </a:r>
            <a:r>
              <a:rPr lang="ru-RU" sz="20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учителя в сфере оценивания включает в себя этические и педагогические обязательства:</a:t>
            </a:r>
          </a:p>
          <a:p>
            <a:pPr>
              <a:lnSpc>
                <a:spcPct val="120000"/>
              </a:lnSpc>
            </a:pPr>
            <a:r>
              <a:rPr lang="ru-RU" sz="20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•</a:t>
            </a:r>
            <a:r>
              <a:rPr lang="ru-RU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	</a:t>
            </a:r>
            <a:r>
              <a:rPr lang="ru-RU" sz="28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Развивающая функция. </a:t>
            </a:r>
            <a:r>
              <a:rPr lang="ru-RU" sz="2400" b="1" u="sng" dirty="0">
                <a:latin typeface="Arial Black" panose="020B0A04020102020204" pitchFamily="34" charset="0"/>
                <a:cs typeface="Arial" panose="020B0604020202020204" pitchFamily="34" charset="0"/>
              </a:rPr>
              <a:t>Оценка должна мотивировать на успех</a:t>
            </a:r>
            <a:r>
              <a:rPr lang="ru-RU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, показывать зоны роста, а не служить инструментом </a:t>
            </a:r>
            <a:r>
              <a:rPr lang="ru-RU" sz="20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наказания.</a:t>
            </a:r>
            <a:endParaRPr lang="ru-RU" sz="2000" b="1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•	</a:t>
            </a:r>
            <a:r>
              <a:rPr lang="ru-RU" sz="28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Конфиденциальность. </a:t>
            </a:r>
            <a:r>
              <a:rPr lang="ru-RU" sz="2400" b="1" u="sng" dirty="0">
                <a:latin typeface="Arial Black" panose="020B0A04020102020204" pitchFamily="34" charset="0"/>
                <a:cs typeface="Arial" panose="020B0604020202020204" pitchFamily="34" charset="0"/>
              </a:rPr>
              <a:t>Обсуждение оценок и ошибок должно происходить корректно</a:t>
            </a:r>
            <a:r>
              <a:rPr lang="ru-RU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, без публичного высмеивания или сравнения детей друг с другом.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•	</a:t>
            </a:r>
            <a:r>
              <a:rPr lang="ru-RU" sz="28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Своевременность.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400" b="1" u="sng" dirty="0">
                <a:latin typeface="Arial Black" panose="020B0A04020102020204" pitchFamily="34" charset="0"/>
                <a:cs typeface="Arial" panose="020B0604020202020204" pitchFamily="34" charset="0"/>
              </a:rPr>
              <a:t>Проверка работ и выставление отметок должны происходить без задержек</a:t>
            </a:r>
            <a:r>
              <a:rPr lang="ru-RU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, чтобы ученик мог вовремя скорректировать свои знания.</a:t>
            </a:r>
          </a:p>
          <a:p>
            <a:pPr>
              <a:lnSpc>
                <a:spcPct val="120000"/>
              </a:lnSpc>
            </a:pPr>
            <a:r>
              <a:rPr lang="ru-RU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•	</a:t>
            </a:r>
            <a:r>
              <a:rPr lang="ru-RU" sz="28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Самоанализ.</a:t>
            </a:r>
            <a:r>
              <a:rPr lang="ru-RU" sz="2800" b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400" b="1" u="sng" dirty="0">
                <a:latin typeface="Arial Black" panose="020B0A04020102020204" pitchFamily="34" charset="0"/>
                <a:cs typeface="Arial" panose="020B0604020202020204" pitchFamily="34" charset="0"/>
              </a:rPr>
              <a:t>Если большинство класса не справилось с работой, учитель берет на себя ответственность за пересмотр </a:t>
            </a:r>
            <a:endParaRPr lang="ru-RU" sz="2400" b="1" u="sng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400" b="1" u="sng" dirty="0" smtClean="0">
                <a:latin typeface="Arial Black" panose="020B0A04020102020204" pitchFamily="34" charset="0"/>
                <a:cs typeface="Arial" panose="020B0604020202020204" pitchFamily="34" charset="0"/>
              </a:rPr>
              <a:t>методики </a:t>
            </a:r>
            <a:r>
              <a:rPr lang="ru-RU" sz="2400" b="1" u="sng" dirty="0">
                <a:latin typeface="Arial Black" panose="020B0A04020102020204" pitchFamily="34" charset="0"/>
                <a:cs typeface="Arial" panose="020B0604020202020204" pitchFamily="34" charset="0"/>
              </a:rPr>
              <a:t>преподавания данной темы</a:t>
            </a:r>
            <a:r>
              <a:rPr lang="ru-RU" sz="2000" b="1" u="sng" dirty="0"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оценка PNG и картинки пнг | рисунок Векторы и PSD | Бесплатная загрузка на Pngtree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4000"/>
                    </a14:imgEffect>
                    <a14:imgEffect>
                      <a14:brightnessContrast bright="-17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186" y="4745421"/>
            <a:ext cx="2664374" cy="1986455"/>
          </a:xfrm>
          <a:prstGeom prst="rect">
            <a:avLst/>
          </a:prstGeom>
          <a:noFill/>
          <a:ln w="5397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60671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1671145" y="160338"/>
            <a:ext cx="10204286" cy="2677455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Ответственность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педагога —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не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сломать крылья,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а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дать опору.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2" descr="Плохая оценка ничему не научит | Оценки за поведение | LANCMAN SCHOOL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04" y="3231931"/>
            <a:ext cx="5377808" cy="3366596"/>
          </a:xfrm>
          <a:prstGeom prst="rect">
            <a:avLst/>
          </a:prstGeom>
          <a:noFill/>
          <a:ln w="825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Оценка за поведение в школе: приказ Минпросвещения, критерии и последствия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470" y="3231931"/>
            <a:ext cx="5678961" cy="3316638"/>
          </a:xfrm>
          <a:prstGeom prst="rect">
            <a:avLst/>
          </a:prstGeom>
          <a:noFill/>
          <a:ln w="698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6314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3611697" y="180976"/>
            <a:ext cx="8329862" cy="1401762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Пути повышения качества оценивания</a:t>
            </a:r>
            <a:endParaRPr lang="ru-RU" sz="40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365500" y="1799595"/>
            <a:ext cx="8576059" cy="11116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Внедрение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техник формирующего оценивания (оценка процесса, а не только результата).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391494" y="1928272"/>
            <a:ext cx="770806" cy="8115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1.</a:t>
            </a:r>
            <a:endParaRPr lang="ru-RU" sz="2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337277" y="3297123"/>
            <a:ext cx="749082" cy="6794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2.</a:t>
            </a:r>
            <a:endParaRPr lang="ru-RU" sz="2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337300" y="3128111"/>
            <a:ext cx="5604259" cy="11771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у учащихся навыков самооценки и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взаимооценки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25999" y="4834742"/>
            <a:ext cx="774701" cy="6721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3.</a:t>
            </a:r>
            <a:endParaRPr lang="ru-RU" sz="2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05500" y="4712657"/>
            <a:ext cx="6036059" cy="15611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Регулярный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аудит собственных контрольно-измерительных материалов (КИМ).</a:t>
            </a:r>
          </a:p>
        </p:txBody>
      </p:sp>
      <p:pic>
        <p:nvPicPr>
          <p:cNvPr id="1028" name="Picture 4" descr="Linguisity - Разбираем причины слабых навыков письма у учащихся - Руководство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94" y="3128111"/>
            <a:ext cx="3520200" cy="3520200"/>
          </a:xfrm>
          <a:prstGeom prst="rect">
            <a:avLst/>
          </a:prstGeom>
          <a:noFill/>
          <a:ln w="6032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14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634998" y="160339"/>
            <a:ext cx="11438897" cy="2913938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0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«Оценка – это правильное кровообращение, без неё неизбежны застой и болезненные явления.»</a:t>
            </a:r>
          </a:p>
          <a:p>
            <a:pPr algn="r">
              <a:lnSpc>
                <a:spcPct val="120000"/>
              </a:lnSpc>
            </a:pPr>
            <a:r>
              <a:rPr lang="ru-RU" sz="4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Н. Островский</a:t>
            </a: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УЧИТЕЛЬ И УЧЕНИК РАСТУТ ВМЕСТЕ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075" y="2548495"/>
            <a:ext cx="6137016" cy="4088787"/>
          </a:xfrm>
          <a:prstGeom prst="rect">
            <a:avLst/>
          </a:prstGeom>
          <a:noFill/>
          <a:ln w="666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7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47410" y="131490"/>
            <a:ext cx="11826486" cy="3305391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Справедливая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двойка зовет вперед,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а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несправедливая пятерка 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4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гасит </a:t>
            </a:r>
            <a:r>
              <a:rPr lang="ru-RU" sz="4800" b="1" dirty="0">
                <a:latin typeface="Arial Black" panose="020B0A04020102020204" pitchFamily="34" charset="0"/>
                <a:cs typeface="Arial" panose="020B0604020202020204" pitchFamily="34" charset="0"/>
              </a:rPr>
              <a:t>свет.</a:t>
            </a:r>
            <a:endParaRPr lang="ru-RU" sz="48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https://static.tildacdn.com/tild6466-6630-4934-b234-643261633034/____2.pn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7000"/>
                    </a14:imgEffect>
                    <a14:imgEffect>
                      <a14:brightnessContrast brigh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3712834"/>
            <a:ext cx="4387652" cy="2743802"/>
          </a:xfrm>
          <a:prstGeom prst="rect">
            <a:avLst/>
          </a:prstGeom>
          <a:noFill/>
          <a:ln w="82550">
            <a:solidFill>
              <a:srgbClr val="7030A0"/>
            </a:solidFill>
          </a:ln>
        </p:spPr>
      </p:pic>
      <p:pic>
        <p:nvPicPr>
          <p:cNvPr id="2052" name="Picture 4" descr="Оценки за поведение в школе, как это будет - Милосердие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739" y="3712834"/>
            <a:ext cx="4224261" cy="2637475"/>
          </a:xfrm>
          <a:prstGeom prst="rect">
            <a:avLst/>
          </a:prstGeom>
          <a:noFill/>
          <a:ln w="7302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5 причин, почему оценки за поведение в школах не лучшая идея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856" y="3436881"/>
            <a:ext cx="2028825" cy="935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124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4314911" y="42069"/>
            <a:ext cx="3991096" cy="889220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4000" b="1" dirty="0">
                <a:latin typeface="Arial Black" panose="020B0A04020102020204" pitchFamily="34" charset="0"/>
                <a:cs typeface="Arial" panose="020B0604020202020204" pitchFamily="34" charset="0"/>
              </a:rPr>
              <a:t>Заключение</a:t>
            </a:r>
            <a:endParaRPr lang="ru-RU" sz="40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074277" y="1164080"/>
            <a:ext cx="8962106" cy="9928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Объективная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оценка — залог доверия между учителем, учеником и родителем.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81554" y="1254749"/>
            <a:ext cx="770806" cy="8115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1.</a:t>
            </a:r>
            <a:endParaRPr lang="ru-RU" sz="2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60458" y="2739886"/>
            <a:ext cx="749082" cy="6794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2.</a:t>
            </a:r>
            <a:endParaRPr lang="ru-RU" sz="2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25124" y="2342846"/>
            <a:ext cx="10811259" cy="147350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Профессиональная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ответственность —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это: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умение признавать свои ошибки в оценивании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стремление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к прозрачности образовательного процесса.</a:t>
            </a:r>
          </a:p>
        </p:txBody>
      </p:sp>
      <p:pic>
        <p:nvPicPr>
          <p:cNvPr id="10" name="Рисунок 9" descr="Учитель несправедливо ставит оценки ребенку: Как не навредить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0" y="4032789"/>
            <a:ext cx="3484052" cy="2525666"/>
          </a:xfrm>
          <a:prstGeom prst="rect">
            <a:avLst/>
          </a:prstGeom>
          <a:noFill/>
          <a:ln w="47625">
            <a:solidFill>
              <a:srgbClr val="7030A0"/>
            </a:solidFill>
          </a:ln>
        </p:spPr>
      </p:pic>
      <p:pic>
        <p:nvPicPr>
          <p:cNvPr id="5124" name="Picture 4" descr="Родители и учитель: смотрите и скачивайте изображения — Яндекс Картинки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034" y="3993525"/>
            <a:ext cx="3847392" cy="2564929"/>
          </a:xfrm>
          <a:prstGeom prst="rect">
            <a:avLst/>
          </a:prstGeom>
          <a:noFill/>
          <a:ln w="539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Сотрудничество родителей учителей фотографии — Скачать бесплатные высококачественные изображения | Magnific (ранее Freepik)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771" y="4002270"/>
            <a:ext cx="3885611" cy="2590408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36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Колесо обозрения, изолированные на белом фоне | Премиум векторы"/>
          <p:cNvSpPr>
            <a:spLocks noChangeAspect="1" noChangeArrowheads="1"/>
          </p:cNvSpPr>
          <p:nvPr/>
        </p:nvSpPr>
        <p:spPr bwMode="auto">
          <a:xfrm>
            <a:off x="247410" y="-144463"/>
            <a:ext cx="38758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6529137" y="101432"/>
            <a:ext cx="5394156" cy="700673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Методический день.</a:t>
            </a:r>
          </a:p>
          <a:p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ОМО </a:t>
            </a:r>
            <a:r>
              <a:rPr lang="ru-RU" sz="2400" b="1" dirty="0">
                <a:latin typeface="Arial Black" panose="020B0A04020102020204" pitchFamily="34" charset="0"/>
                <a:cs typeface="Arial" panose="020B0604020202020204" pitchFamily="34" charset="0"/>
              </a:rPr>
              <a:t>учителей </a:t>
            </a:r>
            <a:r>
              <a:rPr lang="ru-RU" sz="2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математики.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3090041" y="1072056"/>
            <a:ext cx="8944304" cy="1813032"/>
          </a:xfrm>
          <a:prstGeom prst="rect">
            <a:avLst/>
          </a:prstGeom>
          <a:solidFill>
            <a:schemeClr val="bg1"/>
          </a:solidFill>
          <a:ln w="63500">
            <a:solidFill>
              <a:srgbClr val="7030A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atin typeface="Arial Black" panose="020B0A04020102020204" pitchFamily="34" charset="0"/>
                <a:cs typeface="Arial" panose="020B0604020202020204" pitchFamily="34" charset="0"/>
              </a:rPr>
              <a:t>«Оценочная деятельность учителя: объективность и профессиональная ответственность.»</a:t>
            </a:r>
          </a:p>
        </p:txBody>
      </p:sp>
      <p:sp>
        <p:nvSpPr>
          <p:cNvPr id="26" name="Подзаголовок 2">
            <a:extLst>
              <a:ext uri="{FF2B5EF4-FFF2-40B4-BE49-F238E27FC236}">
                <a16:creationId xmlns:a16="http://schemas.microsoft.com/office/drawing/2014/main" xmlns="" id="{09200ECE-A4DC-4BCB-8E18-85F11AD8EC30}"/>
              </a:ext>
            </a:extLst>
          </p:cNvPr>
          <p:cNvSpPr txBox="1">
            <a:spLocks/>
          </p:cNvSpPr>
          <p:nvPr/>
        </p:nvSpPr>
        <p:spPr>
          <a:xfrm>
            <a:off x="7504386" y="5398061"/>
            <a:ext cx="4418907" cy="1266670"/>
          </a:xfrm>
          <a:prstGeom prst="rect">
            <a:avLst/>
          </a:prstGeom>
          <a:solidFill>
            <a:schemeClr val="bg1"/>
          </a:solidFill>
          <a:ln w="6350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Королева Елена Олеговна, </a:t>
            </a:r>
          </a:p>
          <a:p>
            <a:pPr marL="0" indent="0">
              <a:buNone/>
            </a:pPr>
            <a:r>
              <a:rPr lang="ru-RU" sz="1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учитель математики </a:t>
            </a:r>
          </a:p>
          <a:p>
            <a:pPr marL="0" indent="0">
              <a:buNone/>
            </a:pPr>
            <a:r>
              <a:rPr lang="ru-RU" sz="18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ГБОУ СОШ пос. Новый Кутулук</a:t>
            </a:r>
            <a:endParaRPr lang="ru-RU" sz="1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634999" y="3583336"/>
            <a:ext cx="8891336" cy="1116477"/>
          </a:xfrm>
          <a:prstGeom prst="rect">
            <a:avLst/>
          </a:prstGeom>
          <a:solidFill>
            <a:schemeClr val="bg1"/>
          </a:solidFill>
          <a:ln w="63500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5400" b="1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43D49BCC-41E3-46A3-B137-3BC13E9674DE}"/>
              </a:ext>
            </a:extLst>
          </p:cNvPr>
          <p:cNvSpPr txBox="1">
            <a:spLocks/>
          </p:cNvSpPr>
          <p:nvPr/>
        </p:nvSpPr>
        <p:spPr>
          <a:xfrm>
            <a:off x="247410" y="5559310"/>
            <a:ext cx="7022431" cy="944172"/>
          </a:xfrm>
          <a:prstGeom prst="rect">
            <a:avLst/>
          </a:prstGeom>
          <a:solidFill>
            <a:schemeClr val="bg1"/>
          </a:solidFill>
          <a:ln w="63500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korolevaelena@mail.ru</a:t>
            </a:r>
            <a:endParaRPr lang="ru-RU" sz="4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 descr="Детские картинки для оформления - Для школы - Скачать и распечатать бесплатно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442" y="3155039"/>
            <a:ext cx="2123491" cy="1704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297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2146</TotalTime>
  <Words>618</Words>
  <Application>Microsoft Office PowerPoint</Application>
  <PresentationFormat>Широкоэкранный</PresentationFormat>
  <Paragraphs>138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БСШ2</cp:lastModifiedBy>
  <cp:revision>167</cp:revision>
  <dcterms:created xsi:type="dcterms:W3CDTF">2021-04-14T06:20:01Z</dcterms:created>
  <dcterms:modified xsi:type="dcterms:W3CDTF">2026-08-26T20:25:18Z</dcterms:modified>
</cp:coreProperties>
</file>