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70" r:id="rId12"/>
    <p:sldId id="272" r:id="rId13"/>
    <p:sldId id="273" r:id="rId14"/>
    <p:sldId id="264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01" autoAdjust="0"/>
  </p:normalViewPr>
  <p:slideViewPr>
    <p:cSldViewPr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5" y="332656"/>
            <a:ext cx="6048673" cy="3240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на уроках географии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432048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: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237312"/>
            <a:ext cx="1904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</a:t>
            </a:r>
            <a:r>
              <a:rPr lang="ru-RU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с.Зуевка</a:t>
            </a: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700808"/>
            <a:ext cx="3895345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инициирование и поддержка исследовательской деятельности обучающихся в рамках реализации ими индивидуальных и групповых исследовательских </a:t>
            </a:r>
            <a:r>
              <a:rPr lang="ru-RU" dirty="0" smtClean="0"/>
              <a:t>проектов</a:t>
            </a:r>
            <a:r>
              <a:rPr lang="ru-RU" dirty="0"/>
              <a:t> </a:t>
            </a:r>
            <a:r>
              <a:rPr lang="ru-RU" dirty="0" smtClean="0"/>
              <a:t> дает </a:t>
            </a:r>
            <a:r>
              <a:rPr lang="ru-RU" dirty="0"/>
              <a:t>обучающимся возможность приобрести навык самостоятельного решения теоретической проблемы, навык </a:t>
            </a:r>
            <a:r>
              <a:rPr lang="ru-RU" dirty="0" smtClean="0"/>
              <a:t> </a:t>
            </a:r>
            <a:r>
              <a:rPr lang="ru-RU" dirty="0"/>
              <a:t>и оформления собственных идей, </a:t>
            </a:r>
            <a:r>
              <a:rPr lang="ru-RU" dirty="0" smtClean="0"/>
              <a:t>навык </a:t>
            </a:r>
            <a:r>
              <a:rPr lang="ru-RU" dirty="0"/>
              <a:t>публичного выступления перед аудиторией, аргументирования и отстаивания своей точки зрения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324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﻿Песенка о медведях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Где-то на белом свете,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Там, где всегда мороз,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Трутся спиной медведи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О земную ось.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Мимо плывут столетья,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Спят подо льдом моря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Трутся об ось медведи,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Вертится земля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 </a:t>
            </a: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</a:p>
          <a:p>
            <a:r>
              <a:rPr lang="ru-RU" sz="1900" i="1" dirty="0" smtClean="0">
                <a:solidFill>
                  <a:srgbClr val="000000"/>
                </a:solidFill>
                <a:latin typeface="Open Sans"/>
              </a:rPr>
              <a:t>(вопросы: «Как называется место, о котором поется в песне?», «Что такое ось Земли, как вращается наша Земля, в каком направлении?»</a:t>
            </a:r>
            <a:endParaRPr lang="ru-RU" sz="19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в песнях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1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в песнях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4248472" cy="496855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Широка страна моя родная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   Много в ней лесов, полей и рек!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Я другой такой страны не знаю,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Где так вольно дышит человек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(вопросы: </a:t>
            </a:r>
          </a:p>
          <a:p>
            <a:pPr marL="0" indent="0"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протяженность РФ с запада на восток, </a:t>
            </a:r>
          </a:p>
          <a:p>
            <a:pPr marL="0" indent="0"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природными ресурсами богата Россия?</a:t>
            </a: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-Назовите типы лесов и крупнейшие реки России.)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822192" cy="456968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YS Text"/>
              </a:rPr>
              <a:t>Увезу тебя я в тундру, увезу к седым снегам,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YS Text"/>
              </a:rPr>
              <a:t>Белой шкурою медвежьей брошу их к твоим ногам.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  <a:latin typeface="YS Text"/>
              </a:rPr>
              <a:t>По хрустящему морозу поспешим на край </a:t>
            </a:r>
            <a:r>
              <a:rPr lang="ru-RU" b="1" dirty="0" smtClean="0">
                <a:solidFill>
                  <a:srgbClr val="002060"/>
                </a:solidFill>
                <a:latin typeface="YS Text"/>
              </a:rPr>
              <a:t>земли</a:t>
            </a:r>
          </a:p>
          <a:p>
            <a:pPr marL="0" indent="0">
              <a:buNone/>
            </a:pPr>
            <a:r>
              <a:rPr lang="ru-RU" sz="1900" i="1" dirty="0" smtClean="0">
                <a:latin typeface="YS Text"/>
              </a:rPr>
              <a:t>(вопросы:</a:t>
            </a:r>
          </a:p>
          <a:p>
            <a:pPr marL="0" indent="0">
              <a:buNone/>
            </a:pPr>
            <a:r>
              <a:rPr lang="ru-RU" sz="1900" i="1" dirty="0" smtClean="0">
                <a:latin typeface="YS Text"/>
              </a:rPr>
              <a:t>- что такое «тундра»?</a:t>
            </a:r>
          </a:p>
          <a:p>
            <a:pPr marL="0" indent="0">
              <a:buNone/>
            </a:pPr>
            <a:r>
              <a:rPr lang="ru-RU" sz="1900" i="1" dirty="0" smtClean="0">
                <a:latin typeface="YS Text"/>
              </a:rPr>
              <a:t>- почему так холодно в тундре?)</a:t>
            </a: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val="5081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в песнях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Издалека долго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YS Text"/>
              </a:rPr>
              <a:t>Течет река Волга,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YS Text"/>
              </a:rPr>
              <a:t>Течет река Волга,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YS Text"/>
              </a:rPr>
              <a:t>Конца и края нет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sz="1900" i="1" dirty="0" smtClean="0">
                <a:solidFill>
                  <a:srgbClr val="333333"/>
                </a:solidFill>
                <a:latin typeface="YS Text"/>
              </a:rPr>
              <a:t>(вопросы:</a:t>
            </a:r>
          </a:p>
          <a:p>
            <a:pPr marL="0" indent="0">
              <a:buNone/>
            </a:pPr>
            <a:r>
              <a:rPr lang="ru-RU" sz="1900" i="1" dirty="0" smtClean="0">
                <a:solidFill>
                  <a:srgbClr val="333333"/>
                </a:solidFill>
                <a:latin typeface="YS Text"/>
              </a:rPr>
              <a:t>-где находится исток великой русской реки?</a:t>
            </a:r>
          </a:p>
          <a:p>
            <a:pPr marL="0" indent="0">
              <a:buNone/>
            </a:pPr>
            <a:r>
              <a:rPr lang="ru-RU" sz="1900" i="1" dirty="0" smtClean="0">
                <a:solidFill>
                  <a:srgbClr val="333333"/>
                </a:solidFill>
                <a:latin typeface="YS Text"/>
              </a:rPr>
              <a:t>-какова протяженность реки?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2060848"/>
            <a:ext cx="4824536" cy="4065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Опыт свидетельствует, что на тех уроках, на которых звучит музыка, ученики воспринимают новый материал не только умом, но и чувствами.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Но и конечно, следует отметить, что педагог не должен подменять изучение географии как науки искусством, а лишь с помощью музыки обогащать восприятие учащихся, развивать их творческое воображение, без которого невозможно и научное мышление.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2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38667"/>
            <a:ext cx="3034680" cy="8580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242403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Выездная экскурсия «Железнодорожники» ориентированная на </a:t>
            </a:r>
            <a:r>
              <a:rPr lang="ru-RU" dirty="0">
                <a:solidFill>
                  <a:schemeClr val="tx1"/>
                </a:solidFill>
              </a:rPr>
              <a:t>организацию активного отдыха </a:t>
            </a:r>
            <a:r>
              <a:rPr lang="ru-RU" dirty="0" smtClean="0">
                <a:solidFill>
                  <a:schemeClr val="tx1"/>
                </a:solidFill>
              </a:rPr>
              <a:t>обучающихся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исследовательского проекта «География железнодорожного транспорта России»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Дети побывали в железнодорожном музее, посетили смотровую площадку железнодорожного вокзала, прокатились на поезде,  попробовали себя в роли машиниста поезда на симуляторе, узнали, какой путь проходит поезд перед выездом на железную дорогу.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22354"/>
          <a:stretch>
            <a:fillRect/>
          </a:stretch>
        </p:blipFill>
        <p:spPr bwMode="auto">
          <a:xfrm>
            <a:off x="395536" y="332656"/>
            <a:ext cx="51125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Экологического воспитания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29843" cy="44973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ориентация на применение географических знаний для решения задач в области окружающей среды, планирования поступков и оценки их возможных последствий для окружающей среды; </a:t>
            </a:r>
            <a:endParaRPr lang="ru-RU" dirty="0" smtClean="0"/>
          </a:p>
          <a:p>
            <a:r>
              <a:rPr lang="ru-RU" dirty="0" smtClean="0"/>
              <a:t>осознание </a:t>
            </a:r>
            <a:r>
              <a:rPr lang="ru-RU" dirty="0"/>
              <a:t>глобального характера экологических проблем и путей их решения; </a:t>
            </a:r>
            <a:r>
              <a:rPr lang="ru-RU" dirty="0" smtClean="0"/>
              <a:t> </a:t>
            </a:r>
            <a:r>
              <a:rPr lang="ru-RU" dirty="0"/>
              <a:t>активное неприятие действий, приносящих вред окружающей среде;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осознание своей роли как гражданина и потребителя в условиях взаимосвязи природной, технологической и социальной сред; </a:t>
            </a:r>
            <a:endParaRPr lang="ru-RU" dirty="0" smtClean="0"/>
          </a:p>
          <a:p>
            <a:r>
              <a:rPr lang="ru-RU" dirty="0" smtClean="0"/>
              <a:t>готовность </a:t>
            </a:r>
            <a:r>
              <a:rPr lang="ru-RU" dirty="0"/>
              <a:t>к участию в практической деятельности экологической направленности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901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Выводы: </a:t>
            </a:r>
            <a:r>
              <a:rPr lang="ru-RU" sz="2000" b="1" dirty="0" smtClean="0"/>
              <a:t> воспитательный </a:t>
            </a:r>
            <a:r>
              <a:rPr lang="ru-RU" sz="2000" b="1" dirty="0"/>
              <a:t>потенциал предмета «география» очень велик; </a:t>
            </a:r>
            <a:br>
              <a:rPr lang="ru-RU" sz="2000" b="1" dirty="0"/>
            </a:br>
            <a:r>
              <a:rPr lang="ru-RU" sz="2000" b="1" dirty="0" smtClean="0"/>
              <a:t>современные </a:t>
            </a:r>
            <a:r>
              <a:rPr lang="ru-RU" sz="2000" b="1" dirty="0"/>
              <a:t>УМК предоставляют учителям обширные средства для реализации воспитательного потенциала урока.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9700"/>
            <a:ext cx="230425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1683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843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В основу программы воспитания в соответствии с Федеральными государственными образовательными стандартами общего образования положено личностное развитие обучающихся и формирование у них системных знаний о различных аспектах развития России и мира. Значимыми целевыми ориентирами школьного урока в программе определены такие как, привлечение внимания обучающихся к ценностному аспекту изучаемых на уроках явлений, организация работы с получаемой социально значимой информацией, использование воспитательных возможностей содержания учебного предмета.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05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Воспитание</a:t>
            </a:r>
            <a:r>
              <a:rPr lang="ru-RU" sz="2400" dirty="0"/>
              <a:t>* - деятельность, направленная </a:t>
            </a:r>
            <a:r>
              <a:rPr lang="ru-RU" sz="2400" dirty="0" smtClean="0"/>
              <a:t>на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развитие личности,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•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</a:p>
        </p:txBody>
      </p:sp>
    </p:spTree>
    <p:extLst>
      <p:ext uri="{BB962C8B-B14F-4D97-AF65-F5344CB8AC3E}">
        <p14:creationId xmlns:p14="http://schemas.microsoft.com/office/powerpoint/2010/main" val="10712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географии   играет воспитательную роль, поскольку дисциплинирует ум, формирует логичность мышления, вырабатывает усидчивость, развивает волевую сферу обучающихся, расширяет горизонты познания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проводит на 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школьного времени.  Роль урока очень велика в процессе обучения и воспитания. «Об уроке нужно говорить, как о фрагменте жизни», – пишет доктор педагогических наук, профессор Н.Е. </a:t>
            </a:r>
            <a:r>
              <a:rPr lang="ru-RU" sz="2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Щуркова</a:t>
            </a:r>
            <a:r>
              <a:rPr lang="ru-RU" sz="2800" dirty="0">
                <a:solidFill>
                  <a:srgbClr val="212529"/>
                </a:solidFill>
                <a:latin typeface="Arial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39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27" y="476672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5 классе при изучении раздела «История географических открытий» для воспитания патриотических чувств большое внимание уделяется путешествиям и открытиям наших соотечественников Афанасия </a:t>
            </a:r>
            <a:r>
              <a:rPr lang="ru-RU" dirty="0" smtClean="0"/>
              <a:t>Никитина, </a:t>
            </a:r>
            <a:r>
              <a:rPr lang="ru-RU" dirty="0" err="1"/>
              <a:t>С.Дежнева</a:t>
            </a:r>
            <a:r>
              <a:rPr lang="ru-RU" dirty="0"/>
              <a:t>, </a:t>
            </a:r>
            <a:r>
              <a:rPr lang="ru-RU" dirty="0" err="1"/>
              <a:t>В.Беренга</a:t>
            </a:r>
            <a:r>
              <a:rPr lang="ru-RU" dirty="0"/>
              <a:t>, </a:t>
            </a:r>
            <a:r>
              <a:rPr lang="ru-RU" dirty="0" err="1"/>
              <a:t>А.Чиркова</a:t>
            </a:r>
            <a:r>
              <a:rPr lang="ru-RU" dirty="0"/>
              <a:t> </a:t>
            </a:r>
            <a:r>
              <a:rPr lang="ru-RU" dirty="0" smtClean="0"/>
              <a:t>….</a:t>
            </a:r>
          </a:p>
          <a:p>
            <a:r>
              <a:rPr lang="ru-RU" dirty="0" smtClean="0"/>
              <a:t> </a:t>
            </a:r>
            <a:r>
              <a:rPr lang="ru-RU" dirty="0"/>
              <a:t>Чувство гордости за организацию и совершение русской кругосветки русскими капитанами </a:t>
            </a:r>
            <a:r>
              <a:rPr lang="ru-RU" dirty="0" err="1"/>
              <a:t>И.Крузенштерном</a:t>
            </a:r>
            <a:r>
              <a:rPr lang="ru-RU" dirty="0"/>
              <a:t>, </a:t>
            </a:r>
            <a:r>
              <a:rPr lang="ru-RU" dirty="0" err="1"/>
              <a:t>Ф.Беллинсгаузеном</a:t>
            </a:r>
            <a:r>
              <a:rPr lang="ru-RU" dirty="0"/>
              <a:t> и </a:t>
            </a:r>
            <a:r>
              <a:rPr lang="ru-RU" dirty="0" err="1"/>
              <a:t>М.Лазаревым</a:t>
            </a:r>
            <a:r>
              <a:rPr lang="ru-RU" dirty="0"/>
              <a:t> </a:t>
            </a:r>
            <a:r>
              <a:rPr lang="ru-RU" dirty="0" smtClean="0"/>
              <a:t>( </a:t>
            </a:r>
            <a:r>
              <a:rPr lang="ru-RU" dirty="0"/>
              <a:t>«Вокруг света </a:t>
            </a:r>
            <a:r>
              <a:rPr lang="ru-RU" dirty="0" smtClean="0"/>
              <a:t>»). </a:t>
            </a:r>
            <a:r>
              <a:rPr lang="ru-RU" dirty="0"/>
              <a:t>В параграфах есть задания и вопросы с опорой на ранее полученные знания: «Имена каких русских путешественников вам известны? Что являлось основной целью походов русских путешественников?» </a:t>
            </a:r>
            <a:r>
              <a:rPr lang="ru-RU" dirty="0" smtClean="0"/>
              <a:t> </a:t>
            </a:r>
            <a:r>
              <a:rPr lang="ru-RU" dirty="0"/>
              <a:t>И вопросы, требующие размышлений: «Как исследования русских первопроходцев повлияли на формирование территории России? В чем состоит заслуга русских первопроходцев в исследовании Земли</a:t>
            </a:r>
            <a:r>
              <a:rPr lang="ru-RU" dirty="0" smtClean="0"/>
              <a:t>?»</a:t>
            </a:r>
          </a:p>
          <a:p>
            <a:r>
              <a:rPr lang="ru-RU" dirty="0"/>
              <a:t> Важно рассказать вдохновенно, привести примеры мужества этих людей, рассказать, как они добивались поставленной цели. Учащиеся самостоятельно готовят сообщения,  с удовольствием находят географические объекты, которые носят  имена наших соотечественников. Это задание  позволяет ярче показать роль и значение наших выдающихся путешественников и </a:t>
            </a:r>
            <a:r>
              <a:rPr lang="ru-RU" dirty="0" smtClean="0"/>
              <a:t>исследователей.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Используя текст и рисунки (карты) параграфов, заполняется «Бортовой журнал», где кратко описан весь маршрут. Изученный материал закрепляется работой с контурной картой, где наносятся маршруты путешественников, с опорой на карты из параграфа учебника и атласа (формирование картографической грамотности).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Бортовой журнал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79430680"/>
              </p:ext>
            </p:extLst>
          </p:nvPr>
        </p:nvGraphicFramePr>
        <p:xfrm>
          <a:off x="4283968" y="1700808"/>
          <a:ext cx="4464498" cy="4104454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1224136"/>
                <a:gridCol w="1080120"/>
                <a:gridCol w="1224138"/>
              </a:tblGrid>
              <a:tr h="48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Природная зона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Характеристика зоны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животные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растения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Арктическая пустыня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Тайга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Тундра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Смешанные и широколиственные леса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Лесостепь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Степь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Полупустыня и пустыня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Саванна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Экваториальные леса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785" marR="50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 flipH="1">
            <a:off x="467544" y="1484784"/>
            <a:ext cx="32403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приема «Бортовой журнал» заключается в том, что школьники ведут запись своего обучения, фиксируя все значимые моменты: новые идеи, сложности, проблемы и достижения.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способствует формированию у детей способности к самоанализу и позволяет им понять свои сильные стороны для дальнейшего развития.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 уроке по теме «Горы» важно использовать все основные методы обучения, для создания образа гор. Это словесный (описательный рассказ), практический и наглядный метод. Для подтверждения слов из песни  В. Высоцкого «Лучше гор могут  только горы» могут быть пейзажные  фотографии и репродукции картин русского художника Н.К. Рериха. Нужно  заслушать впечатление детей, побывавших в горах</a:t>
            </a:r>
            <a:r>
              <a:rPr lang="ru-RU" sz="2000" dirty="0" smtClean="0"/>
              <a:t>.(</a:t>
            </a:r>
            <a:r>
              <a:rPr lang="ru-RU" sz="2000" i="1" dirty="0" smtClean="0"/>
              <a:t>ребята с удовольствием делятся своими впечатлениями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/>
              <a:t>В теме «Равнины» я  </a:t>
            </a:r>
            <a:r>
              <a:rPr lang="ru-RU" sz="2000" dirty="0" smtClean="0"/>
              <a:t>знакомлю </a:t>
            </a:r>
            <a:r>
              <a:rPr lang="ru-RU" sz="2000" dirty="0"/>
              <a:t>школьников с разнообразием  и неповторимой красотой наших равнин. Равнина открывает в человеке чувство необычайной широты и  свободы.</a:t>
            </a:r>
          </a:p>
          <a:p>
            <a:r>
              <a:rPr lang="ru-RU" sz="2000" dirty="0"/>
              <a:t>Можно послушать кусочек  раздольной, протяжной русской песни  и соотнести с широтой и  добротой русской души. Эта небольшая  вставка позволяет шире взглянуть  на содержание темы, ещё раз почувствовать  разнообразие и красоту природы 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8957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4004066/pub_63db73f570727a54db2cb635_63db7923bec0c250bee777ce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dzeninfra.ru/get-zen_doc/3990339/pub_63db73f570727a54db2cb635_63db75fdad6d132fd7d95926/scale_2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9461"/>
            <a:ext cx="4331012" cy="46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Создаю географическую игротеку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включение в урок игровых процедур, которые помогают поддержать мотивацию обучающихся к получению знаний, налаживанию позитивных межличностных отношений в классе, помогают установлению доброжелательной атмосферы во время урока;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- игра «Раз, два, три»</a:t>
            </a:r>
          </a:p>
          <a:p>
            <a:r>
              <a:rPr lang="ru-RU" dirty="0" smtClean="0"/>
              <a:t>- игра «Географические познания Земли»</a:t>
            </a:r>
          </a:p>
          <a:p>
            <a:r>
              <a:rPr lang="ru-RU" dirty="0" smtClean="0"/>
              <a:t>- игра «Поле чудес»</a:t>
            </a:r>
          </a:p>
          <a:p>
            <a:r>
              <a:rPr lang="ru-RU" dirty="0" smtClean="0"/>
              <a:t>- игра «Верю- не верю»</a:t>
            </a:r>
          </a:p>
          <a:p>
            <a:r>
              <a:rPr lang="ru-RU" dirty="0" smtClean="0"/>
              <a:t>- игра «Анаграммы»</a:t>
            </a:r>
          </a:p>
          <a:p>
            <a:r>
              <a:rPr lang="ru-RU" dirty="0" smtClean="0"/>
              <a:t>- кроссворды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540</TotalTime>
  <Words>702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Воспитательный потенциал на уроках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Бортовой журнал</vt:lpstr>
      <vt:lpstr>Презентация PowerPoint</vt:lpstr>
      <vt:lpstr>Презентация PowerPoint</vt:lpstr>
      <vt:lpstr>Создаю географическую игротеку</vt:lpstr>
      <vt:lpstr>Исследовательская деятельность</vt:lpstr>
      <vt:lpstr>География в песнях</vt:lpstr>
      <vt:lpstr>География в песнях</vt:lpstr>
      <vt:lpstr>География в песнях</vt:lpstr>
      <vt:lpstr>Экскурсии</vt:lpstr>
      <vt:lpstr>Презентация PowerPoint</vt:lpstr>
      <vt:lpstr>Экологического воспитания</vt:lpstr>
      <vt:lpstr>Выводы:  воспитательный потенциал предмета «география» очень велик;  современные УМК предоставляют учителям обширные средства для реализации воспитательного потенциала урока.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204</dc:creator>
  <cp:lastModifiedBy>204</cp:lastModifiedBy>
  <cp:revision>22</cp:revision>
  <dcterms:created xsi:type="dcterms:W3CDTF">2024-08-20T05:46:59Z</dcterms:created>
  <dcterms:modified xsi:type="dcterms:W3CDTF">2024-08-26T10:08:33Z</dcterms:modified>
</cp:coreProperties>
</file>