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7" r:id="rId2"/>
    <p:sldId id="256" r:id="rId3"/>
    <p:sldId id="321" r:id="rId4"/>
    <p:sldId id="328" r:id="rId5"/>
    <p:sldId id="329" r:id="rId6"/>
    <p:sldId id="330" r:id="rId7"/>
    <p:sldId id="331" r:id="rId8"/>
    <p:sldId id="332" r:id="rId9"/>
    <p:sldId id="268" r:id="rId10"/>
    <p:sldId id="333" r:id="rId11"/>
    <p:sldId id="271" r:id="rId12"/>
    <p:sldId id="296" r:id="rId13"/>
    <p:sldId id="29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FC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813" autoAdjust="0"/>
  </p:normalViewPr>
  <p:slideViewPr>
    <p:cSldViewPr>
      <p:cViewPr>
        <p:scale>
          <a:sx n="60" d="100"/>
          <a:sy n="60" d="100"/>
        </p:scale>
        <p:origin x="-186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3CCBE-0372-44AF-9DD4-2B7EE2027683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9BD88-8C2F-4B7E-AD74-9362F1A1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0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1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24936" cy="3960440"/>
          </a:xfrm>
        </p:spPr>
        <p:txBody>
          <a:bodyPr>
            <a:prstTxWarp prst="textCurveDown">
              <a:avLst>
                <a:gd name="adj" fmla="val 22363"/>
              </a:avLst>
            </a:prstTxWarp>
            <a:noAutofit/>
          </a:bodyPr>
          <a:lstStyle/>
          <a:p>
            <a:r>
              <a:rPr lang="ru-RU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anose="020B0504020000000003" pitchFamily="34" charset="0"/>
              </a:rPr>
              <a:t>СемьЯ</a:t>
            </a:r>
            <a:r>
              <a:rPr lang="ru-RU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anose="020B0504020000000003" pitchFamily="34" charset="0"/>
              </a:rPr>
              <a:t>. 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81128"/>
            <a:ext cx="871296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</a:rPr>
              <a:t>Из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</a:rPr>
              <a:t>опыта работы. На примере воспитательного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</a:rPr>
              <a:t>мероприятия.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Румянцева Елена Николаевна</a:t>
            </a:r>
            <a:endParaRPr lang="ru-RU" b="1" dirty="0">
              <a:latin typeface="Times New Roman"/>
              <a:ea typeface="Times New Roman"/>
            </a:endParaRPr>
          </a:p>
          <a:p>
            <a:pPr algn="r"/>
            <a:r>
              <a:rPr lang="ru-RU" b="1" i="1" dirty="0">
                <a:latin typeface="Times New Roman"/>
                <a:ea typeface="Times New Roman"/>
              </a:rPr>
              <a:t>учитель начальных классов ГБОУ СОШ с. </a:t>
            </a:r>
            <a:r>
              <a:rPr lang="ru-RU" b="1" i="1" dirty="0" err="1">
                <a:latin typeface="Times New Roman"/>
                <a:ea typeface="Times New Roman"/>
              </a:rPr>
              <a:t>Утёвка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60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36138fa6b4c833fea342554f908d9824_l-5220588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r="4849" b="7440"/>
          <a:stretch/>
        </p:blipFill>
        <p:spPr bwMode="auto">
          <a:xfrm>
            <a:off x="28600" y="11861"/>
            <a:ext cx="3739487" cy="268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3.yandexcloud.net/pedproject/01/wp-content/uploads/2024/11/IMG_20241111_144957-scal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" b="2621"/>
          <a:stretch/>
        </p:blipFill>
        <p:spPr bwMode="auto">
          <a:xfrm>
            <a:off x="3923928" y="11861"/>
            <a:ext cx="5207460" cy="508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im00.crimea-school.ru/sites/default/files/images/img-7e8a8a6afea4e72df28d5959e9b4a0b3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5003" b="4543"/>
          <a:stretch/>
        </p:blipFill>
        <p:spPr bwMode="auto">
          <a:xfrm>
            <a:off x="28600" y="2942128"/>
            <a:ext cx="2743200" cy="3862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nadezhda43.gosuslugi.ru/netcat_files/generated/89/157/906x510/157/1549/a86a78ab6d6d0621561fff36c9b7d498.jpg?crop=0%3A0%3A0%3A0&amp;hash=079cb20ab26794ab888121259685d613&amp;resize_mode=0&amp;wm_m=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25630" r="49706" b="19586"/>
          <a:stretch/>
        </p:blipFill>
        <p:spPr bwMode="auto">
          <a:xfrm>
            <a:off x="2909448" y="4149080"/>
            <a:ext cx="3600400" cy="247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094108"/>
            <a:ext cx="2244499" cy="168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599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96945"/>
            <a:ext cx="9144000" cy="194741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Сколько в слове «семья» загадок и поучительных открытий! </a:t>
            </a:r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Слово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«семья» можно разделить. </a:t>
            </a:r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Например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на два слова «семь» и «я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».  </a:t>
            </a:r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Тогда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оно будто говорит нам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: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6417" y="4072211"/>
            <a:ext cx="4203799" cy="272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3694577"/>
            <a:ext cx="557556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« Семья - это семеро таких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же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, как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я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90274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105063"/>
            <a:ext cx="6840760" cy="1683977"/>
          </a:xfr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                      </a:t>
            </a:r>
            <a:r>
              <a:rPr lang="ru-RU" sz="2400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        </a:t>
            </a:r>
            <a:r>
              <a:rPr lang="ru-RU" sz="2400" b="1" i="1" dirty="0" smtClean="0">
                <a:latin typeface="Monotype Corsiva" panose="03010101010201010101" pitchFamily="66" charset="0"/>
                <a:ea typeface="Calibri"/>
                <a:cs typeface="Times New Roman"/>
              </a:rPr>
              <a:t>дети</a:t>
            </a:r>
            <a:r>
              <a:rPr lang="ru-RU" sz="2400" b="1" i="1" dirty="0">
                <a:latin typeface="Monotype Corsiva" panose="03010101010201010101" pitchFamily="66" charset="0"/>
                <a:ea typeface="Calibri"/>
                <a:cs typeface="Times New Roman"/>
              </a:rPr>
              <a:t>:</a:t>
            </a:r>
            <a:r>
              <a:rPr lang="ru-RU" sz="2400" b="1" dirty="0"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endParaRPr lang="ru-RU" sz="2400" b="1" dirty="0" smtClean="0"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почувствовали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гордость к своей семье,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расширили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знания   </a:t>
            </a:r>
            <a:r>
              <a:rPr lang="ru-RU" sz="2400" dirty="0">
                <a:latin typeface="Monotype Corsiva" panose="03010101010201010101" pitchFamily="66" charset="0"/>
                <a:ea typeface="Calibri"/>
                <a:cs typeface="Times New Roman"/>
              </a:rPr>
              <a:t>о членах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своей семьи</a:t>
            </a:r>
            <a:r>
              <a:rPr lang="ru-RU" sz="2400" dirty="0">
                <a:latin typeface="Monotype Corsiva" panose="03010101010201010101" pitchFamily="66" charset="0"/>
                <a:ea typeface="Calibri"/>
                <a:cs typeface="Times New Roman"/>
              </a:rPr>
              <a:t>,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семейных  традициях</a:t>
            </a:r>
            <a:r>
              <a:rPr lang="ru-RU" sz="2400" dirty="0">
                <a:latin typeface="Monotype Corsiva" panose="03010101010201010101" pitchFamily="66" charset="0"/>
                <a:ea typeface="Calibri"/>
                <a:cs typeface="Times New Roman"/>
              </a:rPr>
              <a:t>,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теперь имеют </a:t>
            </a:r>
            <a:r>
              <a:rPr lang="ru-RU" sz="2400" dirty="0">
                <a:latin typeface="Monotype Corsiva" panose="03010101010201010101" pitchFamily="66" charset="0"/>
                <a:ea typeface="Calibri"/>
                <a:cs typeface="Times New Roman"/>
              </a:rPr>
              <a:t>представление о родословной как истории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семьи</a:t>
            </a:r>
            <a:r>
              <a:rPr lang="ru-RU" sz="2400" dirty="0"/>
              <a:t>.</a:t>
            </a:r>
            <a:endParaRPr lang="ru-RU" sz="2400" dirty="0"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4077072"/>
            <a:ext cx="6552728" cy="1656184"/>
          </a:xfr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2400" i="1" dirty="0" smtClean="0">
                <a:latin typeface="Monotype Corsiva" panose="03010101010201010101" pitchFamily="66" charset="0"/>
                <a:ea typeface="Calibri"/>
                <a:cs typeface="Times New Roman"/>
              </a:rPr>
              <a:t>                         </a:t>
            </a:r>
            <a:r>
              <a:rPr lang="ru-RU" sz="2400" i="1" dirty="0" smtClean="0">
                <a:latin typeface="Monotype Corsiva" panose="03010101010201010101" pitchFamily="66" charset="0"/>
                <a:ea typeface="Calibri"/>
                <a:cs typeface="Times New Roman"/>
              </a:rPr>
              <a:t>           </a:t>
            </a:r>
            <a:r>
              <a:rPr lang="ru-RU" sz="2400" b="1" i="1" dirty="0" smtClean="0">
                <a:latin typeface="Monotype Corsiva" panose="03010101010201010101" pitchFamily="66" charset="0"/>
                <a:ea typeface="Calibri"/>
                <a:cs typeface="Times New Roman"/>
              </a:rPr>
              <a:t>родители</a:t>
            </a:r>
            <a:r>
              <a:rPr lang="ru-RU" sz="2400" b="1" i="1" dirty="0">
                <a:latin typeface="Monotype Corsiva" panose="03010101010201010101" pitchFamily="66" charset="0"/>
                <a:ea typeface="Calibri"/>
                <a:cs typeface="Times New Roman"/>
              </a:rPr>
              <a:t>:</a:t>
            </a:r>
            <a:r>
              <a:rPr lang="ru-RU" sz="2400" b="1" dirty="0"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2400" b="1" dirty="0"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2400" b="1" dirty="0" smtClean="0">
                <a:latin typeface="Monotype Corsiva" panose="03010101010201010101" pitchFamily="66" charset="0"/>
                <a:ea typeface="Calibri"/>
                <a:cs typeface="Times New Roman"/>
              </a:rPr>
              <a:t>                        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повысили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педагогическую культуру,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стали 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активными </a:t>
            </a:r>
            <a:r>
              <a:rPr lang="ru-RU" sz="2400" dirty="0">
                <a:latin typeface="Monotype Corsiva" panose="03010101010201010101" pitchFamily="66" charset="0"/>
                <a:ea typeface="Calibri"/>
                <a:cs typeface="Times New Roman"/>
              </a:rPr>
              <a:t>и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заинтересованными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к своим детям. Стали больше </a:t>
            </a:r>
            <a:r>
              <a:rPr lang="ru-RU" sz="2400" dirty="0" smtClean="0">
                <a:latin typeface="Monotype Corsiva" panose="03010101010201010101" pitchFamily="66" charset="0"/>
                <a:ea typeface="Calibri"/>
                <a:cs typeface="Times New Roman"/>
              </a:rPr>
              <a:t>общаться со своим ребёнком.</a:t>
            </a:r>
            <a:endParaRPr lang="ru-RU" sz="2400" dirty="0"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341391" y="2251042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4333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0152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1707554"/>
            <a:ext cx="7308304" cy="157742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СПАСИБО ЗА ВНИМАНИЕ!!!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1550791" y="4077072"/>
            <a:ext cx="1224136" cy="1080120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701790"/>
            <a:ext cx="1304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1304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547891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3737"/>
            <a:ext cx="7400925" cy="1785950"/>
          </a:xfrm>
        </p:spPr>
        <p:txBody>
          <a:bodyPr rtlCol="0">
            <a:normAutofit/>
          </a:bodyPr>
          <a:lstStyle/>
          <a:p>
            <a:pPr lvl="0" algn="l">
              <a:spcBef>
                <a:spcPct val="0"/>
              </a:spcBef>
            </a:pPr>
            <a:r>
              <a:rPr lang="ru-RU" sz="1800" dirty="0" smtClean="0">
                <a:solidFill>
                  <a:srgbClr val="0042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Семья – источник вдохновения,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itchFamily="34" charset="0"/>
            </a:endParaRPr>
          </a:p>
          <a:p>
            <a:pPr lvl="0" algn="l" eaLnBrk="0" hangingPunct="0">
              <a:spcBef>
                <a:spcPct val="0"/>
              </a:spcBef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 Где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рядом взрослые и дети,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itchFamily="34" charset="0"/>
            </a:endParaRPr>
          </a:p>
          <a:p>
            <a:pPr lvl="0" algn="l" eaLnBrk="0" hangingPunct="0">
              <a:spcBef>
                <a:spcPct val="0"/>
              </a:spcBef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семье от всех невзгод спасение,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itchFamily="34" charset="0"/>
            </a:endParaRPr>
          </a:p>
          <a:p>
            <a:pPr lvl="0" algn="l" eaLnBrk="0" hangingPunct="0">
              <a:spcBef>
                <a:spcPct val="0"/>
              </a:spcBef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Здесь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друг за друга все в ответе»</a:t>
            </a:r>
            <a:r>
              <a:rPr lang="ru-RU" sz="2400" i="1" dirty="0">
                <a:solidFill>
                  <a:srgbClr val="C00000"/>
                </a:solidFill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098" y="3284984"/>
            <a:ext cx="7344904" cy="181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Актуальность: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«Тема семьи и семейных ценностей сегодня является одной из ключевых в воспитательной работе. Именно в семье закладываются основы нравственности, уважения и любви к Родине.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как классному руководителю найти ту самую ниточку, которая свяжет школьную жизнь и домашний очаг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?»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ondersmile.ru/sites/default/files/izobrazhenie-11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999" y="85085"/>
            <a:ext cx="7620000" cy="159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87" y="1977067"/>
            <a:ext cx="7932023" cy="4452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081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093296"/>
            <a:ext cx="6680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Мероприятие: «Семейная гостиная» </a:t>
            </a:r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школа\Desktop\выступл ОМО 27 февраля\гости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3"/>
          <a:stretch/>
        </p:blipFill>
        <p:spPr bwMode="auto">
          <a:xfrm>
            <a:off x="-1" y="0"/>
            <a:ext cx="9143999" cy="23120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\Desktop\выступл ОМО 27 февраля\фото гостина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2"/>
          <a:stretch/>
        </p:blipFill>
        <p:spPr bwMode="auto">
          <a:xfrm>
            <a:off x="110485" y="2564903"/>
            <a:ext cx="4427984" cy="262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bsk-eparhia.ru/wp-content/uploads/2023/03/MfwFiUR-cR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t="9845" r="2423" b="16738"/>
          <a:stretch/>
        </p:blipFill>
        <p:spPr bwMode="auto">
          <a:xfrm>
            <a:off x="4716016" y="3212976"/>
            <a:ext cx="4299045" cy="267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66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freelance.ru/download/3947214/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" y="0"/>
            <a:ext cx="5814006" cy="407707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i.pinimg.com/474x/fe/02/f5/fe02f55c5a8dee58d25035950dc341a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t="4097" r="3325" b="6835"/>
          <a:stretch/>
        </p:blipFill>
        <p:spPr bwMode="auto">
          <a:xfrm>
            <a:off x="5845071" y="-2304"/>
            <a:ext cx="3201707" cy="279642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https://blagkolosok28.ucoz.ru/_nw/0/74323673.jpg"/>
          <p:cNvSpPr>
            <a:spLocks noChangeAspect="1" noChangeArrowheads="1"/>
          </p:cNvSpPr>
          <p:nvPr/>
        </p:nvSpPr>
        <p:spPr bwMode="auto">
          <a:xfrm>
            <a:off x="155575" y="-2811463"/>
            <a:ext cx="781050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https://blagkolosok28.ucoz.ru/_nw/0/743236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t="8177" r="20154" b="7084"/>
          <a:stretch/>
        </p:blipFill>
        <p:spPr bwMode="auto">
          <a:xfrm>
            <a:off x="58871" y="4276579"/>
            <a:ext cx="2602227" cy="246478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школа\Desktop\выступл ОМО 27 февраля\IMG_19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t="37457" r="10296" b="22792"/>
          <a:stretch/>
        </p:blipFill>
        <p:spPr bwMode="auto">
          <a:xfrm>
            <a:off x="2688125" y="2636912"/>
            <a:ext cx="6326408" cy="410445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54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i?id=8f2d18b394d0271a7fbd11b4d5b5953d_l-4428301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4" b="54135"/>
          <a:stretch/>
        </p:blipFill>
        <p:spPr bwMode="auto">
          <a:xfrm>
            <a:off x="12861" y="19275"/>
            <a:ext cx="4174919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culture.ru/images/7940155c-d0c6-52d0-9670-bf09c42f5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6" cy="328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ww.bibliongo.ru/images/%D0%BD%D0%BE%D0%B2%D0%BE%D1%81%D1%82%D0%B8/2023/10/27-10-2023/news-27-10-2023-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4233" r="2202" b="11545"/>
          <a:stretch/>
        </p:blipFill>
        <p:spPr bwMode="auto">
          <a:xfrm>
            <a:off x="39245" y="2276872"/>
            <a:ext cx="6739146" cy="4405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33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идео фото класс для видео\Хасанов профори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83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видео фото класс для видео\20211013_085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8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11219"/>
            <a:ext cx="9144000" cy="1329549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latin typeface="Monotype Corsiva" panose="03010101010201010101" pitchFamily="66" charset="0"/>
                <a:ea typeface="Calibri"/>
                <a:cs typeface="Times New Roman"/>
              </a:rPr>
              <a:t>Собеседование </a:t>
            </a:r>
            <a:r>
              <a:rPr lang="ru-RU" sz="2400" b="1" i="1" dirty="0">
                <a:latin typeface="Monotype Corsiva" panose="03010101010201010101" pitchFamily="66" charset="0"/>
                <a:ea typeface="Calibri"/>
                <a:cs typeface="Times New Roman"/>
              </a:rPr>
              <a:t>с детьми об их семье, родственниках, семейных </a:t>
            </a:r>
            <a:r>
              <a:rPr lang="ru-RU" sz="2400" b="1" i="1" dirty="0" smtClean="0">
                <a:latin typeface="Monotype Corsiva" panose="03010101010201010101" pitchFamily="66" charset="0"/>
                <a:ea typeface="Calibri"/>
                <a:cs typeface="Times New Roman"/>
              </a:rPr>
              <a:t>праздниках</a:t>
            </a:r>
            <a:r>
              <a:rPr lang="ru-RU" sz="2400" b="1" i="1" dirty="0" smtClean="0">
                <a:latin typeface="Monotype Corsiva" panose="03010101010201010101" pitchFamily="66" charset="0"/>
                <a:ea typeface="Calibri"/>
                <a:cs typeface="Times New Roman"/>
              </a:rPr>
              <a:t>.</a:t>
            </a:r>
            <a:r>
              <a:rPr lang="ru-RU" sz="2400" b="1" i="1" dirty="0"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sz="2400" b="1" i="1" dirty="0"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sz="2400" b="1" i="1" dirty="0" smtClean="0"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2400" b="1" i="1" dirty="0">
                <a:latin typeface="Monotype Corsiva" panose="03010101010201010101" pitchFamily="66" charset="0"/>
                <a:ea typeface="Calibri"/>
                <a:cs typeface="Times New Roman"/>
              </a:rPr>
              <a:t>Опрос «Что такое </a:t>
            </a:r>
            <a:r>
              <a:rPr lang="ru-RU" sz="2400" b="1" i="1" dirty="0" smtClean="0">
                <a:latin typeface="Monotype Corsiva" panose="03010101010201010101" pitchFamily="66" charset="0"/>
                <a:ea typeface="Calibri"/>
                <a:cs typeface="Times New Roman"/>
              </a:rPr>
              <a:t>Семья» </a:t>
            </a:r>
            <a:br>
              <a:rPr lang="ru-RU" sz="2400" b="1" i="1" dirty="0" smtClean="0"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sz="2400" b="1" i="1" dirty="0" smtClean="0">
                <a:latin typeface="Monotype Corsiva" panose="03010101010201010101" pitchFamily="66" charset="0"/>
                <a:ea typeface="Calibri"/>
                <a:cs typeface="Times New Roman" panose="02020603050405020304" pitchFamily="18" charset="0"/>
              </a:rPr>
              <a:t>Высказывания </a:t>
            </a:r>
            <a:r>
              <a:rPr lang="ru-RU" sz="2400" b="1" i="1" dirty="0" smtClean="0">
                <a:latin typeface="Monotype Corsiva" panose="03010101010201010101" pitchFamily="66" charset="0"/>
                <a:ea typeface="Calibri"/>
                <a:cs typeface="Times New Roman" panose="02020603050405020304" pitchFamily="18" charset="0"/>
              </a:rPr>
              <a:t>детей о </a:t>
            </a:r>
            <a:r>
              <a:rPr lang="ru-RU" sz="2400" b="1" i="1" dirty="0" smtClean="0">
                <a:latin typeface="Monotype Corsiva" panose="03010101010201010101" pitchFamily="66" charset="0"/>
                <a:ea typeface="Calibri"/>
                <a:cs typeface="Times New Roman" panose="02020603050405020304" pitchFamily="18" charset="0"/>
              </a:rPr>
              <a:t>семье.</a:t>
            </a:r>
            <a:endParaRPr lang="ru-RU" sz="2400" b="1" dirty="0">
              <a:latin typeface="Monotype Corsiva" panose="03010101010201010101" pitchFamily="66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07504" y="1848756"/>
            <a:ext cx="3528392" cy="1438756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«У нас семья небогатая, папа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сам все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делает!»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11960" y="1700808"/>
            <a:ext cx="4759251" cy="1876140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Моя семья хорошая, добрая, трудолюбивая. Мне нравиться когда папа дарит маме цветы»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95536" y="4399381"/>
            <a:ext cx="6552728" cy="1636207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 Я люблю свою семью за то, что они любят меня»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2201980" y="5637526"/>
            <a:ext cx="360040" cy="230324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5534244"/>
            <a:ext cx="576064" cy="4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462514"/>
            <a:ext cx="755970" cy="57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16" y="3045520"/>
            <a:ext cx="483983" cy="4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2423" y="1848756"/>
            <a:ext cx="455137" cy="59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510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|2.3|2.3|2.6|2.6|1.9|1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7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|2.6|6.7|3.4|7.4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2|1"/>
</p:tagLst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72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2067</TotalTime>
  <Words>260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Собеседование с детьми об их семье, родственниках, семейных праздниках.  Опрос «Что такое Семья»  Высказывания детей о семье.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</dc:title>
  <dc:creator>Админ</dc:creator>
  <cp:lastModifiedBy>школа</cp:lastModifiedBy>
  <cp:revision>298</cp:revision>
  <dcterms:created xsi:type="dcterms:W3CDTF">2016-02-23T10:06:27Z</dcterms:created>
  <dcterms:modified xsi:type="dcterms:W3CDTF">2026-02-26T19:18:51Z</dcterms:modified>
</cp:coreProperties>
</file>