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9" r:id="rId3"/>
    <p:sldId id="266" r:id="rId4"/>
    <p:sldId id="257" r:id="rId5"/>
    <p:sldId id="258" r:id="rId6"/>
    <p:sldId id="259" r:id="rId7"/>
    <p:sldId id="260" r:id="rId8"/>
    <p:sldId id="268" r:id="rId9"/>
    <p:sldId id="267" r:id="rId10"/>
    <p:sldId id="273" r:id="rId11"/>
    <p:sldId id="274" r:id="rId12"/>
    <p:sldId id="261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среднего балла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2022 г</c:v>
                </c:pt>
                <c:pt idx="1">
                  <c:v>2023 г</c:v>
                </c:pt>
                <c:pt idx="2">
                  <c:v>2024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54.7</c:v>
                </c:pt>
                <c:pt idx="1">
                  <c:v>56.2</c:v>
                </c:pt>
                <c:pt idx="2">
                  <c:v>67</c:v>
                </c:pt>
              </c:numCache>
            </c:numRef>
          </c:val>
        </c:ser>
        <c:axId val="181110656"/>
        <c:axId val="181208576"/>
      </c:barChart>
      <c:catAx>
        <c:axId val="181110656"/>
        <c:scaling>
          <c:orientation val="minMax"/>
        </c:scaling>
        <c:axPos val="b"/>
        <c:tickLblPos val="nextTo"/>
        <c:crossAx val="181208576"/>
        <c:crosses val="autoZero"/>
        <c:auto val="1"/>
        <c:lblAlgn val="ctr"/>
        <c:lblOffset val="100"/>
      </c:catAx>
      <c:valAx>
        <c:axId val="181208576"/>
        <c:scaling>
          <c:orientation val="minMax"/>
        </c:scaling>
        <c:axPos val="l"/>
        <c:majorGridlines/>
        <c:numFmt formatCode="General" sourceLinked="1"/>
        <c:tickLblPos val="nextTo"/>
        <c:crossAx val="1811106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8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получивших 81 и более баллов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2022 г</c:v>
                </c:pt>
                <c:pt idx="1">
                  <c:v>2023 г</c:v>
                </c:pt>
                <c:pt idx="2">
                  <c:v>2024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7.4</c:v>
                </c:pt>
                <c:pt idx="1">
                  <c:v>7.5</c:v>
                </c:pt>
                <c:pt idx="2">
                  <c:v>22.5</c:v>
                </c:pt>
              </c:numCache>
            </c:numRef>
          </c:val>
        </c:ser>
        <c:axId val="231162624"/>
        <c:axId val="231174912"/>
      </c:barChart>
      <c:catAx>
        <c:axId val="231162624"/>
        <c:scaling>
          <c:orientation val="minMax"/>
        </c:scaling>
        <c:axPos val="b"/>
        <c:tickLblPos val="nextTo"/>
        <c:crossAx val="231174912"/>
        <c:crosses val="autoZero"/>
        <c:auto val="1"/>
        <c:lblAlgn val="ctr"/>
        <c:lblOffset val="100"/>
      </c:catAx>
      <c:valAx>
        <c:axId val="231174912"/>
        <c:scaling>
          <c:orientation val="minMax"/>
        </c:scaling>
        <c:axPos val="l"/>
        <c:majorGridlines/>
        <c:numFmt formatCode="General" sourceLinked="1"/>
        <c:tickLblPos val="nextTo"/>
        <c:crossAx val="2311626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Округ 2024 г</c:v>
                </c:pt>
              </c:strCache>
            </c:strRef>
          </c:tx>
          <c:dLbls>
            <c:txPr>
              <a:bodyPr/>
              <a:lstStyle/>
              <a:p>
                <a:pPr>
                  <a:defRPr sz="1100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Лист1!$A$2:$A$27</c:f>
              <c:numCache>
                <c:formatCode>General</c:formatCode>
                <c:ptCount val="2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</c:numCache>
            </c:numRef>
          </c:cat>
          <c:val>
            <c:numRef>
              <c:f>Лист1!$B$2:$B$27</c:f>
              <c:numCache>
                <c:formatCode>General</c:formatCode>
                <c:ptCount val="26"/>
                <c:pt idx="0">
                  <c:v>90</c:v>
                </c:pt>
                <c:pt idx="1">
                  <c:v>98</c:v>
                </c:pt>
                <c:pt idx="2">
                  <c:v>90</c:v>
                </c:pt>
                <c:pt idx="3">
                  <c:v>83</c:v>
                </c:pt>
                <c:pt idx="4">
                  <c:v>64</c:v>
                </c:pt>
                <c:pt idx="5">
                  <c:v>75</c:v>
                </c:pt>
                <c:pt idx="6">
                  <c:v>68</c:v>
                </c:pt>
                <c:pt idx="7">
                  <c:v>80</c:v>
                </c:pt>
                <c:pt idx="8">
                  <c:v>79</c:v>
                </c:pt>
                <c:pt idx="9">
                  <c:v>81</c:v>
                </c:pt>
                <c:pt idx="10">
                  <c:v>93</c:v>
                </c:pt>
                <c:pt idx="11">
                  <c:v>93</c:v>
                </c:pt>
                <c:pt idx="12">
                  <c:v>75</c:v>
                </c:pt>
                <c:pt idx="13">
                  <c:v>58</c:v>
                </c:pt>
                <c:pt idx="14">
                  <c:v>54</c:v>
                </c:pt>
                <c:pt idx="15">
                  <c:v>80</c:v>
                </c:pt>
                <c:pt idx="16">
                  <c:v>65</c:v>
                </c:pt>
                <c:pt idx="17">
                  <c:v>50</c:v>
                </c:pt>
                <c:pt idx="18">
                  <c:v>78</c:v>
                </c:pt>
                <c:pt idx="19">
                  <c:v>93</c:v>
                </c:pt>
                <c:pt idx="20">
                  <c:v>31</c:v>
                </c:pt>
                <c:pt idx="21">
                  <c:v>46</c:v>
                </c:pt>
                <c:pt idx="22">
                  <c:v>53</c:v>
                </c:pt>
                <c:pt idx="23">
                  <c:v>35</c:v>
                </c:pt>
                <c:pt idx="24">
                  <c:v>24</c:v>
                </c:pt>
                <c:pt idx="25">
                  <c:v>23</c:v>
                </c:pt>
              </c:numCache>
            </c:numRef>
          </c:val>
        </c:ser>
        <c:marker val="1"/>
        <c:axId val="210637952"/>
        <c:axId val="210639488"/>
      </c:lineChart>
      <c:catAx>
        <c:axId val="210637952"/>
        <c:scaling>
          <c:orientation val="minMax"/>
        </c:scaling>
        <c:axPos val="b"/>
        <c:numFmt formatCode="General" sourceLinked="1"/>
        <c:majorTickMark val="none"/>
        <c:tickLblPos val="nextTo"/>
        <c:crossAx val="210639488"/>
        <c:crosses val="autoZero"/>
        <c:auto val="1"/>
        <c:lblAlgn val="ctr"/>
        <c:lblOffset val="100"/>
      </c:catAx>
      <c:valAx>
        <c:axId val="21063948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6350">
            <a:noFill/>
          </a:ln>
        </c:spPr>
        <c:crossAx val="21063795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43693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F0"/>
                </a:solidFill>
                <a:latin typeface="Modern No. 20" pitchFamily="18" charset="0"/>
              </a:rPr>
              <a:t>РЕЗУЛЬТАТЫ </a:t>
            </a:r>
            <a:r>
              <a:rPr lang="ru-RU" b="1" dirty="0" smtClean="0">
                <a:solidFill>
                  <a:srgbClr val="00B0F0"/>
                </a:solidFill>
                <a:latin typeface="Modern No. 20" pitchFamily="18" charset="0"/>
              </a:rPr>
              <a:t>ЕГЭ </a:t>
            </a:r>
            <a:r>
              <a:rPr lang="ru-RU" b="1" dirty="0" smtClean="0">
                <a:solidFill>
                  <a:srgbClr val="00B0F0"/>
                </a:solidFill>
                <a:latin typeface="Modern No. 20" pitchFamily="18" charset="0"/>
              </a:rPr>
              <a:t/>
            </a:r>
            <a:br>
              <a:rPr lang="ru-RU" b="1" dirty="0" smtClean="0">
                <a:solidFill>
                  <a:srgbClr val="00B0F0"/>
                </a:solidFill>
                <a:latin typeface="Modern No. 20" pitchFamily="18" charset="0"/>
              </a:rPr>
            </a:br>
            <a:r>
              <a:rPr lang="ru-RU" b="1" dirty="0" smtClean="0">
                <a:solidFill>
                  <a:srgbClr val="00B0F0"/>
                </a:solidFill>
                <a:latin typeface="Modern No. 20" pitchFamily="18" charset="0"/>
              </a:rPr>
              <a:t>ПО ФИЗИКЕ </a:t>
            </a:r>
            <a:br>
              <a:rPr lang="ru-RU" b="1" dirty="0" smtClean="0">
                <a:solidFill>
                  <a:srgbClr val="00B0F0"/>
                </a:solidFill>
                <a:latin typeface="Modern No. 20" pitchFamily="18" charset="0"/>
              </a:rPr>
            </a:br>
            <a:r>
              <a:rPr lang="ru-RU" b="1" dirty="0" smtClean="0">
                <a:solidFill>
                  <a:srgbClr val="00B0F0"/>
                </a:solidFill>
                <a:latin typeface="Modern No. 20" pitchFamily="18" charset="0"/>
              </a:rPr>
              <a:t>2024 </a:t>
            </a:r>
            <a:r>
              <a:rPr lang="ru-RU" b="1" dirty="0" smtClean="0">
                <a:solidFill>
                  <a:srgbClr val="00B0F0"/>
                </a:solidFill>
                <a:latin typeface="Modern No. 20" pitchFamily="18" charset="0"/>
              </a:rPr>
              <a:t>г</a:t>
            </a:r>
            <a:endParaRPr lang="en-US" b="1" dirty="0">
              <a:solidFill>
                <a:srgbClr val="00B0F0"/>
              </a:solidFill>
              <a:latin typeface="Modern No. 20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75200"/>
            <a:ext cx="9144000" cy="48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00B0F0"/>
                </a:solidFill>
              </a:rPr>
              <a:t>Докладчик Борякина Н.В.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0782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010653" y="831866"/>
            <a:ext cx="10287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Выводы об итогах анализа выполнения заданий, групп заданий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93294" y="1212215"/>
            <a:ext cx="10972801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выпускников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Восточного округа 2024 года можно считать достаточным усвоение следующих элементов содержания (более 70% выполнения): кинематика, законы Ньютона, силы в природе, законы сохранения в механике, статика, механические колебания и волны, термодинамика, электростатика, законы постоянного тока, сила Ампера, сила Лоренца, электромагнитная индукция, оптика, ядерная физика; умения и виды деятельности – планировать эксперимент, отбирать оборудование; определять показания измерительных приборов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Нельзя считать достаточным усвоение школьниками округа элементов содержания (менее 60%): электродинамика,  Среди недостаточно отработанных умений можно отметить следующие: правильно трактовать физический смысл изученных физических величин, законов и закономерностей, анализировать физические процессы (явления), используя основные положения и законы, изученные в курсе физики,  применять при описании физических процессов и явлений величины и законы, решать качественные задачи, использующие типовые учебные ситуации с явно заданными физическими моделями, решать расчетные задачи с явно и неявно заданными физическими моделями.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в предыдущие годы, недостаточно высокий результат выполнения многих заданий связан с невниманием к нюансам формулировки текста задачи и вопроса.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565484" y="783740"/>
            <a:ext cx="11213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Рекомендации по совершенствованию преподавания учебного предмета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7358" y="1860703"/>
            <a:ext cx="72818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провести анализ результатов ЕГЭ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3295" y="2570292"/>
            <a:ext cx="110209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скорректировать календарно-тематическое планирование по физике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2024-2025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учебный год с учетом результатов ГИА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7357" y="3424535"/>
            <a:ext cx="111893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проводить внутренний мониторинг уровня подготовки по предмету для обучающихся, планирующих сдачу ЕГЭ по физике, начиная с 10 класса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3138" y="4320479"/>
            <a:ext cx="112856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обеспечить индивидуальную работу с выпускниками, проявившими выдающиеся способности к физике с использованием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тьюторской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поддержки, продолжить работу по подготовке учащихся 11-х классов к участию в школьном и иных этапах всероссийской олимпиады школьников по предмету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71501"/>
            <a:ext cx="9144000" cy="54609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Изменения ЕГЭ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393" y="1815736"/>
            <a:ext cx="11011989" cy="4332399"/>
          </a:xfrm>
        </p:spPr>
        <p:txBody>
          <a:bodyPr>
            <a:normAutofit/>
          </a:bodyPr>
          <a:lstStyle/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4583" y="1175658"/>
            <a:ext cx="10972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Структура КИМ ЕГЭ по физике в 2025 г. осталась без изменений. </a:t>
            </a:r>
            <a:endParaRPr lang="ru-RU" dirty="0" smtClean="0"/>
          </a:p>
          <a:p>
            <a:r>
              <a:rPr lang="ru-RU" dirty="0" smtClean="0"/>
              <a:t>Расширен </a:t>
            </a:r>
            <a:r>
              <a:rPr lang="ru-RU" dirty="0" smtClean="0"/>
              <a:t>спектр проверяемых элементов содержания в заданиях линий 2, 4, 8, 16, 21, 22 и 26. </a:t>
            </a:r>
            <a:endParaRPr lang="ru-RU" dirty="0" smtClean="0"/>
          </a:p>
          <a:p>
            <a:r>
              <a:rPr lang="ru-RU" dirty="0" smtClean="0"/>
              <a:t>2- </a:t>
            </a:r>
            <a:r>
              <a:rPr lang="ru-RU" dirty="0" smtClean="0"/>
              <a:t>Второй закон Ньютона: для материальной точки в ИСО 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Закон всемирного тяготения: силы притяжения между точечными </a:t>
            </a:r>
            <a:r>
              <a:rPr lang="ru-RU" dirty="0" smtClean="0">
                <a:solidFill>
                  <a:srgbClr val="FF0000"/>
                </a:solidFill>
              </a:rPr>
              <a:t>массами </a:t>
            </a:r>
            <a:r>
              <a:rPr lang="ru-RU" dirty="0" smtClean="0"/>
              <a:t>, </a:t>
            </a:r>
            <a:r>
              <a:rPr lang="ru-RU" dirty="0" smtClean="0"/>
              <a:t>Сила упругости. Закон Гука </a:t>
            </a:r>
            <a:r>
              <a:rPr lang="ru-RU" dirty="0" smtClean="0"/>
              <a:t>, </a:t>
            </a:r>
            <a:r>
              <a:rPr lang="ru-RU" dirty="0" smtClean="0"/>
              <a:t>Сила трения </a:t>
            </a:r>
            <a:endParaRPr lang="ru-RU" dirty="0" smtClean="0"/>
          </a:p>
          <a:p>
            <a:r>
              <a:rPr lang="ru-RU" dirty="0" smtClean="0"/>
              <a:t>4- </a:t>
            </a:r>
            <a:r>
              <a:rPr lang="ru-RU" dirty="0" smtClean="0"/>
              <a:t>Момент силы относительно оси </a:t>
            </a:r>
            <a:r>
              <a:rPr lang="ru-RU" dirty="0" smtClean="0"/>
              <a:t>вращения, </a:t>
            </a:r>
            <a:r>
              <a:rPr lang="ru-RU" dirty="0" smtClean="0"/>
              <a:t>Условия равновесия твёрдого тела в </a:t>
            </a:r>
            <a:r>
              <a:rPr lang="ru-RU" dirty="0" smtClean="0"/>
              <a:t>ИСО, </a:t>
            </a:r>
            <a:r>
              <a:rPr lang="ru-RU" dirty="0" smtClean="0"/>
              <a:t>Закон </a:t>
            </a:r>
            <a:r>
              <a:rPr lang="ru-RU" dirty="0" smtClean="0"/>
              <a:t>Архимеда, </a:t>
            </a:r>
            <a:r>
              <a:rPr lang="ru-RU" dirty="0" smtClean="0"/>
              <a:t>Условие плавания </a:t>
            </a:r>
            <a:r>
              <a:rPr lang="ru-RU" dirty="0" smtClean="0"/>
              <a:t>тел, </a:t>
            </a:r>
            <a:r>
              <a:rPr lang="ru-RU" dirty="0" smtClean="0"/>
              <a:t>Период и частота </a:t>
            </a:r>
            <a:r>
              <a:rPr lang="ru-RU" dirty="0" smtClean="0"/>
              <a:t>колебаний, </a:t>
            </a:r>
            <a:r>
              <a:rPr lang="ru-RU" dirty="0" smtClean="0"/>
              <a:t>Поперечные и продольные волны. Скорость распространения и </a:t>
            </a:r>
            <a:r>
              <a:rPr lang="ru-RU" dirty="0" smtClean="0"/>
              <a:t>длина волны, </a:t>
            </a:r>
            <a:r>
              <a:rPr lang="ru-RU" dirty="0" smtClean="0">
                <a:solidFill>
                  <a:srgbClr val="FF0000"/>
                </a:solidFill>
              </a:rPr>
              <a:t>Звук. Скорость </a:t>
            </a:r>
            <a:r>
              <a:rPr lang="ru-RU" dirty="0" smtClean="0">
                <a:solidFill>
                  <a:srgbClr val="FF0000"/>
                </a:solidFill>
              </a:rPr>
              <a:t>звука</a:t>
            </a:r>
          </a:p>
          <a:p>
            <a:r>
              <a:rPr lang="ru-RU" dirty="0" smtClean="0"/>
              <a:t>8- </a:t>
            </a:r>
            <a:r>
              <a:rPr lang="ru-RU" dirty="0" smtClean="0">
                <a:solidFill>
                  <a:srgbClr val="FF0000"/>
                </a:solidFill>
              </a:rPr>
              <a:t>Количество теплоты</a:t>
            </a:r>
            <a:r>
              <a:rPr lang="ru-RU" dirty="0" smtClean="0">
                <a:solidFill>
                  <a:srgbClr val="FF0000"/>
                </a:solidFill>
              </a:rPr>
              <a:t>. Удельная </a:t>
            </a:r>
            <a:r>
              <a:rPr lang="ru-RU" dirty="0" smtClean="0">
                <a:solidFill>
                  <a:srgbClr val="FF0000"/>
                </a:solidFill>
              </a:rPr>
              <a:t>теплоёмкость </a:t>
            </a:r>
            <a:r>
              <a:rPr lang="ru-RU" dirty="0" smtClean="0">
                <a:solidFill>
                  <a:srgbClr val="FF0000"/>
                </a:solidFill>
              </a:rPr>
              <a:t>вещества, </a:t>
            </a:r>
            <a:r>
              <a:rPr lang="ru-RU" dirty="0" smtClean="0">
                <a:solidFill>
                  <a:srgbClr val="FF0000"/>
                </a:solidFill>
              </a:rPr>
              <a:t>Удельная теплота </a:t>
            </a:r>
            <a:r>
              <a:rPr lang="ru-RU" dirty="0" smtClean="0">
                <a:solidFill>
                  <a:srgbClr val="FF0000"/>
                </a:solidFill>
              </a:rPr>
              <a:t>парообразования, Удельная </a:t>
            </a:r>
            <a:r>
              <a:rPr lang="ru-RU" dirty="0" smtClean="0">
                <a:solidFill>
                  <a:srgbClr val="FF0000"/>
                </a:solidFill>
              </a:rPr>
              <a:t>теплота </a:t>
            </a:r>
            <a:r>
              <a:rPr lang="ru-RU" dirty="0" smtClean="0">
                <a:solidFill>
                  <a:srgbClr val="FF0000"/>
                </a:solidFill>
              </a:rPr>
              <a:t>плавления, Удельная </a:t>
            </a:r>
            <a:r>
              <a:rPr lang="ru-RU" dirty="0" smtClean="0">
                <a:solidFill>
                  <a:srgbClr val="FF0000"/>
                </a:solidFill>
              </a:rPr>
              <a:t>теплота сгорания топлива 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  <a:r>
              <a:rPr lang="ru-RU" dirty="0" smtClean="0"/>
              <a:t> Элементарная работа в </a:t>
            </a:r>
            <a:r>
              <a:rPr lang="ru-RU" dirty="0" smtClean="0"/>
              <a:t>термодинамике, </a:t>
            </a:r>
            <a:r>
              <a:rPr lang="ru-RU" dirty="0" smtClean="0"/>
              <a:t>Первый закон </a:t>
            </a:r>
            <a:r>
              <a:rPr lang="ru-RU" dirty="0" smtClean="0"/>
              <a:t>термодинамики, КПД</a:t>
            </a:r>
          </a:p>
          <a:p>
            <a:r>
              <a:rPr lang="ru-RU" dirty="0" smtClean="0"/>
              <a:t>16- </a:t>
            </a:r>
            <a:r>
              <a:rPr lang="ru-RU" dirty="0" smtClean="0"/>
              <a:t>Планетарная модель </a:t>
            </a:r>
            <a:r>
              <a:rPr lang="ru-RU" dirty="0" smtClean="0"/>
              <a:t>атома, </a:t>
            </a:r>
            <a:r>
              <a:rPr lang="ru-RU" dirty="0" smtClean="0"/>
              <a:t>Нуклонная модель ядра Гейзенберга – Иваненко. Заряд ядра. Массовое </a:t>
            </a:r>
            <a:r>
              <a:rPr lang="ru-RU" dirty="0" smtClean="0"/>
              <a:t>число </a:t>
            </a:r>
            <a:r>
              <a:rPr lang="ru-RU" dirty="0" smtClean="0"/>
              <a:t>ядра. </a:t>
            </a:r>
            <a:r>
              <a:rPr lang="ru-RU" dirty="0" smtClean="0"/>
              <a:t>Изотопы, распады, </a:t>
            </a:r>
            <a:r>
              <a:rPr lang="ru-RU" dirty="0" smtClean="0">
                <a:solidFill>
                  <a:srgbClr val="FF0000"/>
                </a:solidFill>
              </a:rPr>
              <a:t>Закон радиоактивного </a:t>
            </a:r>
            <a:r>
              <a:rPr lang="ru-RU" dirty="0" smtClean="0">
                <a:solidFill>
                  <a:srgbClr val="FF0000"/>
                </a:solidFill>
              </a:rPr>
              <a:t>распада</a:t>
            </a:r>
            <a:r>
              <a:rPr lang="ru-RU" dirty="0" smtClean="0"/>
              <a:t>, </a:t>
            </a:r>
            <a:r>
              <a:rPr lang="ru-RU" dirty="0" smtClean="0"/>
              <a:t>Ядерные реакции. Деление и синтез </a:t>
            </a:r>
            <a:r>
              <a:rPr lang="ru-RU" dirty="0" smtClean="0"/>
              <a:t>ядер</a:t>
            </a:r>
          </a:p>
          <a:p>
            <a:r>
              <a:rPr lang="ru-RU" dirty="0" smtClean="0"/>
              <a:t>21- </a:t>
            </a:r>
            <a:r>
              <a:rPr lang="ru-RU" dirty="0" smtClean="0">
                <a:solidFill>
                  <a:srgbClr val="FF0000"/>
                </a:solidFill>
              </a:rPr>
              <a:t>механика, </a:t>
            </a:r>
            <a:r>
              <a:rPr lang="ru-RU" dirty="0" smtClean="0"/>
              <a:t>МКТ и термодинамика, электродинамика</a:t>
            </a:r>
          </a:p>
          <a:p>
            <a:r>
              <a:rPr lang="ru-RU" dirty="0" smtClean="0"/>
              <a:t>22 - </a:t>
            </a:r>
            <a:r>
              <a:rPr lang="ru-RU" dirty="0" smtClean="0"/>
              <a:t>механика, </a:t>
            </a:r>
            <a:r>
              <a:rPr lang="ru-RU" dirty="0" smtClean="0">
                <a:solidFill>
                  <a:srgbClr val="FF0000"/>
                </a:solidFill>
              </a:rPr>
              <a:t>МКТ и </a:t>
            </a:r>
            <a:r>
              <a:rPr lang="ru-RU" dirty="0" smtClean="0">
                <a:solidFill>
                  <a:srgbClr val="FF0000"/>
                </a:solidFill>
              </a:rPr>
              <a:t>термодинамика</a:t>
            </a:r>
          </a:p>
          <a:p>
            <a:r>
              <a:rPr lang="ru-RU" dirty="0" smtClean="0"/>
              <a:t>26-  кинематика, динамика, </a:t>
            </a:r>
            <a:r>
              <a:rPr lang="ru-RU" dirty="0" smtClean="0">
                <a:solidFill>
                  <a:srgbClr val="FF0000"/>
                </a:solidFill>
              </a:rPr>
              <a:t>статика</a:t>
            </a:r>
            <a:r>
              <a:rPr lang="ru-RU" dirty="0" smtClean="0"/>
              <a:t>, ЗС</a:t>
            </a:r>
          </a:p>
          <a:p>
            <a:r>
              <a:rPr lang="ru-RU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71501"/>
            <a:ext cx="9144000" cy="54609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ОГЭ 2025 </a:t>
            </a:r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393" y="1815736"/>
            <a:ext cx="11011989" cy="4332399"/>
          </a:xfrm>
        </p:spPr>
        <p:txBody>
          <a:bodyPr>
            <a:normAutofit/>
          </a:bodyPr>
          <a:lstStyle/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4583" y="1175658"/>
            <a:ext cx="1097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3953" y="1306286"/>
            <a:ext cx="11103429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Общее число заданий сокращено с 25 до 22.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Одна из качественных задач переведена в форму задания с кратким ответом.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Удалены задания на распознавание формул и одна из линий заданий на работу со схемами и таблицами. Эти способы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представления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информации интегрированы в различные линии заданий КИМ.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Уменьшен объём текста физического содержания, к которому предлагается только одно задание на применение информации из текста в новой ситуации.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В качестве расчётных задач предлагается только одна комбинированная задача (№ 22).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Задачи 20 и 21 различаются уровнем сложности и могут базироваться на материале любого из разделов (механические, тепловые или электромагнитные явления).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Максимальный первичный балл за выполнение экзаменационной работы уменьшился с 45 до 39 баллов.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dirty="0" smtClean="0"/>
          </a:p>
          <a:p>
            <a:r>
              <a:rPr lang="ru-RU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71501"/>
            <a:ext cx="9144000" cy="54609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ФГ в ВПР 2024 г. по физике</a:t>
            </a:r>
            <a:endParaRPr lang="en-US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393" y="1815736"/>
            <a:ext cx="11011989" cy="4332399"/>
          </a:xfrm>
        </p:spPr>
        <p:txBody>
          <a:bodyPr>
            <a:normAutofit/>
          </a:bodyPr>
          <a:lstStyle/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4583" y="1175658"/>
            <a:ext cx="1097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3771" y="1802675"/>
          <a:ext cx="10384972" cy="914400"/>
        </p:xfrm>
        <a:graphic>
          <a:graphicData uri="http://schemas.openxmlformats.org/drawingml/2006/table">
            <a:tbl>
              <a:tblPr/>
              <a:tblGrid>
                <a:gridCol w="10384972"/>
              </a:tblGrid>
              <a:tr h="84908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Задание 6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Анализировать ситуации практико-ориентированного характера, узнавать в них проявление изученных физических явлений или закономерностей и применять имеющиеся знания для их объяснения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383279" y="3204634"/>
          <a:ext cx="5264332" cy="1419617"/>
        </p:xfrm>
        <a:graphic>
          <a:graphicData uri="http://schemas.openxmlformats.org/drawingml/2006/table">
            <a:tbl>
              <a:tblPr/>
              <a:tblGrid>
                <a:gridCol w="2756264"/>
                <a:gridCol w="2508068"/>
              </a:tblGrid>
              <a:tr h="1419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Округ 57,43</a:t>
                      </a:r>
                      <a:endParaRPr lang="ru-RU" sz="24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Регион 62,45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0782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209800" y="7747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Количество участников ЕГЭ по учебному предмету (за 3 года)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02917" y="1959742"/>
          <a:ext cx="8931054" cy="2637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509"/>
                <a:gridCol w="1488509"/>
                <a:gridCol w="1488509"/>
                <a:gridCol w="1488509"/>
                <a:gridCol w="1488509"/>
                <a:gridCol w="1488509"/>
              </a:tblGrid>
              <a:tr h="506641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402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от общего числа 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от общего числа 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 от общего числа участников</a:t>
                      </a:r>
                      <a:endParaRPr lang="ru-RU" dirty="0"/>
                    </a:p>
                  </a:txBody>
                  <a:tcPr/>
                </a:tc>
              </a:tr>
              <a:tr h="5066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33,1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26,3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27,6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595437" y="3292634"/>
          <a:ext cx="9001125" cy="1417320"/>
        </p:xfrm>
        <a:graphic>
          <a:graphicData uri="http://schemas.openxmlformats.org/drawingml/2006/table">
            <a:tbl>
              <a:tblPr/>
              <a:tblGrid>
                <a:gridCol w="1594454"/>
                <a:gridCol w="2776277"/>
                <a:gridCol w="1594998"/>
                <a:gridCol w="1594998"/>
                <a:gridCol w="1440398"/>
              </a:tblGrid>
              <a:tr h="1676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№ п/п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Участников, набравших балл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Год проведения ГИА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2022 г.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2023 г.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2024 г.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15">
                <a:tc>
                  <a:txBody>
                    <a:bodyPr/>
                    <a:lstStyle/>
                    <a:p>
                      <a:pPr marL="342900" lvl="0" indent="-342900" algn="ctr"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 ниже минимального балла, %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1,9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2,5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0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15">
                <a:tc>
                  <a:txBody>
                    <a:bodyPr/>
                    <a:lstStyle/>
                    <a:p>
                      <a:pPr marL="342900" lvl="0" indent="-342900" algn="ctr"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от минимального балла до 60 баллов, %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68,5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75,0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35,0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90">
                <a:tc>
                  <a:txBody>
                    <a:bodyPr/>
                    <a:lstStyle/>
                    <a:p>
                      <a:pPr marL="342900" lvl="0" indent="-342900" algn="ctr"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от 61 до 80 баллов, %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22,2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15,0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42,5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342900" lvl="0" indent="-342900" algn="ctr"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от 81 до 100 баллов, %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7,4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7,5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22,5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342900" lvl="0" indent="-342900" algn="ctr">
                        <a:buFont typeface="+mj-lt"/>
                        <a:buAutoNum type="arabicPeriod"/>
                      </a:pPr>
                      <a:endParaRPr lang="ru-RU" sz="1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Средний тестовый балл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54,7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latin typeface="Calibri"/>
                          <a:ea typeface="MS Mincho"/>
                          <a:cs typeface="Times New Roman"/>
                        </a:rPr>
                        <a:t>56,2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Calibri"/>
                          <a:ea typeface="MS Mincho"/>
                          <a:cs typeface="Times New Roman"/>
                        </a:rPr>
                        <a:t>67,0</a:t>
                      </a:r>
                      <a:endParaRPr lang="ru-RU" sz="1000" dirty="0"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008630" y="874067"/>
            <a:ext cx="85557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Динамика результатов ЕГЭ по предмету за последние 3 года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4022725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7" name="Picture 5" descr="C:\Users\Дом\Downloads\2024-08-27_15-30-2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122" y="1752600"/>
            <a:ext cx="11230077" cy="2895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1122363"/>
            <a:ext cx="10909300" cy="757238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B0F0"/>
                </a:solidFill>
                <a:latin typeface="Modern No. 20" pitchFamily="18" charset="0"/>
              </a:rPr>
              <a:t>СРЕДНИЙ БАЛЛ</a:t>
            </a:r>
            <a:endParaRPr lang="en-US" sz="4400" b="1" dirty="0">
              <a:solidFill>
                <a:srgbClr val="00B0F0"/>
              </a:solidFill>
              <a:latin typeface="Modern No. 20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943600"/>
            <a:ext cx="9144000" cy="584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660400" y="2006600"/>
          <a:ext cx="6005513" cy="2666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6632574" y="2159000"/>
          <a:ext cx="5076825" cy="284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0782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900" y="1122363"/>
            <a:ext cx="11976100" cy="884237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Средний процент выполнения заданий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US" b="1" dirty="0">
              <a:solidFill>
                <a:srgbClr val="00B0F0"/>
              </a:solidFill>
              <a:latin typeface="Modern No. 20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Содержимое 8"/>
          <p:cNvGraphicFramePr>
            <a:graphicFrameLocks/>
          </p:cNvGraphicFramePr>
          <p:nvPr/>
        </p:nvGraphicFramePr>
        <p:xfrm>
          <a:off x="304800" y="1495424"/>
          <a:ext cx="11303000" cy="484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6438"/>
          </a:xfrm>
        </p:spPr>
        <p:txBody>
          <a:bodyPr>
            <a:normAutofit/>
          </a:bodyPr>
          <a:lstStyle/>
          <a:p>
            <a:endParaRPr lang="en-US" b="1" dirty="0">
              <a:solidFill>
                <a:srgbClr val="00B0F0"/>
              </a:solidFill>
              <a:latin typeface="Modern No. 20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361" name="Picture 1" descr="C:\Users\Дом\Downloads\2024-08-27_15-56-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377" y="446586"/>
            <a:ext cx="10668000" cy="1314450"/>
          </a:xfrm>
          <a:prstGeom prst="rect">
            <a:avLst/>
          </a:prstGeom>
          <a:noFill/>
        </p:spPr>
      </p:pic>
      <p:pic>
        <p:nvPicPr>
          <p:cNvPr id="15362" name="Picture 2" descr="C:\Users\Дом\Downloads\2024-08-27_15-58-2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789" y="3864972"/>
            <a:ext cx="10687050" cy="2457450"/>
          </a:xfrm>
          <a:prstGeom prst="rect">
            <a:avLst/>
          </a:prstGeom>
          <a:noFill/>
        </p:spPr>
      </p:pic>
      <p:pic>
        <p:nvPicPr>
          <p:cNvPr id="15363" name="Picture 3" descr="C:\Users\Дом\Downloads\2024-08-27_15-57-4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9897" y="1744710"/>
            <a:ext cx="10706100" cy="2114550"/>
          </a:xfrm>
          <a:prstGeom prst="rect">
            <a:avLst/>
          </a:prstGeom>
          <a:noFill/>
        </p:spPr>
      </p:pic>
      <p:pic>
        <p:nvPicPr>
          <p:cNvPr id="15364" name="Picture 4" descr="C:\Users\Дом\Downloads\2024-08-27_16-00-36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3915" y="6296296"/>
            <a:ext cx="10687050" cy="5617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76438"/>
          </a:xfrm>
        </p:spPr>
        <p:txBody>
          <a:bodyPr>
            <a:normAutofit/>
          </a:bodyPr>
          <a:lstStyle/>
          <a:p>
            <a:endParaRPr lang="en-US" b="1" dirty="0">
              <a:solidFill>
                <a:srgbClr val="00B0F0"/>
              </a:solidFill>
              <a:latin typeface="Modern No. 20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337" name="Picture 1" descr="C:\Users\Дом\Downloads\2024-08-27_16-00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186" y="779145"/>
            <a:ext cx="10763250" cy="4933950"/>
          </a:xfrm>
          <a:prstGeom prst="rect">
            <a:avLst/>
          </a:prstGeom>
          <a:noFill/>
        </p:spPr>
      </p:pic>
      <p:pic>
        <p:nvPicPr>
          <p:cNvPr id="14338" name="Picture 2" descr="C:\Users\Дом\Downloads\2024-08-27_15-59-2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99" y="5710374"/>
            <a:ext cx="10725150" cy="819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7201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236527" y="3681254"/>
          <a:ext cx="1718945" cy="640080"/>
        </p:xfrm>
        <a:graphic>
          <a:graphicData uri="http://schemas.openxmlformats.org/drawingml/2006/table">
            <a:tbl>
              <a:tblPr/>
              <a:tblGrid>
                <a:gridCol w="285750"/>
                <a:gridCol w="143319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1)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увеличится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2)</a:t>
                      </a: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уменьшится</a:t>
                      </a: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7048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52697" y="743925"/>
            <a:ext cx="6257109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№ 15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настройке действующей модели радиопередатчика учитель изменил электроёмкость конденсатора, входящего в состав его колебательного контура, уменьшив площадь пластин конденсатора. Как при этом изменятся период колебаний силы тока в контуре и длина волны электромагнитного излучения?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каждой величины определите соответствующий характер изменения: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успешного выполнения такого типа заданий необходимо сделать комплексный анализ физических процессов. Для более успешного выполнения этого задания необходимо:  совершенствовать отбор дидактических материалов, корректировать методические приёмы работы с обучающимися в зависимости от демонстрируемого ими уровня подготовки.  Целесообразно больше внимания уделять систематизации и обобщению знаний в конце каждой темы и разделов.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 descr="C:\Users\Дом\Downloads\2024-08-27_16-15-29.png"/>
          <p:cNvPicPr>
            <a:picLocks noChangeAspect="1" noChangeArrowheads="1"/>
          </p:cNvPicPr>
          <p:nvPr/>
        </p:nvPicPr>
        <p:blipFill>
          <a:blip r:embed="rId3" cstate="print"/>
          <a:srcRect l="9776" r="11525"/>
          <a:stretch>
            <a:fillRect/>
          </a:stretch>
        </p:blipFill>
        <p:spPr bwMode="auto">
          <a:xfrm>
            <a:off x="6622868" y="715736"/>
            <a:ext cx="5255623" cy="1638300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662058" y="2383758"/>
            <a:ext cx="523820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данном задании необходимо было не просто доработать физическую модель, а  изменить её. В объяснении допускается целый ряд недостатков: логический недочет (т.е. пропуск одного из логических шагов объяснения), лишние записи (как правило, рассуждения, которые не относятся к решению задачи) и отсутствие указания на одно из используемых явлений или закономерность. В процессе обучения решению качественных задач целесообразно использовать «вопросный» метод. Базовые  вопросы помогут не совершать ошибок при выстраивании объяснения: не пропускать логических шагов и всегда давать указания на используемые законы и формулы.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00447" y="3567791"/>
          <a:ext cx="6283234" cy="2971800"/>
        </p:xfrm>
        <a:graphic>
          <a:graphicData uri="http://schemas.openxmlformats.org/drawingml/2006/table">
            <a:tbl>
              <a:tblPr/>
              <a:tblGrid>
                <a:gridCol w="184452"/>
                <a:gridCol w="6098782"/>
              </a:tblGrid>
              <a:tr h="5726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1)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При прохождении математическим маятником положения равновесия центростремительное ускорение его груза равно нулю. 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26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2)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Удельная теплоёмкость вещества показывает, какое количество теплоты необходимо сообщить вещества для его нагревания на 1 К. 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3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3)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При помещении проводника в электростатическое поле наблюдается явление электромагнитной индукции. 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265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4)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При преломлении света, падающего из среды с меньшим показателем преломления в среду с большим показателем преломления, угол падения больше угла преломления.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3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5)</a:t>
                      </a:r>
                      <a:endParaRPr lang="ru-RU" sz="11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При 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β-распаде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ядра выполняются законы сохранения энергии, электрического заряда и закон сохранения импульса.</a:t>
                      </a:r>
                      <a:endParaRPr lang="ru-RU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39634" y="2825373"/>
            <a:ext cx="634854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№ 18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Выберите все верные утверждения о физических явлениях, величинах и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закономерностях. Запишите цифры, под которыми они указаны.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79474" y="4738527"/>
            <a:ext cx="532529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Наиболее успешно участниками выделялись верные утверждения, соответствующие различным изученным формулам и законам. Что касается свойств различных явлений или процессов.  На успешность выполнения влияет слабая </a:t>
            </a:r>
            <a:r>
              <a:rPr lang="ru-RU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метапредметного</a:t>
            </a:r>
            <a:r>
              <a:rPr lang="ru-RU" sz="1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умения критически оценивать и интерпретировать информацию различных видов и форм представления. </a:t>
            </a:r>
            <a:endParaRPr lang="ru-RU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2191999" cy="6878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89" name="Picture 1" descr="C:\Users\Дом\Downloads\2024-08-27_16-25-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004" y="622391"/>
            <a:ext cx="5887539" cy="2068558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309359" y="1116917"/>
            <a:ext cx="535577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Слабая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умений исследовать физические модели и анализировать сложную по составу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многоаспектную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информацию текста задачи повлияли на результаты выполнения задания.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1" name="Picture 3" descr="C:\Users\Дом\Downloads\2024-08-27_16-26-0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155" y="2818583"/>
            <a:ext cx="5847261" cy="1975486"/>
          </a:xfrm>
          <a:prstGeom prst="rect">
            <a:avLst/>
          </a:prstGeom>
          <a:noFill/>
        </p:spPr>
      </p:pic>
      <p:pic>
        <p:nvPicPr>
          <p:cNvPr id="12292" name="Picture 4" descr="C:\Users\Дом\Downloads\2024-08-27_16-26-4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94116" y="4890324"/>
            <a:ext cx="2116454" cy="1628041"/>
          </a:xfrm>
          <a:prstGeom prst="rect">
            <a:avLst/>
          </a:prstGeom>
          <a:noFill/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35485" y="3461359"/>
            <a:ext cx="559525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Одной из причин небольшого процента выполнения этого задания это слабая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сформированность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метапредметных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умений выявлять причинно-следственные связи и актуализировать задачу,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NewRoman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выдвигать гипотезу её решения, находить аргументы для доказательства своих утверждений, задавать параметры и критерии решения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1205</Words>
  <Application>Microsoft Office PowerPoint</Application>
  <PresentationFormat>Произвольный</PresentationFormat>
  <Paragraphs>116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РЕЗУЛЬТАТЫ ЕГЭ  ПО ФИЗИКЕ  2024 г</vt:lpstr>
      <vt:lpstr>Слайд 2</vt:lpstr>
      <vt:lpstr>Слайд 3</vt:lpstr>
      <vt:lpstr>СРЕДНИЙ БАЛЛ</vt:lpstr>
      <vt:lpstr>Средний процент выполнения заданий </vt:lpstr>
      <vt:lpstr>Слайд 6</vt:lpstr>
      <vt:lpstr>Слайд 7</vt:lpstr>
      <vt:lpstr>Слайд 8</vt:lpstr>
      <vt:lpstr>Слайд 9</vt:lpstr>
      <vt:lpstr>Слайд 10</vt:lpstr>
      <vt:lpstr>Слайд 11</vt:lpstr>
      <vt:lpstr>Изменения ЕГЭ 2025 г.</vt:lpstr>
      <vt:lpstr>Изменения ОГЭ 2025 г.</vt:lpstr>
      <vt:lpstr>ФГ в ВПР 2024 г. по физике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Наталья Борякина</dc:creator>
  <cp:lastModifiedBy>Дом</cp:lastModifiedBy>
  <cp:revision>50</cp:revision>
  <dcterms:created xsi:type="dcterms:W3CDTF">2019-07-17T18:37:23Z</dcterms:created>
  <dcterms:modified xsi:type="dcterms:W3CDTF">2024-08-27T15:34:58Z</dcterms:modified>
</cp:coreProperties>
</file>