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3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perspective val="30"/>
    </c:view3D>
    <c:plotArea>
      <c:layout/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баллы ЕГЭ</c:v>
                </c:pt>
                <c:pt idx="1">
                  <c:v>оценка за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80</c:v>
                </c:pt>
                <c:pt idx="1">
                  <c:v>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баллы ЕГЭ</c:v>
                </c:pt>
                <c:pt idx="1">
                  <c:v>оценка за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59</c:v>
                </c:pt>
                <c:pt idx="1">
                  <c:v>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баллы ЕГЭ</c:v>
                </c:pt>
                <c:pt idx="1">
                  <c:v>оценка за год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22</c:v>
                </c:pt>
                <c:pt idx="1">
                  <c:v>3</c:v>
                </c:pt>
              </c:numCache>
            </c:numRef>
          </c:val>
        </c:ser>
        <c:shape val="box"/>
        <c:axId val="71334528"/>
        <c:axId val="71336320"/>
        <c:axId val="36519424"/>
      </c:bar3DChart>
      <c:catAx>
        <c:axId val="71334528"/>
        <c:scaling>
          <c:orientation val="minMax"/>
        </c:scaling>
        <c:axPos val="b"/>
        <c:tickLblPos val="nextTo"/>
        <c:crossAx val="71336320"/>
        <c:crosses val="autoZero"/>
        <c:auto val="1"/>
        <c:lblAlgn val="ctr"/>
        <c:lblOffset val="100"/>
      </c:catAx>
      <c:valAx>
        <c:axId val="71336320"/>
        <c:scaling>
          <c:orientation val="minMax"/>
        </c:scaling>
        <c:axPos val="l"/>
        <c:majorGridlines/>
        <c:numFmt formatCode="General" sourceLinked="1"/>
        <c:tickLblPos val="nextTo"/>
        <c:crossAx val="71334528"/>
        <c:crosses val="autoZero"/>
        <c:crossBetween val="between"/>
      </c:valAx>
      <c:serAx>
        <c:axId val="36519424"/>
        <c:scaling>
          <c:orientation val="minMax"/>
        </c:scaling>
        <c:axPos val="b"/>
        <c:tickLblPos val="nextTo"/>
        <c:crossAx val="71336320"/>
        <c:crosses val="autoZero"/>
      </c:ser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7FB5A1B-74E7-4DFB-834E-04D27927706D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B737A53-B288-4AF2-B5F7-6E7654A81DF3}">
      <dgm:prSet phldrT="[Текст]"/>
      <dgm:spPr/>
      <dgm:t>
        <a:bodyPr/>
        <a:lstStyle/>
        <a:p>
          <a:r>
            <a:rPr lang="ru-RU" dirty="0" smtClean="0"/>
            <a:t>Стресс</a:t>
          </a:r>
          <a:endParaRPr lang="ru-RU" dirty="0"/>
        </a:p>
      </dgm:t>
    </dgm:pt>
    <dgm:pt modelId="{934BB96E-49BD-4712-934D-D15384380BB7}" type="parTrans" cxnId="{CEBEAE02-2573-4822-A4A9-CC4DE34B9D39}">
      <dgm:prSet/>
      <dgm:spPr/>
      <dgm:t>
        <a:bodyPr/>
        <a:lstStyle/>
        <a:p>
          <a:endParaRPr lang="ru-RU"/>
        </a:p>
      </dgm:t>
    </dgm:pt>
    <dgm:pt modelId="{342F7282-743A-4139-8C7B-4278583A0B71}" type="sibTrans" cxnId="{CEBEAE02-2573-4822-A4A9-CC4DE34B9D39}">
      <dgm:prSet/>
      <dgm:spPr/>
      <dgm:t>
        <a:bodyPr/>
        <a:lstStyle/>
        <a:p>
          <a:endParaRPr lang="ru-RU"/>
        </a:p>
      </dgm:t>
    </dgm:pt>
    <dgm:pt modelId="{5B57BAC5-C96A-48BE-B688-01FC0B7D2E6F}">
      <dgm:prSet phldrT="[Текст]"/>
      <dgm:spPr/>
      <dgm:t>
        <a:bodyPr/>
        <a:lstStyle/>
        <a:p>
          <a:r>
            <a:rPr lang="ru-RU" dirty="0" smtClean="0"/>
            <a:t>Субъективизм</a:t>
          </a:r>
          <a:endParaRPr lang="ru-RU" dirty="0"/>
        </a:p>
      </dgm:t>
    </dgm:pt>
    <dgm:pt modelId="{EC7D790F-C68D-45E6-9DF9-9A6F6AF73FF2}" type="parTrans" cxnId="{3C3FAA41-91AB-4920-AA51-12CF036432B3}">
      <dgm:prSet/>
      <dgm:spPr/>
      <dgm:t>
        <a:bodyPr/>
        <a:lstStyle/>
        <a:p>
          <a:endParaRPr lang="ru-RU"/>
        </a:p>
      </dgm:t>
    </dgm:pt>
    <dgm:pt modelId="{14309FE8-A6AE-4A2B-8E7B-96BE87F13A50}" type="sibTrans" cxnId="{3C3FAA41-91AB-4920-AA51-12CF036432B3}">
      <dgm:prSet/>
      <dgm:spPr/>
      <dgm:t>
        <a:bodyPr/>
        <a:lstStyle/>
        <a:p>
          <a:endParaRPr lang="ru-RU"/>
        </a:p>
      </dgm:t>
    </dgm:pt>
    <dgm:pt modelId="{4873BFF9-57F4-45F8-B33A-C1916B13B24C}">
      <dgm:prSet phldrT="[Текст]"/>
      <dgm:spPr/>
      <dgm:t>
        <a:bodyPr/>
        <a:lstStyle/>
        <a:p>
          <a:r>
            <a:rPr lang="ru-RU" dirty="0" smtClean="0"/>
            <a:t>Разница форматов</a:t>
          </a:r>
          <a:endParaRPr lang="ru-RU" dirty="0"/>
        </a:p>
      </dgm:t>
    </dgm:pt>
    <dgm:pt modelId="{61ECBA5C-D151-4347-872F-4F497DF30F2D}" type="parTrans" cxnId="{9A3B826C-9C8A-4B93-BAAD-7796E1733A4A}">
      <dgm:prSet/>
      <dgm:spPr/>
      <dgm:t>
        <a:bodyPr/>
        <a:lstStyle/>
        <a:p>
          <a:endParaRPr lang="ru-RU"/>
        </a:p>
      </dgm:t>
    </dgm:pt>
    <dgm:pt modelId="{B8AE89F8-C734-4E4F-8CCA-1F7F1CCA3954}" type="sibTrans" cxnId="{9A3B826C-9C8A-4B93-BAAD-7796E1733A4A}">
      <dgm:prSet/>
      <dgm:spPr/>
      <dgm:t>
        <a:bodyPr/>
        <a:lstStyle/>
        <a:p>
          <a:endParaRPr lang="ru-RU"/>
        </a:p>
      </dgm:t>
    </dgm:pt>
    <dgm:pt modelId="{9DB53507-A946-4606-A4B7-FBCC453802C3}">
      <dgm:prSet phldrT="[Текст]"/>
      <dgm:spPr/>
      <dgm:t>
        <a:bodyPr/>
        <a:lstStyle/>
        <a:p>
          <a:r>
            <a:rPr lang="ru-RU" dirty="0" smtClean="0"/>
            <a:t>Ловушки</a:t>
          </a:r>
          <a:endParaRPr lang="ru-RU" dirty="0"/>
        </a:p>
      </dgm:t>
    </dgm:pt>
    <dgm:pt modelId="{4B925BDB-21C4-4A4F-9749-67C32FA35E7B}" type="parTrans" cxnId="{D929C6DA-B01D-4C80-83CE-7F43CF9FAA68}">
      <dgm:prSet/>
      <dgm:spPr/>
      <dgm:t>
        <a:bodyPr/>
        <a:lstStyle/>
        <a:p>
          <a:endParaRPr lang="ru-RU"/>
        </a:p>
      </dgm:t>
    </dgm:pt>
    <dgm:pt modelId="{0949763C-B14A-4F75-88BC-DD6593073B6E}" type="sibTrans" cxnId="{D929C6DA-B01D-4C80-83CE-7F43CF9FAA68}">
      <dgm:prSet/>
      <dgm:spPr/>
      <dgm:t>
        <a:bodyPr/>
        <a:lstStyle/>
        <a:p>
          <a:endParaRPr lang="ru-RU"/>
        </a:p>
      </dgm:t>
    </dgm:pt>
    <dgm:pt modelId="{D20E6F10-5841-4E52-BF25-5692180512D6}">
      <dgm:prSet phldrT="[Текст]"/>
      <dgm:spPr/>
      <dgm:t>
        <a:bodyPr/>
        <a:lstStyle/>
        <a:p>
          <a:r>
            <a:rPr lang="ru-RU" dirty="0" smtClean="0"/>
            <a:t>«Натянутые» оценки</a:t>
          </a:r>
          <a:endParaRPr lang="ru-RU" dirty="0"/>
        </a:p>
      </dgm:t>
    </dgm:pt>
    <dgm:pt modelId="{16074538-6672-404E-B320-3ADAA19ACCF9}" type="parTrans" cxnId="{F5B564BC-DF23-43F4-B997-D91E8855A7AF}">
      <dgm:prSet/>
      <dgm:spPr/>
      <dgm:t>
        <a:bodyPr/>
        <a:lstStyle/>
        <a:p>
          <a:endParaRPr lang="ru-RU"/>
        </a:p>
      </dgm:t>
    </dgm:pt>
    <dgm:pt modelId="{EB12A560-CB62-4FEF-88A5-ACBA09D18A10}" type="sibTrans" cxnId="{F5B564BC-DF23-43F4-B997-D91E8855A7AF}">
      <dgm:prSet/>
      <dgm:spPr/>
      <dgm:t>
        <a:bodyPr/>
        <a:lstStyle/>
        <a:p>
          <a:endParaRPr lang="ru-RU"/>
        </a:p>
      </dgm:t>
    </dgm:pt>
    <dgm:pt modelId="{62869735-6722-4CD1-8654-14F900F52C48}" type="pres">
      <dgm:prSet presAssocID="{07FB5A1B-74E7-4DFB-834E-04D27927706D}" presName="Name0" presStyleCnt="0">
        <dgm:presLayoutVars>
          <dgm:dir/>
          <dgm:resizeHandles val="exact"/>
        </dgm:presLayoutVars>
      </dgm:prSet>
      <dgm:spPr/>
    </dgm:pt>
    <dgm:pt modelId="{60B7C786-B989-4D27-82EA-C07FF1A0BFD6}" type="pres">
      <dgm:prSet presAssocID="{07FB5A1B-74E7-4DFB-834E-04D27927706D}" presName="cycle" presStyleCnt="0"/>
      <dgm:spPr/>
    </dgm:pt>
    <dgm:pt modelId="{0253B005-8E11-4F32-8F7F-36184C69163F}" type="pres">
      <dgm:prSet presAssocID="{DB737A53-B288-4AF2-B5F7-6E7654A81DF3}" presName="nodeFirstNode" presStyleLbl="node1" presStyleIdx="0" presStyleCnt="5">
        <dgm:presLayoutVars>
          <dgm:bulletEnabled val="1"/>
        </dgm:presLayoutVars>
      </dgm:prSet>
      <dgm:spPr/>
    </dgm:pt>
    <dgm:pt modelId="{6C6887A7-F5A3-4718-BD99-FC928909BD2F}" type="pres">
      <dgm:prSet presAssocID="{342F7282-743A-4139-8C7B-4278583A0B71}" presName="sibTransFirstNode" presStyleLbl="bgShp" presStyleIdx="0" presStyleCnt="1"/>
      <dgm:spPr/>
    </dgm:pt>
    <dgm:pt modelId="{9B9966DD-C65B-48A5-8A56-AFCD8D1E0451}" type="pres">
      <dgm:prSet presAssocID="{5B57BAC5-C96A-48BE-B688-01FC0B7D2E6F}" presName="nodeFollowingNodes" presStyleLbl="node1" presStyleIdx="1" presStyleCnt="5">
        <dgm:presLayoutVars>
          <dgm:bulletEnabled val="1"/>
        </dgm:presLayoutVars>
      </dgm:prSet>
      <dgm:spPr/>
    </dgm:pt>
    <dgm:pt modelId="{1035758D-B310-4BCB-A25D-8158CFC1F61C}" type="pres">
      <dgm:prSet presAssocID="{4873BFF9-57F4-45F8-B33A-C1916B13B24C}" presName="nodeFollowingNodes" presStyleLbl="node1" presStyleIdx="2" presStyleCnt="5">
        <dgm:presLayoutVars>
          <dgm:bulletEnabled val="1"/>
        </dgm:presLayoutVars>
      </dgm:prSet>
      <dgm:spPr/>
    </dgm:pt>
    <dgm:pt modelId="{2217B3C0-5212-467E-92B3-3BA38F028D5B}" type="pres">
      <dgm:prSet presAssocID="{9DB53507-A946-4606-A4B7-FBCC453802C3}" presName="nodeFollowingNodes" presStyleLbl="node1" presStyleIdx="3" presStyleCnt="5">
        <dgm:presLayoutVars>
          <dgm:bulletEnabled val="1"/>
        </dgm:presLayoutVars>
      </dgm:prSet>
      <dgm:spPr/>
    </dgm:pt>
    <dgm:pt modelId="{39DD6862-593C-4707-BE4D-8770CFD2F7F7}" type="pres">
      <dgm:prSet presAssocID="{D20E6F10-5841-4E52-BF25-5692180512D6}" presName="nodeFollowingNodes" presStyleLbl="node1" presStyleIdx="4" presStyleCnt="5">
        <dgm:presLayoutVars>
          <dgm:bulletEnabled val="1"/>
        </dgm:presLayoutVars>
      </dgm:prSet>
      <dgm:spPr/>
    </dgm:pt>
  </dgm:ptLst>
  <dgm:cxnLst>
    <dgm:cxn modelId="{3C3FAA41-91AB-4920-AA51-12CF036432B3}" srcId="{07FB5A1B-74E7-4DFB-834E-04D27927706D}" destId="{5B57BAC5-C96A-48BE-B688-01FC0B7D2E6F}" srcOrd="1" destOrd="0" parTransId="{EC7D790F-C68D-45E6-9DF9-9A6F6AF73FF2}" sibTransId="{14309FE8-A6AE-4A2B-8E7B-96BE87F13A50}"/>
    <dgm:cxn modelId="{D929C6DA-B01D-4C80-83CE-7F43CF9FAA68}" srcId="{07FB5A1B-74E7-4DFB-834E-04D27927706D}" destId="{9DB53507-A946-4606-A4B7-FBCC453802C3}" srcOrd="3" destOrd="0" parTransId="{4B925BDB-21C4-4A4F-9749-67C32FA35E7B}" sibTransId="{0949763C-B14A-4F75-88BC-DD6593073B6E}"/>
    <dgm:cxn modelId="{C0FD81FB-5F0F-41C1-80B0-EFECEF1CEE4B}" type="presOf" srcId="{342F7282-743A-4139-8C7B-4278583A0B71}" destId="{6C6887A7-F5A3-4718-BD99-FC928909BD2F}" srcOrd="0" destOrd="0" presId="urn:microsoft.com/office/officeart/2005/8/layout/cycle3"/>
    <dgm:cxn modelId="{5AA9CEAD-CE0B-4DDE-B6D5-2FC0E555A98A}" type="presOf" srcId="{4873BFF9-57F4-45F8-B33A-C1916B13B24C}" destId="{1035758D-B310-4BCB-A25D-8158CFC1F61C}" srcOrd="0" destOrd="0" presId="urn:microsoft.com/office/officeart/2005/8/layout/cycle3"/>
    <dgm:cxn modelId="{E219D0B7-CE81-473E-882C-F0377B54866F}" type="presOf" srcId="{D20E6F10-5841-4E52-BF25-5692180512D6}" destId="{39DD6862-593C-4707-BE4D-8770CFD2F7F7}" srcOrd="0" destOrd="0" presId="urn:microsoft.com/office/officeart/2005/8/layout/cycle3"/>
    <dgm:cxn modelId="{090C5571-D9BB-45AA-ABDD-8680300E8644}" type="presOf" srcId="{07FB5A1B-74E7-4DFB-834E-04D27927706D}" destId="{62869735-6722-4CD1-8654-14F900F52C48}" srcOrd="0" destOrd="0" presId="urn:microsoft.com/office/officeart/2005/8/layout/cycle3"/>
    <dgm:cxn modelId="{9A3B826C-9C8A-4B93-BAAD-7796E1733A4A}" srcId="{07FB5A1B-74E7-4DFB-834E-04D27927706D}" destId="{4873BFF9-57F4-45F8-B33A-C1916B13B24C}" srcOrd="2" destOrd="0" parTransId="{61ECBA5C-D151-4347-872F-4F497DF30F2D}" sibTransId="{B8AE89F8-C734-4E4F-8CCA-1F7F1CCA3954}"/>
    <dgm:cxn modelId="{F5B564BC-DF23-43F4-B997-D91E8855A7AF}" srcId="{07FB5A1B-74E7-4DFB-834E-04D27927706D}" destId="{D20E6F10-5841-4E52-BF25-5692180512D6}" srcOrd="4" destOrd="0" parTransId="{16074538-6672-404E-B320-3ADAA19ACCF9}" sibTransId="{EB12A560-CB62-4FEF-88A5-ACBA09D18A10}"/>
    <dgm:cxn modelId="{0EE1D36B-943E-4876-8CB2-0D100657CE57}" type="presOf" srcId="{5B57BAC5-C96A-48BE-B688-01FC0B7D2E6F}" destId="{9B9966DD-C65B-48A5-8A56-AFCD8D1E0451}" srcOrd="0" destOrd="0" presId="urn:microsoft.com/office/officeart/2005/8/layout/cycle3"/>
    <dgm:cxn modelId="{3B6BB6E3-8035-4AE8-A51C-B74827E5502F}" type="presOf" srcId="{9DB53507-A946-4606-A4B7-FBCC453802C3}" destId="{2217B3C0-5212-467E-92B3-3BA38F028D5B}" srcOrd="0" destOrd="0" presId="urn:microsoft.com/office/officeart/2005/8/layout/cycle3"/>
    <dgm:cxn modelId="{65A27977-B032-4826-99ED-EC99A6A3A697}" type="presOf" srcId="{DB737A53-B288-4AF2-B5F7-6E7654A81DF3}" destId="{0253B005-8E11-4F32-8F7F-36184C69163F}" srcOrd="0" destOrd="0" presId="urn:microsoft.com/office/officeart/2005/8/layout/cycle3"/>
    <dgm:cxn modelId="{CEBEAE02-2573-4822-A4A9-CC4DE34B9D39}" srcId="{07FB5A1B-74E7-4DFB-834E-04D27927706D}" destId="{DB737A53-B288-4AF2-B5F7-6E7654A81DF3}" srcOrd="0" destOrd="0" parTransId="{934BB96E-49BD-4712-934D-D15384380BB7}" sibTransId="{342F7282-743A-4139-8C7B-4278583A0B71}"/>
    <dgm:cxn modelId="{62D9BDCA-B616-4F35-B3A9-42FE2F7103C2}" type="presParOf" srcId="{62869735-6722-4CD1-8654-14F900F52C48}" destId="{60B7C786-B989-4D27-82EA-C07FF1A0BFD6}" srcOrd="0" destOrd="0" presId="urn:microsoft.com/office/officeart/2005/8/layout/cycle3"/>
    <dgm:cxn modelId="{B9B409A7-771D-4C10-B860-EDFBF160512A}" type="presParOf" srcId="{60B7C786-B989-4D27-82EA-C07FF1A0BFD6}" destId="{0253B005-8E11-4F32-8F7F-36184C69163F}" srcOrd="0" destOrd="0" presId="urn:microsoft.com/office/officeart/2005/8/layout/cycle3"/>
    <dgm:cxn modelId="{B4A2232D-D0F8-42D2-8745-275303E4EB3E}" type="presParOf" srcId="{60B7C786-B989-4D27-82EA-C07FF1A0BFD6}" destId="{6C6887A7-F5A3-4718-BD99-FC928909BD2F}" srcOrd="1" destOrd="0" presId="urn:microsoft.com/office/officeart/2005/8/layout/cycle3"/>
    <dgm:cxn modelId="{BF7FA03E-55F0-4571-9B12-8EB0EE0E549C}" type="presParOf" srcId="{60B7C786-B989-4D27-82EA-C07FF1A0BFD6}" destId="{9B9966DD-C65B-48A5-8A56-AFCD8D1E0451}" srcOrd="2" destOrd="0" presId="urn:microsoft.com/office/officeart/2005/8/layout/cycle3"/>
    <dgm:cxn modelId="{A5996A18-4E0C-4193-939E-73BC3E8ED4AA}" type="presParOf" srcId="{60B7C786-B989-4D27-82EA-C07FF1A0BFD6}" destId="{1035758D-B310-4BCB-A25D-8158CFC1F61C}" srcOrd="3" destOrd="0" presId="urn:microsoft.com/office/officeart/2005/8/layout/cycle3"/>
    <dgm:cxn modelId="{8A47C8C0-4A06-4F6B-B356-2D25E669C49A}" type="presParOf" srcId="{60B7C786-B989-4D27-82EA-C07FF1A0BFD6}" destId="{2217B3C0-5212-467E-92B3-3BA38F028D5B}" srcOrd="4" destOrd="0" presId="urn:microsoft.com/office/officeart/2005/8/layout/cycle3"/>
    <dgm:cxn modelId="{6AB0FB88-179B-40C0-895F-61A5083640D7}" type="presParOf" srcId="{60B7C786-B989-4D27-82EA-C07FF1A0BFD6}" destId="{39DD6862-593C-4707-BE4D-8770CFD2F7F7}" srcOrd="5" destOrd="0" presId="urn:microsoft.com/office/officeart/2005/8/layout/cycle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17.02.2026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17.02.2026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17.02.2026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17.02.2026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17.02.2026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86116" y="2428868"/>
            <a:ext cx="5105400" cy="2868168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Проблема объективности оценивания: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факторы расхождения годовых и экзаменационных оценок по английскому языку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00430" y="5286388"/>
            <a:ext cx="5114778" cy="1101248"/>
          </a:xfrm>
        </p:spPr>
        <p:txBody>
          <a:bodyPr/>
          <a:lstStyle/>
          <a:p>
            <a:pPr algn="r"/>
            <a:r>
              <a:rPr lang="ru-RU" dirty="0" err="1" smtClean="0">
                <a:solidFill>
                  <a:schemeClr val="tx1"/>
                </a:solidFill>
              </a:rPr>
              <a:t>Потяко</a:t>
            </a:r>
            <a:r>
              <a:rPr lang="ru-RU" dirty="0" smtClean="0">
                <a:solidFill>
                  <a:schemeClr val="tx1"/>
                </a:solidFill>
              </a:rPr>
              <a:t> А.В.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ГБОУ СОШ №1 «ОЦ» с. Борское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Рекомендации для учителей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b="1" dirty="0" smtClean="0"/>
              <a:t>Внедрение </a:t>
            </a:r>
            <a:r>
              <a:rPr lang="ru-RU" b="1" dirty="0" err="1" smtClean="0"/>
              <a:t>критериального</a:t>
            </a:r>
            <a:r>
              <a:rPr lang="ru-RU" b="1" dirty="0" smtClean="0"/>
              <a:t> </a:t>
            </a:r>
            <a:r>
              <a:rPr lang="ru-RU" b="1" dirty="0" smtClean="0"/>
              <a:t>оценивания</a:t>
            </a:r>
            <a:endParaRPr lang="ru-RU" dirty="0" smtClean="0"/>
          </a:p>
          <a:p>
            <a:pPr lvl="0"/>
            <a:r>
              <a:rPr lang="ru-RU" b="1" dirty="0" smtClean="0"/>
              <a:t>«Экзаменационные пятиминутки</a:t>
            </a:r>
            <a:r>
              <a:rPr lang="ru-RU" b="1" dirty="0" smtClean="0"/>
              <a:t>»</a:t>
            </a:r>
            <a:endParaRPr lang="ru-RU" dirty="0" smtClean="0"/>
          </a:p>
          <a:p>
            <a:pPr lvl="0"/>
            <a:r>
              <a:rPr lang="ru-RU" b="1" dirty="0" smtClean="0"/>
              <a:t>Борьба с «эффектом ореола</a:t>
            </a:r>
            <a:r>
              <a:rPr lang="ru-RU" b="1" dirty="0" smtClean="0"/>
              <a:t>»</a:t>
            </a:r>
            <a:endParaRPr lang="ru-RU" dirty="0" smtClean="0"/>
          </a:p>
          <a:p>
            <a:pPr lvl="0"/>
            <a:r>
              <a:rPr lang="ru-RU" b="1" dirty="0" smtClean="0"/>
              <a:t>Психологическая </a:t>
            </a:r>
            <a:r>
              <a:rPr lang="ru-RU" b="1" dirty="0" smtClean="0"/>
              <a:t>закалка</a:t>
            </a:r>
            <a:endParaRPr lang="ru-RU" dirty="0" smtClean="0"/>
          </a:p>
          <a:p>
            <a:pPr lvl="0"/>
            <a:r>
              <a:rPr lang="ru-RU" b="1" dirty="0" smtClean="0"/>
              <a:t>Анализ «ловушек</a:t>
            </a:r>
            <a:r>
              <a:rPr lang="ru-RU" b="1" dirty="0" smtClean="0"/>
              <a:t>»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06" y="3071810"/>
            <a:ext cx="5338771" cy="3357586"/>
          </a:xfrm>
          <a:prstGeom prst="rect">
            <a:avLst/>
          </a:prstGeom>
          <a:noFill/>
        </p:spPr>
      </p:pic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14290"/>
            <a:ext cx="3764155" cy="532447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Статистический разрыв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9725"/>
          <a:ext cx="7239000" cy="48466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Факторы расхождения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609725"/>
          <a:ext cx="7239000" cy="4846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Психологический фактор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Годовая оценка</a:t>
            </a:r>
          </a:p>
          <a:p>
            <a:r>
              <a:rPr lang="ru-RU" dirty="0" smtClean="0"/>
              <a:t>Привычная среда</a:t>
            </a:r>
          </a:p>
          <a:p>
            <a:r>
              <a:rPr lang="ru-RU" dirty="0" smtClean="0"/>
              <a:t>Сильные стороны ученика</a:t>
            </a:r>
          </a:p>
          <a:p>
            <a:r>
              <a:rPr lang="ru-RU" dirty="0" smtClean="0"/>
              <a:t>Возможность пересдать</a:t>
            </a:r>
          </a:p>
          <a:p>
            <a:r>
              <a:rPr lang="ru-RU" dirty="0" smtClean="0"/>
              <a:t>Прилежание</a:t>
            </a:r>
          </a:p>
          <a:p>
            <a:r>
              <a:rPr lang="ru-RU" dirty="0" smtClean="0"/>
              <a:t>Динамика развития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Экзамен </a:t>
            </a:r>
          </a:p>
          <a:p>
            <a:r>
              <a:rPr lang="ru-RU" dirty="0" smtClean="0"/>
              <a:t>Психологическое напряжение</a:t>
            </a:r>
          </a:p>
          <a:p>
            <a:r>
              <a:rPr lang="ru-RU" dirty="0" smtClean="0"/>
              <a:t>Ограничение по времени</a:t>
            </a:r>
          </a:p>
          <a:p>
            <a:r>
              <a:rPr lang="ru-RU" dirty="0" smtClean="0"/>
              <a:t>Незнакомые наблюдатели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Объект контроля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Школа</a:t>
            </a:r>
            <a:r>
              <a:rPr lang="ru-RU" dirty="0" smtClean="0"/>
              <a:t> </a:t>
            </a:r>
          </a:p>
          <a:p>
            <a:r>
              <a:rPr lang="ru-RU" dirty="0" smtClean="0"/>
              <a:t>Материал учебника</a:t>
            </a:r>
          </a:p>
          <a:p>
            <a:r>
              <a:rPr lang="ru-RU" dirty="0" smtClean="0"/>
              <a:t>Текущие контрольные работы</a:t>
            </a:r>
          </a:p>
          <a:p>
            <a:r>
              <a:rPr lang="ru-RU" dirty="0" smtClean="0"/>
              <a:t>Ограниченная речь на уроке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Экзамен</a:t>
            </a:r>
            <a:r>
              <a:rPr lang="ru-RU" dirty="0" smtClean="0"/>
              <a:t> </a:t>
            </a:r>
          </a:p>
          <a:p>
            <a:r>
              <a:rPr lang="ru-RU" dirty="0" smtClean="0"/>
              <a:t>Коммуникативная компетенция в целом</a:t>
            </a:r>
          </a:p>
          <a:p>
            <a:r>
              <a:rPr lang="ru-RU" dirty="0" smtClean="0"/>
              <a:t>Спонтанная речь</a:t>
            </a:r>
          </a:p>
          <a:p>
            <a:r>
              <a:rPr lang="ru-RU" dirty="0" smtClean="0"/>
              <a:t>Неадаптированные тексты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Методология оценки</a:t>
            </a:r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457200" y="1609725"/>
          <a:ext cx="7239000" cy="45184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3000"/>
                <a:gridCol w="2413000"/>
                <a:gridCol w="2413000"/>
              </a:tblGrid>
              <a:tr h="891291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Критерий</a:t>
                      </a:r>
                      <a:endParaRPr lang="ru-RU" sz="2000" dirty="0"/>
                    </a:p>
                  </a:txBody>
                  <a:tcPr marL="80433" marR="80433"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Годовая оценка</a:t>
                      </a:r>
                      <a:endParaRPr lang="ru-RU" sz="2000" dirty="0"/>
                    </a:p>
                  </a:txBody>
                  <a:tcPr marL="80433" marR="80433"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Экзаменационная оценка</a:t>
                      </a:r>
                      <a:endParaRPr lang="ru-RU" sz="2000" dirty="0"/>
                    </a:p>
                  </a:txBody>
                  <a:tcPr marL="80433" marR="80433"/>
                </a:tc>
              </a:tr>
              <a:tr h="891291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Оценивающее лицо</a:t>
                      </a:r>
                      <a:endParaRPr lang="ru-RU" sz="2000" dirty="0"/>
                    </a:p>
                  </a:txBody>
                  <a:tcPr marL="80433" marR="80433"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Свой учитель</a:t>
                      </a:r>
                      <a:endParaRPr lang="ru-RU" sz="2000" dirty="0"/>
                    </a:p>
                  </a:txBody>
                  <a:tcPr marL="80433" marR="80433"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Независимый эксперт (компьютер)</a:t>
                      </a:r>
                      <a:endParaRPr lang="ru-RU" sz="2000" dirty="0"/>
                    </a:p>
                  </a:txBody>
                  <a:tcPr marL="80433" marR="80433"/>
                </a:tc>
              </a:tr>
              <a:tr h="1273274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Критерии </a:t>
                      </a:r>
                      <a:endParaRPr lang="ru-RU" sz="2000" dirty="0"/>
                    </a:p>
                  </a:txBody>
                  <a:tcPr marL="80433" marR="80433"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Могут варьироваться в зависимости от уровня класса</a:t>
                      </a:r>
                      <a:endParaRPr lang="ru-RU" sz="2000" dirty="0"/>
                    </a:p>
                  </a:txBody>
                  <a:tcPr marL="80433" marR="80433"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Строго регламентированы (КИМ, дескрипторы)</a:t>
                      </a:r>
                      <a:endParaRPr lang="ru-RU" sz="2000" dirty="0"/>
                    </a:p>
                  </a:txBody>
                  <a:tcPr marL="80433" marR="80433"/>
                </a:tc>
              </a:tr>
              <a:tr h="1273274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Все ошибки </a:t>
                      </a:r>
                      <a:endParaRPr lang="ru-RU" sz="2000" dirty="0"/>
                    </a:p>
                  </a:txBody>
                  <a:tcPr marL="80433" marR="80433"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Ошибка может быть прощена</a:t>
                      </a:r>
                      <a:r>
                        <a:rPr lang="ru-RU" sz="2000" baseline="0" dirty="0" smtClean="0"/>
                        <a:t> за прошлые заслуги</a:t>
                      </a:r>
                      <a:endParaRPr lang="ru-RU" sz="2000" dirty="0"/>
                    </a:p>
                  </a:txBody>
                  <a:tcPr marL="80433" marR="80433"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Каждая ошибка ведет к потере фиксированного балла</a:t>
                      </a:r>
                      <a:endParaRPr lang="ru-RU" sz="2000" dirty="0"/>
                    </a:p>
                  </a:txBody>
                  <a:tcPr marL="80433" marR="80433"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DISTRACTORS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А. Когнитивные ловушки в </a:t>
            </a:r>
            <a:r>
              <a:rPr lang="ru-RU" b="1" dirty="0" err="1" smtClean="0"/>
              <a:t>аудировании</a:t>
            </a:r>
            <a:r>
              <a:rPr lang="ru-RU" b="1" dirty="0" smtClean="0"/>
              <a:t> и чтении </a:t>
            </a:r>
            <a:endParaRPr lang="ru-RU" b="1" dirty="0" smtClean="0"/>
          </a:p>
          <a:p>
            <a:pPr>
              <a:buNone/>
            </a:pPr>
            <a:r>
              <a:rPr lang="ru-RU" b="1" dirty="0" smtClean="0"/>
              <a:t>Б. Грамматическая </a:t>
            </a:r>
            <a:r>
              <a:rPr lang="ru-RU" b="1" dirty="0" smtClean="0"/>
              <a:t>инерция</a:t>
            </a:r>
          </a:p>
          <a:p>
            <a:pPr>
              <a:buNone/>
            </a:pPr>
            <a:r>
              <a:rPr lang="ru-RU" b="1" dirty="0" smtClean="0"/>
              <a:t>В</a:t>
            </a:r>
            <a:r>
              <a:rPr lang="ru-RU" b="1" dirty="0" smtClean="0"/>
              <a:t>. Нарушение формальных требований (</a:t>
            </a:r>
            <a:r>
              <a:rPr lang="ru-RU" b="1" dirty="0" err="1" smtClean="0"/>
              <a:t>Style</a:t>
            </a:r>
            <a:r>
              <a:rPr lang="ru-RU" b="1" dirty="0" smtClean="0"/>
              <a:t> &amp; </a:t>
            </a:r>
            <a:r>
              <a:rPr lang="ru-RU" b="1" dirty="0" err="1" smtClean="0"/>
              <a:t>Format</a:t>
            </a:r>
            <a:r>
              <a:rPr lang="ru-RU" b="1" dirty="0" smtClean="0"/>
              <a:t>)</a:t>
            </a:r>
            <a:r>
              <a:rPr lang="ru-RU" dirty="0" smtClean="0"/>
              <a:t> 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Г. Лексический диапазон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Факторы минимизации разрыва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Внедрять </a:t>
            </a:r>
            <a:r>
              <a:rPr lang="ru-RU" dirty="0" err="1" smtClean="0"/>
              <a:t>критериальное</a:t>
            </a:r>
            <a:r>
              <a:rPr lang="ru-RU" dirty="0" smtClean="0"/>
              <a:t> оценивание по формату экзаменов в течение учебного года.</a:t>
            </a:r>
          </a:p>
          <a:p>
            <a:pPr lvl="0"/>
            <a:r>
              <a:rPr lang="ru-RU" dirty="0" smtClean="0"/>
              <a:t>Проводить регулярные независимые тестирования (пробные экзамены).</a:t>
            </a:r>
          </a:p>
          <a:p>
            <a:pPr lvl="0"/>
            <a:r>
              <a:rPr lang="ru-RU" dirty="0" smtClean="0"/>
              <a:t>Смещать акцент с «заучивания правил» на развитие функциональной грамотности.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57</TotalTime>
  <Words>199</Words>
  <PresentationFormat>Экран (4:3)</PresentationFormat>
  <Paragraphs>58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Изящная</vt:lpstr>
      <vt:lpstr>Проблема объективности оценивания: факторы расхождения годовых и экзаменационных оценок по английскому языку </vt:lpstr>
      <vt:lpstr>Слайд 2</vt:lpstr>
      <vt:lpstr>Статистический разрыв</vt:lpstr>
      <vt:lpstr>Факторы расхождения</vt:lpstr>
      <vt:lpstr>Психологический фактор</vt:lpstr>
      <vt:lpstr>Объект контроля</vt:lpstr>
      <vt:lpstr>Методология оценки</vt:lpstr>
      <vt:lpstr>DISTRACTORS</vt:lpstr>
      <vt:lpstr>Факторы минимизации разрыва</vt:lpstr>
      <vt:lpstr>Рекомендации для учителей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Проблема объективности оценивания: факторы расхождения годовых и экзаменационных оценок по английскому языку </dc:title>
  <dc:creator>User</dc:creator>
  <cp:lastModifiedBy>User</cp:lastModifiedBy>
  <cp:revision>9</cp:revision>
  <dcterms:created xsi:type="dcterms:W3CDTF">2026-02-15T09:00:38Z</dcterms:created>
  <dcterms:modified xsi:type="dcterms:W3CDTF">2026-02-17T11:34:47Z</dcterms:modified>
</cp:coreProperties>
</file>