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73" r:id="rId7"/>
    <p:sldId id="262" r:id="rId8"/>
    <p:sldId id="260" r:id="rId9"/>
    <p:sldId id="266" r:id="rId10"/>
    <p:sldId id="267" r:id="rId11"/>
    <p:sldId id="269" r:id="rId12"/>
    <p:sldId id="270" r:id="rId13"/>
    <p:sldId id="263" r:id="rId14"/>
    <p:sldId id="264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ГИА по истории 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11-х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4286256"/>
            <a:ext cx="8043874" cy="2143140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</a:t>
            </a:r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Пыхтина Л.А.</a:t>
            </a:r>
            <a:endPara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учитель истории и обществознания </a:t>
            </a:r>
            <a:endPara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ГБОУ СОШ с.Алексеевка</a:t>
            </a:r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Нефтегорск </a:t>
            </a:r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2025г.</a:t>
            </a:r>
            <a:endPara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515352" cy="35719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Обобщенный план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КИМа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/Успешность выполнения в %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571483"/>
          <a:ext cx="8643999" cy="5715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070"/>
                <a:gridCol w="2856603"/>
                <a:gridCol w="1996168"/>
                <a:gridCol w="2957158"/>
              </a:tblGrid>
              <a:tr h="7122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№ задания </a:t>
                      </a:r>
                      <a:endParaRPr lang="ru-RU" sz="11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Уровень сложности </a:t>
                      </a:r>
                      <a:endParaRPr lang="ru-RU" sz="11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Максимальный балл</a:t>
                      </a:r>
                      <a:endParaRPr lang="ru-RU" sz="11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%  успешности </a:t>
                      </a:r>
                      <a:endParaRPr lang="ru-RU" sz="11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5639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13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Базовый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87,5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5639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Повышенный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100</a:t>
                      </a:r>
                      <a:endParaRPr lang="ru-RU" sz="4000" b="1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91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15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Повышенный 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  <a:endParaRPr lang="ru-RU" sz="4000" b="1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5639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16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Повышенный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5639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17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Повышенный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93,75</a:t>
                      </a:r>
                      <a:endParaRPr lang="ru-RU" sz="4000" b="1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5639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18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Высокий</a:t>
                      </a:r>
                      <a:r>
                        <a:rPr lang="ru-RU" sz="2400" b="1" baseline="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68,75</a:t>
                      </a:r>
                      <a:endParaRPr lang="ru-RU" sz="4000" b="1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5639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Повышенный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37,5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5639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20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Высокий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5639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21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Высокий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56,25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Трудные вопросы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3" y="1000106"/>
          <a:ext cx="8786875" cy="4427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545"/>
                <a:gridCol w="3981547"/>
                <a:gridCol w="4000783"/>
              </a:tblGrid>
              <a:tr h="4732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№  Задания </a:t>
                      </a:r>
                      <a:endParaRPr lang="ru-RU" sz="11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 Описание </a:t>
                      </a:r>
                      <a:endParaRPr lang="ru-RU" sz="11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Процент</a:t>
                      </a:r>
                      <a:r>
                        <a:rPr lang="ru-RU" sz="1200" b="1" baseline="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выполнения </a:t>
                      </a:r>
                      <a:endParaRPr lang="ru-RU" sz="11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41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Проверяет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знание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хронологии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датам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из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истории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России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древнейших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времён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XXI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века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</a:t>
                      </a:r>
                      <a:endParaRPr lang="en-US" altLang="en-US" sz="16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контексте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всемирной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истории</a:t>
                      </a:r>
                      <a:endParaRPr lang="en-US" altLang="en-US" sz="16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43</a:t>
                      </a:r>
                      <a:endParaRPr lang="ru-RU" sz="24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ru-RU" sz="2000" b="1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Знания основных фактов, процессов, явлений истории культуры России </a:t>
                      </a:r>
                      <a:endParaRPr lang="ru-RU" sz="11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37,5</a:t>
                      </a:r>
                      <a:endParaRPr lang="ru-RU" sz="2400" b="1" dirty="0" smtClean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4732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11</a:t>
                      </a:r>
                      <a:endParaRPr lang="ru-RU" sz="2000" b="1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Работа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с исторической картой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</a:t>
                      </a:r>
                      <a:endParaRPr lang="ru-RU" sz="2400" b="1" dirty="0" smtClean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</a:t>
                      </a:r>
                      <a:endParaRPr lang="ru-RU" sz="2000" b="1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нацелено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проверку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знания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исторических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понятий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умения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использовать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соответствующие</a:t>
                      </a:r>
                      <a:endParaRPr lang="en-US" altLang="en-US" sz="16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термины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историческом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контексте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</a:t>
                      </a:r>
                      <a:endParaRPr lang="en-US" altLang="ru-RU" sz="16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37,5</a:t>
                      </a:r>
                      <a:endParaRPr lang="ru-RU" sz="24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32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20</a:t>
                      </a:r>
                      <a:endParaRPr lang="ru-RU" sz="2000" b="1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умение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сравнивать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исторические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события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процессы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явления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</a:t>
                      </a:r>
                      <a:endParaRPr lang="en-US" altLang="ru-RU" sz="16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50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417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</a:t>
                      </a:r>
                      <a:endParaRPr lang="ru-RU" sz="2000" b="1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умение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формулировать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аргументы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данной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задании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точки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зрения</a:t>
                      </a:r>
                      <a:r>
                        <a:rPr lang="en-US" altLang="ru-RU" sz="16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</a:t>
                      </a:r>
                      <a:endParaRPr lang="en-US" altLang="ru-RU" sz="16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56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трудности  </a:t>
            </a:r>
            <a:b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подготовке к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ЕГЭ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Разный уровень подготовки , устойчивости, мотивации  учащихся.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Нехватка времени при значительном объеме работ.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восприятия и передачи  информации поколением 2000-х.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исходных знаний   и читательской культуры  обучающихся 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«Киты» подготовки к 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ГЭ 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истории</a:t>
            </a: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1285860"/>
            <a:ext cx="3143272" cy="2357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Факты,</a:t>
            </a:r>
            <a:endParaRPr lang="ru-RU" sz="4400" dirty="0" smtClean="0"/>
          </a:p>
          <a:p>
            <a:pPr algn="ctr"/>
            <a:r>
              <a:rPr lang="ru-RU" sz="4400" dirty="0" smtClean="0"/>
              <a:t>События</a:t>
            </a:r>
            <a:endParaRPr lang="ru-RU" sz="11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00694" y="1285860"/>
            <a:ext cx="3357586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dirty="0" smtClean="0"/>
              <a:t>Даты</a:t>
            </a:r>
            <a:endParaRPr lang="ru-RU" sz="80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4214818"/>
            <a:ext cx="3143272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Личности </a:t>
            </a:r>
            <a:endParaRPr lang="ru-RU" sz="4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29256" y="4143380"/>
            <a:ext cx="3500462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История  Культуры</a:t>
            </a:r>
            <a:endParaRPr lang="ru-RU" sz="4000" dirty="0"/>
          </a:p>
        </p:txBody>
      </p:sp>
      <p:sp>
        <p:nvSpPr>
          <p:cNvPr id="8" name="Овал 7"/>
          <p:cNvSpPr/>
          <p:nvPr/>
        </p:nvSpPr>
        <p:spPr>
          <a:xfrm>
            <a:off x="3357554" y="3000372"/>
            <a:ext cx="2000264" cy="19288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Причинно-следственные связи </a:t>
            </a:r>
            <a:endParaRPr lang="ru-RU" sz="16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3286116" y="4929198"/>
            <a:ext cx="642942" cy="5000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5143504" y="3000372"/>
            <a:ext cx="357190" cy="35719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5"/>
          </p:cNvCxnSpPr>
          <p:nvPr/>
        </p:nvCxnSpPr>
        <p:spPr>
          <a:xfrm rot="16200000" flipH="1">
            <a:off x="4998679" y="4712935"/>
            <a:ext cx="496784" cy="3643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3286116" y="2928934"/>
            <a:ext cx="357190" cy="35719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 учителям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Качественная проработка  теоретического и проверочного материала при подготовке к </a:t>
            </a: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ГЭ</a:t>
            </a: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  видов  проверочных и контрольных работ.</a:t>
            </a:r>
            <a:endParaRPr lang="ru-RU" sz="2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информационных технологий  и образовательных ресурсов при подготовке  к экзамену</a:t>
            </a: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возможностей для работы в рамках дистанционного формата образования</a:t>
            </a:r>
            <a:endParaRPr lang="ru-RU" sz="2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создать методические разработки по прохождению курса зарубежной истории</a:t>
            </a:r>
            <a:endParaRPr lang="ru-RU" sz="2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следует обратить на проработку  вопросов, связанных с культурой и картами.</a:t>
            </a:r>
            <a:endParaRPr lang="ru-RU" sz="28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ЕГЭ-2025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истории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401080" cy="5072098"/>
          </a:xfrm>
        </p:spPr>
        <p:txBody>
          <a:bodyPr>
            <a:normAutofit fontScale="92500"/>
          </a:bodyPr>
          <a:lstStyle/>
          <a:p>
            <a:pPr marL="514350" indent="-514350">
              <a:buFont typeface="Wingdings" panose="05000000000000000000" pitchFamily="2" charset="2"/>
              <a:buChar char="ü"/>
            </a:pP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en-US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</a:t>
            </a:r>
            <a:r>
              <a:rPr lang="en-US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</a:t>
            </a:r>
            <a:r>
              <a:rPr lang="en-US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КИМ</a:t>
            </a:r>
            <a:r>
              <a:rPr lang="en-US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отсутствуют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ü"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 «культурного» компонента в текущей модели КИМ(а).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ü"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Усложнение  модели КИМ(а). Добавление заданий связанных с проверкой навыков и умений работы с текстами, картами, графическими материалами.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статистические  данные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ЕГЭ-2025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истории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600200"/>
          <a:ext cx="8472519" cy="1026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4173"/>
                <a:gridCol w="2824173"/>
                <a:gridCol w="282417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Общее количество  сдающих  экзамен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Юноши</a:t>
                      </a:r>
                      <a:endParaRPr lang="ru-RU" sz="11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Девушки </a:t>
                      </a:r>
                      <a:endParaRPr lang="ru-RU" sz="11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человек -100%</a:t>
                      </a:r>
                      <a:endParaRPr lang="ru-RU" sz="24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 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19% </a:t>
                      </a:r>
                      <a:endParaRPr lang="ru-RU" sz="24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13 -81%</a:t>
                      </a:r>
                      <a:endParaRPr lang="ru-RU" sz="24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4" y="3286124"/>
          <a:ext cx="8858312" cy="1581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740"/>
                <a:gridCol w="2845868"/>
                <a:gridCol w="3139704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Юго-Восточный образовательный округ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Алексеевский район </a:t>
                      </a:r>
                      <a:endParaRPr lang="ru-RU" sz="14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Борский район </a:t>
                      </a:r>
                      <a:endParaRPr lang="ru-RU" sz="14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Нефтегорский</a:t>
                      </a:r>
                      <a:r>
                        <a:rPr lang="ru-RU" sz="1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район </a:t>
                      </a:r>
                      <a:endParaRPr lang="ru-RU" sz="14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r>
                        <a:rPr lang="ru-RU" sz="24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-обучающихся</a:t>
                      </a:r>
                      <a:r>
                        <a:rPr lang="ru-RU" sz="2400" baseline="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24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19%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r>
                        <a:rPr lang="ru-RU" sz="24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-обучающихся 43%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9-обучающихся-38%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Алексеевский район</a:t>
            </a:r>
            <a:endParaRPr lang="ru-RU" sz="6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43" y="1714488"/>
          <a:ext cx="8786874" cy="4714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967"/>
                <a:gridCol w="1704369"/>
                <a:gridCol w="730444"/>
                <a:gridCol w="1217407"/>
                <a:gridCol w="1217407"/>
                <a:gridCol w="1460887"/>
                <a:gridCol w="756049"/>
                <a:gridCol w="1213344"/>
              </a:tblGrid>
              <a:tr h="1314333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ГБОУ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Кол-во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обучающихся</a:t>
                      </a:r>
                      <a:endParaRPr lang="ru-RU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Оценки</a:t>
                      </a:r>
                      <a:endParaRPr lang="ru-RU" dirty="0"/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   Балл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761479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«2»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«3»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«4»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«5»</a:t>
                      </a:r>
                      <a:endParaRPr lang="ru-RU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</a:t>
                      </a:r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</a:t>
                      </a:r>
                      <a:r>
                        <a:rPr lang="ru-RU" sz="4400" dirty="0" smtClean="0"/>
                        <a:t>64,3</a:t>
                      </a:r>
                      <a:endParaRPr lang="ru-RU" sz="4400" dirty="0"/>
                    </a:p>
                  </a:txBody>
                  <a:tcPr/>
                </a:tc>
              </a:tr>
              <a:tr h="1877618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ГБОУ СОШ 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с.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Алексеевка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  <a:endParaRPr lang="ru-RU" dirty="0"/>
                    </a:p>
                  </a:txBody>
                  <a:tcPr/>
                </a:tc>
                <a:tc vMerge="1">
                  <a:tcPr/>
                </a:tc>
              </a:tr>
              <a:tr h="761479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ГБОУ СОШ 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с. Летниково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  <a:endParaRPr lang="ru-RU" dirty="0"/>
                    </a:p>
                  </a:txBody>
                  <a:tcPr/>
                </a:tc>
                <a:tc v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460" y="274638"/>
            <a:ext cx="8229600" cy="11430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Борский район</a:t>
            </a:r>
            <a:endParaRPr lang="ru-RU" sz="6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43" y="1714488"/>
          <a:ext cx="8786874" cy="4714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967"/>
                <a:gridCol w="1704369"/>
                <a:gridCol w="730444"/>
                <a:gridCol w="1217407"/>
                <a:gridCol w="1217407"/>
                <a:gridCol w="1460887"/>
                <a:gridCol w="756049"/>
                <a:gridCol w="1213344"/>
              </a:tblGrid>
              <a:tr h="1314333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ГБОУ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Кол-во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обучающихся</a:t>
                      </a:r>
                      <a:endParaRPr lang="ru-RU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Оценки</a:t>
                      </a:r>
                      <a:endParaRPr lang="ru-RU" dirty="0"/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   Балл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761479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«2»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«3»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«4»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«5»</a:t>
                      </a:r>
                      <a:endParaRPr lang="ru-RU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</a:t>
                      </a:r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</a:t>
                      </a:r>
                      <a:r>
                        <a:rPr lang="ru-RU" sz="3600" dirty="0" smtClean="0"/>
                        <a:t> 58,6</a:t>
                      </a:r>
                      <a:endParaRPr lang="ru-RU" sz="3600" dirty="0"/>
                    </a:p>
                  </a:txBody>
                  <a:tcPr/>
                </a:tc>
              </a:tr>
              <a:tr h="1877618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ym typeface="+mn-ea"/>
                        </a:rPr>
                        <a:t>ГБОУ СОШ №1 с.Борское</a:t>
                      </a:r>
                      <a:endParaRPr lang="ru-RU" sz="1800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2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  <a:endParaRPr lang="ru-RU" dirty="0"/>
                    </a:p>
                  </a:txBody>
                  <a:tcPr/>
                </a:tc>
                <a:tc vMerge="1">
                  <a:tcPr/>
                </a:tc>
              </a:tr>
              <a:tr h="761479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ym typeface="+mn-ea"/>
                        </a:rPr>
                        <a:t>ГБОУ СОШ №2 с.Борское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  <a:endParaRPr lang="ru-RU" dirty="0"/>
                    </a:p>
                  </a:txBody>
                  <a:tcPr/>
                </a:tc>
                <a:tc v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6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Нефтегорский</a:t>
            </a:r>
            <a:r>
              <a:rPr lang="ru-RU" sz="6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</a:t>
            </a:r>
            <a:endParaRPr lang="ru-RU" sz="6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310515" y="1700530"/>
          <a:ext cx="8756650" cy="5046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30"/>
                <a:gridCol w="1696720"/>
                <a:gridCol w="727710"/>
                <a:gridCol w="1215390"/>
                <a:gridCol w="925195"/>
                <a:gridCol w="1208405"/>
                <a:gridCol w="1066800"/>
                <a:gridCol w="1422400"/>
              </a:tblGrid>
              <a:tr h="744220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ГБОУ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Кол-во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обучающихся</a:t>
                      </a:r>
                      <a:endParaRPr lang="ru-RU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Оценки</a:t>
                      </a:r>
                      <a:endParaRPr lang="ru-RU" dirty="0"/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   Балл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431165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«2»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«3»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«4»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«5»</a:t>
                      </a:r>
                      <a:endParaRPr lang="ru-RU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sz="4000" baseline="0" dirty="0" smtClean="0"/>
                        <a:t> </a:t>
                      </a:r>
                      <a:endParaRPr lang="ru-RU" sz="4000" baseline="0" dirty="0" smtClean="0"/>
                    </a:p>
                    <a:p>
                      <a:endParaRPr lang="ru-RU" sz="4000" baseline="0" dirty="0" smtClean="0"/>
                    </a:p>
                    <a:p>
                      <a:r>
                        <a:rPr lang="ru-RU" sz="5400" dirty="0"/>
                        <a:t>53,7</a:t>
                      </a:r>
                      <a:endParaRPr lang="ru-RU" sz="5400" dirty="0"/>
                    </a:p>
                  </a:txBody>
                  <a:tcPr/>
                </a:tc>
              </a:tr>
              <a:tr h="818515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ГБОУ СОШ №1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г.Нефтегорск</a:t>
                      </a:r>
                      <a:endParaRPr lang="ru-RU" dirty="0" smtClean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  <a:endParaRPr lang="ru-RU" dirty="0"/>
                    </a:p>
                  </a:txBody>
                  <a:tcPr/>
                </a:tc>
                <a:tc vMerge="1">
                  <a:tcPr/>
                </a:tc>
              </a:tr>
              <a:tr h="924560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ГБОУ</a:t>
                      </a:r>
                      <a:r>
                        <a:rPr lang="ru-RU" baseline="0" dirty="0" smtClean="0"/>
                        <a:t> СОШ №2</a:t>
                      </a:r>
                      <a:endParaRPr lang="ru-RU" baseline="0" dirty="0" smtClean="0"/>
                    </a:p>
                    <a:p>
                      <a:r>
                        <a:rPr lang="ru-RU" baseline="0" dirty="0" smtClean="0"/>
                        <a:t>г.Нефтегорск</a:t>
                      </a:r>
                      <a:endParaRPr lang="ru-RU" baseline="0" dirty="0" smtClean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1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  <a:endParaRPr lang="ru-RU" dirty="0"/>
                    </a:p>
                  </a:txBody>
                  <a:tcPr/>
                </a:tc>
                <a:tc v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балл по школам округа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63585" cy="453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757"/>
                <a:gridCol w="2787757"/>
                <a:gridCol w="2787757"/>
              </a:tblGrid>
              <a:tr h="393623">
                <a:tc gridSpan="3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                     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Алексеевский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393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Название </a:t>
                      </a:r>
                      <a:endParaRPr lang="ru-RU" sz="1800" i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Кол-во учащихся </a:t>
                      </a:r>
                      <a:endParaRPr lang="ru-RU" sz="1800" i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Балл </a:t>
                      </a:r>
                      <a:r>
                        <a:rPr lang="ru-RU" sz="1800" i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по школе</a:t>
                      </a:r>
                      <a:endParaRPr lang="ru-RU" sz="1800" i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595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ГБОУ СОШ с. 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Алексеевка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91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3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ГБОУ СОШ с. 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Летниково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51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362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                                                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b="1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Нефтегорский</a:t>
                      </a:r>
                      <a:r>
                        <a:rPr lang="ru-RU" sz="18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район 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cPr/>
                </a:tc>
                <a:tc hMerge="1">
                  <a:tcPr/>
                </a:tc>
              </a:tr>
              <a:tr h="393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ГБОУ СОШ 1 г.Нефтегорск</a:t>
                      </a:r>
                      <a:endParaRPr lang="ru-RU" sz="1600" b="1" dirty="0" smtClean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5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60,4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3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ГБОУ СОШ 2 г.Нефтегорск 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1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362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                                                            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Борский район</a:t>
                      </a:r>
                      <a:endParaRPr lang="ru-RU" sz="20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cPr marL="68580" marR="68580" marT="0" marB="0"/>
                </a:tc>
                <a:tc hMerge="1">
                  <a:tcPr marL="68580" marR="68580" marT="0" marB="0"/>
                </a:tc>
              </a:tr>
              <a:tr h="3936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ГБОУ СОШ 1 с.Борское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3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62,3</a:t>
                      </a:r>
                      <a:endParaRPr lang="ru-RU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3623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ГБОУ СОШ 2 с.Борское</a:t>
                      </a:r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ru-RU" altLang="en-US" sz="18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altLang="en-US" sz="16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</a:t>
                      </a:r>
                      <a:endParaRPr lang="ru-RU" altLang="en-US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altLang="en-US" sz="16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55,8</a:t>
                      </a:r>
                      <a:endParaRPr lang="ru-RU" altLang="en-US" sz="16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КИМ  </a:t>
            </a:r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ГЭ-2025 </a:t>
            </a:r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Истории</a:t>
            </a: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600200"/>
          <a:ext cx="8786874" cy="475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2928958"/>
                <a:gridCol w="2928958"/>
              </a:tblGrid>
              <a:tr h="1621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Уровень сложности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Количество  заданий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Максимальный балл 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Базовый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Повышенный</a:t>
                      </a:r>
                      <a:endParaRPr lang="ru-RU" sz="20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20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Высокий</a:t>
                      </a:r>
                      <a:endParaRPr lang="ru-RU" sz="20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9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Итого</a:t>
                      </a:r>
                      <a:r>
                        <a:rPr lang="ru-RU" sz="280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:</a:t>
                      </a:r>
                      <a:endParaRPr lang="ru-RU" sz="20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21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42</a:t>
                      </a:r>
                      <a:endParaRPr lang="ru-RU" sz="20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515352" cy="35719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Обобщенный план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КИМа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/Успешность выполнения в %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500042"/>
          <a:ext cx="8643998" cy="6338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070"/>
                <a:gridCol w="2856603"/>
                <a:gridCol w="1985645"/>
                <a:gridCol w="2967680"/>
              </a:tblGrid>
              <a:tr h="5281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№ задания </a:t>
                      </a:r>
                      <a:endParaRPr lang="ru-RU" sz="11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Уровень сложности </a:t>
                      </a:r>
                      <a:endParaRPr lang="ru-RU" sz="11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Максимальный балл</a:t>
                      </a:r>
                      <a:endParaRPr lang="ru-RU" sz="11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%  успешности </a:t>
                      </a:r>
                      <a:endParaRPr lang="ru-RU" sz="11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Базовый 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75</a:t>
                      </a:r>
                      <a:endParaRPr lang="ru-RU" sz="2800" b="1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Повышенный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43,75</a:t>
                      </a:r>
                      <a:endParaRPr lang="ru-RU" sz="4000" b="1" i="0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Базовый 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  <a:endParaRPr lang="ru-RU" sz="4000" b="1" i="0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4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Повышенный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93</a:t>
                      </a:r>
                      <a:endParaRPr lang="ru-RU" sz="4000" b="1" i="0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5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Базовый 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62,5</a:t>
                      </a:r>
                      <a:endParaRPr lang="ru-RU" sz="4000" b="1" i="0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6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Повышенный</a:t>
                      </a:r>
                      <a:r>
                        <a:rPr lang="ru-RU" sz="2400" b="1" baseline="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0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37,5</a:t>
                      </a:r>
                      <a:endParaRPr lang="ru-RU" sz="4000" b="1" i="0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7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Базовый 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37,5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8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Базовый 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62,5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Базовый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10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Базовый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464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11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Повышенный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</a:t>
                      </a:r>
                      <a:endParaRPr lang="ru-RU" sz="1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  <a:tr h="4182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Повышенный</a:t>
                      </a:r>
                      <a:r>
                        <a:rPr lang="ru-RU" sz="2400" b="1" baseline="0" dirty="0" smtClean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ru-RU" sz="1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254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  <a:endParaRPr lang="ru-RU" sz="4000" b="1" dirty="0">
                        <a:latin typeface="Times New Roman" panose="020206030504050203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36195" marR="36195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77*400"/>
  <p:tag name="TABLE_ENDDRAG_RECT" val="25*133*677*40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5210</Words>
  <Application>WPS Presentation</Application>
  <PresentationFormat>Экран (4:3)</PresentationFormat>
  <Paragraphs>651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Times New Roman</vt:lpstr>
      <vt:lpstr>Calibri</vt:lpstr>
      <vt:lpstr>Microsoft YaHei</vt:lpstr>
      <vt:lpstr>Arial Unicode MS</vt:lpstr>
      <vt:lpstr>Calibri</vt:lpstr>
      <vt:lpstr>Тема Office</vt:lpstr>
      <vt:lpstr>АНАЛИЗ ГИА по истории   в 11-х классах</vt:lpstr>
      <vt:lpstr>Особенности ЕГЭ-2025 по истории </vt:lpstr>
      <vt:lpstr>Общие статистические  данные ЕГЭ-2025 по истории</vt:lpstr>
      <vt:lpstr>Алексеевский район</vt:lpstr>
      <vt:lpstr>Алексеевский район</vt:lpstr>
      <vt:lpstr>Нефтегорский район</vt:lpstr>
      <vt:lpstr>Средний балл по школам округа </vt:lpstr>
      <vt:lpstr> Структура КИМ  ЕГЭ-2025 по Истории</vt:lpstr>
      <vt:lpstr>    Обобщенный план КИМа/Успешность выполнения в % </vt:lpstr>
      <vt:lpstr>    Обобщенный план КИМа/Успешность выполнения в % </vt:lpstr>
      <vt:lpstr>Трудные вопросы</vt:lpstr>
      <vt:lpstr>Объективные трудности   при подготовке к ЕГЭ</vt:lpstr>
      <vt:lpstr>«Киты» подготовки к ЕГЭ по истории</vt:lpstr>
      <vt:lpstr>Рекомендации  учителям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ГИА по истории  в 9 классах</dc:title>
  <dc:creator>admin</dc:creator>
  <cp:lastModifiedBy>HP-Laptop</cp:lastModifiedBy>
  <cp:revision>67</cp:revision>
  <dcterms:created xsi:type="dcterms:W3CDTF">2020-02-04T14:28:00Z</dcterms:created>
  <dcterms:modified xsi:type="dcterms:W3CDTF">2025-08-27T09:50:59Z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F6BE8026907E4659946183305E4B40DD_12</vt:lpwstr>
  </property>
  <property fmtid="{D5CDD505-2E9C-101B-9397-08002B2CF9AE}" pid="3" name="KSOProductBuildVer">
    <vt:lpwstr>1049-12.2.0.21931</vt:lpwstr>
  </property>
</Properties>
</file>