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9" r:id="rId3"/>
    <p:sldId id="270" r:id="rId4"/>
    <p:sldId id="271" r:id="rId5"/>
    <p:sldId id="272" r:id="rId6"/>
    <p:sldId id="273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FBFF5"/>
    <a:srgbClr val="ADDAF9"/>
    <a:srgbClr val="82C7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592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A35B0-A02F-4180-8554-FD341CA9622B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2867B-DA99-4C1A-AF6E-DFF38F083372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48436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A35B0-A02F-4180-8554-FD341CA9622B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2867B-DA99-4C1A-AF6E-DFF38F0833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4812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A35B0-A02F-4180-8554-FD341CA9622B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2867B-DA99-4C1A-AF6E-DFF38F0833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46132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A35B0-A02F-4180-8554-FD341CA9622B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2867B-DA99-4C1A-AF6E-DFF38F083372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871495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A35B0-A02F-4180-8554-FD341CA9622B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2867B-DA99-4C1A-AF6E-DFF38F0833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71107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A35B0-A02F-4180-8554-FD341CA9622B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2867B-DA99-4C1A-AF6E-DFF38F083372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06383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A35B0-A02F-4180-8554-FD341CA9622B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2867B-DA99-4C1A-AF6E-DFF38F0833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87289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A35B0-A02F-4180-8554-FD341CA9622B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2867B-DA99-4C1A-AF6E-DFF38F0833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19735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A35B0-A02F-4180-8554-FD341CA9622B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2867B-DA99-4C1A-AF6E-DFF38F0833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5214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A35B0-A02F-4180-8554-FD341CA9622B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2867B-DA99-4C1A-AF6E-DFF38F0833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2834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A35B0-A02F-4180-8554-FD341CA9622B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2867B-DA99-4C1A-AF6E-DFF38F0833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8513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A35B0-A02F-4180-8554-FD341CA9622B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2867B-DA99-4C1A-AF6E-DFF38F0833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4492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A35B0-A02F-4180-8554-FD341CA9622B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2867B-DA99-4C1A-AF6E-DFF38F0833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1741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A35B0-A02F-4180-8554-FD341CA9622B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2867B-DA99-4C1A-AF6E-DFF38F0833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6789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A35B0-A02F-4180-8554-FD341CA9622B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2867B-DA99-4C1A-AF6E-DFF38F0833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8149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A35B0-A02F-4180-8554-FD341CA9622B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2867B-DA99-4C1A-AF6E-DFF38F0833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4099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A35B0-A02F-4180-8554-FD341CA9622B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2867B-DA99-4C1A-AF6E-DFF38F0833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2466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58">
              <a:schemeClr val="tx2">
                <a:lumMod val="20000"/>
                <a:lumOff val="80000"/>
              </a:schemeClr>
            </a:gs>
            <a:gs pos="33000">
              <a:srgbClr val="82C7F6"/>
            </a:gs>
            <a:gs pos="100000">
              <a:srgbClr val="ADDAF9"/>
            </a:gs>
          </a:gsLst>
          <a:lin ang="612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C9A35B0-A02F-4180-8554-FD341CA9622B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E0A2867B-DA99-4C1A-AF6E-DFF38F0833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916039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1934" y="2190901"/>
            <a:ext cx="11336758" cy="212365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Соответствие годовых и </a:t>
            </a:r>
          </a:p>
          <a:p>
            <a:pPr algn="ctr"/>
            <a:r>
              <a:rPr lang="ru-RU" sz="4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экзаменационных отметок </a:t>
            </a:r>
          </a:p>
          <a:p>
            <a:pPr algn="ctr"/>
            <a:r>
              <a:rPr lang="ru-RU" sz="4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(из опыта работы по итогам ОГЭ 2025)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42876" y="5349239"/>
            <a:ext cx="5214937" cy="13460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ГБОУ СОШ с. Богдановка,</a:t>
            </a:r>
          </a:p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информатики</a:t>
            </a:r>
          </a:p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ru-RU" sz="24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Куленко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И.Б.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EDE53C02-73B7-F096-C248-4EDCD0AFB8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9599" y="129701"/>
            <a:ext cx="4276190" cy="1895238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</p:spTree>
    <p:extLst>
      <p:ext uri="{BB962C8B-B14F-4D97-AF65-F5344CB8AC3E}">
        <p14:creationId xmlns:p14="http://schemas.microsoft.com/office/powerpoint/2010/main" val="4708661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ECDF4C6-D06A-0A17-7A4E-1A87ECD1EA92}"/>
              </a:ext>
            </a:extLst>
          </p:cNvPr>
          <p:cNvSpPr txBox="1"/>
          <p:nvPr/>
        </p:nvSpPr>
        <p:spPr>
          <a:xfrm>
            <a:off x="1388126" y="77118"/>
            <a:ext cx="986009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solidFill>
                  <a:schemeClr val="bg1"/>
                </a:solidFill>
              </a:rPr>
              <a:t>Соответствие годовых отметок по информатике обучающихся 9 класса в 2025 г </a:t>
            </a:r>
          </a:p>
        </p:txBody>
      </p:sp>
      <p:graphicFrame>
        <p:nvGraphicFramePr>
          <p:cNvPr id="5" name="Объект 3">
            <a:extLst>
              <a:ext uri="{FF2B5EF4-FFF2-40B4-BE49-F238E27FC236}">
                <a16:creationId xmlns:a16="http://schemas.microsoft.com/office/drawing/2014/main" id="{DA744CC9-794B-95C4-60C4-88F130F60F0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19078237"/>
              </p:ext>
            </p:extLst>
          </p:nvPr>
        </p:nvGraphicFramePr>
        <p:xfrm>
          <a:off x="2311005" y="1421605"/>
          <a:ext cx="7569989" cy="2560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107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220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372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0051">
                <a:tc>
                  <a:txBody>
                    <a:bodyPr/>
                    <a:lstStyle/>
                    <a:p>
                      <a:endParaRPr lang="ru-RU" sz="24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6FBF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Информатика, человек</a:t>
                      </a:r>
                    </a:p>
                  </a:txBody>
                  <a:tcPr>
                    <a:solidFill>
                      <a:srgbClr val="6FBF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В %</a:t>
                      </a:r>
                    </a:p>
                  </a:txBody>
                  <a:tcPr>
                    <a:solidFill>
                      <a:srgbClr val="6FBF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b="1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На</a:t>
                      </a:r>
                      <a:r>
                        <a:rPr lang="ru-RU" sz="2400" b="1" baseline="0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 уровне годовой</a:t>
                      </a:r>
                      <a:endParaRPr lang="ru-RU" sz="24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6FBF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12</a:t>
                      </a:r>
                    </a:p>
                  </a:txBody>
                  <a:tcPr>
                    <a:solidFill>
                      <a:srgbClr val="ADDA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92%</a:t>
                      </a:r>
                    </a:p>
                  </a:txBody>
                  <a:tcPr>
                    <a:solidFill>
                      <a:srgbClr val="ADDA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b="1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Выше годовой</a:t>
                      </a:r>
                    </a:p>
                  </a:txBody>
                  <a:tcPr>
                    <a:solidFill>
                      <a:srgbClr val="6FBF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rgbClr val="ADDA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0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DDA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b="1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Ниже</a:t>
                      </a:r>
                      <a:r>
                        <a:rPr lang="ru-RU" sz="2400" b="1" baseline="0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 годовой</a:t>
                      </a:r>
                      <a:endParaRPr lang="ru-RU" sz="24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6FBF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ADDA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8%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DDA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02289E29-2CEB-5376-E0DC-378142DDDCB3}"/>
              </a:ext>
            </a:extLst>
          </p:cNvPr>
          <p:cNvSpPr txBox="1"/>
          <p:nvPr/>
        </p:nvSpPr>
        <p:spPr>
          <a:xfrm>
            <a:off x="1388126" y="4180344"/>
            <a:ext cx="889061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bg2">
                    <a:lumMod val="75000"/>
                  </a:schemeClr>
                </a:solidFill>
              </a:rPr>
              <a:t>План соответствия 65%.</a:t>
            </a:r>
          </a:p>
          <a:p>
            <a:endParaRPr lang="ru-RU" sz="2400" b="1" dirty="0">
              <a:solidFill>
                <a:schemeClr val="bg2">
                  <a:lumMod val="75000"/>
                </a:schemeClr>
              </a:solidFill>
            </a:endParaRPr>
          </a:p>
          <a:p>
            <a:r>
              <a:rPr lang="ru-RU" sz="2400" b="1" dirty="0">
                <a:solidFill>
                  <a:schemeClr val="bg2">
                    <a:lumMod val="75000"/>
                  </a:schemeClr>
                </a:solidFill>
              </a:rPr>
              <a:t>Причина несоответствия</a:t>
            </a:r>
            <a:r>
              <a:rPr lang="en-US" sz="2400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ru-RU" sz="2400" b="1" dirty="0">
                <a:solidFill>
                  <a:schemeClr val="bg2">
                    <a:lumMod val="75000"/>
                  </a:schemeClr>
                </a:solidFill>
              </a:rPr>
              <a:t>отметок</a:t>
            </a:r>
            <a:r>
              <a:rPr lang="ru-RU" sz="2400" dirty="0">
                <a:solidFill>
                  <a:schemeClr val="bg2">
                    <a:lumMod val="75000"/>
                  </a:schemeClr>
                </a:solidFill>
              </a:rPr>
              <a:t>: ученица набрала 10 баллов, не хватило 1 балла до «4» из-за неподходящего программного обеспечения (подготовка в школе шла на </a:t>
            </a:r>
            <a:r>
              <a:rPr lang="en-US" sz="2400" dirty="0">
                <a:solidFill>
                  <a:schemeClr val="bg2">
                    <a:lumMod val="75000"/>
                  </a:schemeClr>
                </a:solidFill>
              </a:rPr>
              <a:t>LibreOffice</a:t>
            </a:r>
            <a:r>
              <a:rPr lang="ru-RU" sz="2400" dirty="0">
                <a:solidFill>
                  <a:schemeClr val="bg2">
                    <a:lumMod val="75000"/>
                  </a:schemeClr>
                </a:solidFill>
              </a:rPr>
              <a:t>, на ОГЭ был предоставлен ноутбук с </a:t>
            </a:r>
            <a:r>
              <a:rPr lang="en-US" sz="2400" dirty="0">
                <a:solidFill>
                  <a:schemeClr val="bg2">
                    <a:lumMod val="75000"/>
                  </a:schemeClr>
                </a:solidFill>
              </a:rPr>
              <a:t>Microsoft Office</a:t>
            </a:r>
            <a:r>
              <a:rPr lang="ru-RU" sz="2400" dirty="0">
                <a:solidFill>
                  <a:schemeClr val="bg2">
                    <a:lumMod val="75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510945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E799BE-1A06-4002-2FBD-0EC8160C0D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B3F1990-DE1E-DA23-4A77-906BB2142437}"/>
              </a:ext>
            </a:extLst>
          </p:cNvPr>
          <p:cNvSpPr txBox="1"/>
          <p:nvPr/>
        </p:nvSpPr>
        <p:spPr>
          <a:xfrm>
            <a:off x="1292644" y="0"/>
            <a:ext cx="960670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solidFill>
                  <a:schemeClr val="bg1"/>
                </a:solidFill>
              </a:rPr>
              <a:t>Пути достижения соответствия </a:t>
            </a:r>
          </a:p>
          <a:p>
            <a:pPr algn="ctr"/>
            <a:r>
              <a:rPr lang="ru-RU" sz="3200" b="1" dirty="0">
                <a:solidFill>
                  <a:schemeClr val="bg1"/>
                </a:solidFill>
              </a:rPr>
              <a:t>годовых и экзаменационных отметок</a:t>
            </a:r>
            <a:r>
              <a:rPr lang="ru-RU" sz="3200" b="1" dirty="0">
                <a:solidFill>
                  <a:schemeClr val="bg2">
                    <a:lumMod val="75000"/>
                  </a:schemeClr>
                </a:solidFill>
              </a:rPr>
              <a:t> </a:t>
            </a:r>
          </a:p>
          <a:p>
            <a:pPr algn="ctr"/>
            <a:r>
              <a:rPr lang="ru-RU" sz="3200" b="1" dirty="0">
                <a:solidFill>
                  <a:schemeClr val="bg2">
                    <a:lumMod val="75000"/>
                  </a:schemeClr>
                </a:solidFill>
              </a:rPr>
              <a:t>  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34BACDA-F8F6-95E4-D399-4BE2F10DBA6E}"/>
              </a:ext>
            </a:extLst>
          </p:cNvPr>
          <p:cNvSpPr txBox="1"/>
          <p:nvPr/>
        </p:nvSpPr>
        <p:spPr>
          <a:xfrm>
            <a:off x="290109" y="1707654"/>
            <a:ext cx="11611777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b="1" dirty="0">
                <a:solidFill>
                  <a:schemeClr val="bg2">
                    <a:lumMod val="75000"/>
                  </a:schemeClr>
                </a:solidFill>
              </a:rPr>
              <a:t>1. Разборка заданий ОГЭ с использованием сайта Сдам ГИА </a:t>
            </a:r>
            <a:r>
              <a:rPr lang="en-US" sz="2800" b="1" dirty="0">
                <a:solidFill>
                  <a:schemeClr val="bg2">
                    <a:lumMod val="75000"/>
                  </a:schemeClr>
                </a:solidFill>
              </a:rPr>
              <a:t>https://inf-oge.sdamgia.ru</a:t>
            </a:r>
            <a:r>
              <a:rPr lang="ru-RU" sz="2800" b="1" dirty="0">
                <a:solidFill>
                  <a:schemeClr val="bg2">
                    <a:lumMod val="75000"/>
                  </a:schemeClr>
                </a:solidFill>
              </a:rPr>
              <a:t>.</a:t>
            </a:r>
          </a:p>
          <a:p>
            <a:pPr algn="just"/>
            <a:endParaRPr lang="ru-RU" sz="2800" b="1" dirty="0">
              <a:solidFill>
                <a:schemeClr val="bg2">
                  <a:lumMod val="75000"/>
                </a:schemeClr>
              </a:solidFill>
            </a:endParaRPr>
          </a:p>
          <a:p>
            <a:pPr algn="just"/>
            <a:r>
              <a:rPr lang="ru-RU" sz="2800" b="1" dirty="0">
                <a:solidFill>
                  <a:schemeClr val="bg2">
                    <a:lumMod val="75000"/>
                  </a:schemeClr>
                </a:solidFill>
              </a:rPr>
              <a:t>2. Проработка заданий из открытого банка тестовых заданий ФИПИ.</a:t>
            </a:r>
          </a:p>
          <a:p>
            <a:pPr marL="514350" indent="-514350" algn="just">
              <a:buAutoNum type="arabicPeriod"/>
            </a:pPr>
            <a:endParaRPr lang="ru-RU" sz="2800" b="1" dirty="0">
              <a:solidFill>
                <a:schemeClr val="bg2">
                  <a:lumMod val="75000"/>
                </a:schemeClr>
              </a:solidFill>
            </a:endParaRPr>
          </a:p>
          <a:p>
            <a:pPr algn="just"/>
            <a:r>
              <a:rPr lang="ru-RU" sz="2800" b="1" dirty="0">
                <a:solidFill>
                  <a:schemeClr val="bg2">
                    <a:lumMod val="75000"/>
                  </a:schemeClr>
                </a:solidFill>
              </a:rPr>
              <a:t>3. Корректное составление  контрольно-измерительных материалов  пробных ОГЭ, контрольных  и самостоятельных работ, тестирований. Задания берутся из открытого банка тестовых заданий ФИПИ или разрабатываются самостоятельно аналогичные.</a:t>
            </a:r>
          </a:p>
        </p:txBody>
      </p:sp>
    </p:spTree>
    <p:extLst>
      <p:ext uri="{BB962C8B-B14F-4D97-AF65-F5344CB8AC3E}">
        <p14:creationId xmlns:p14="http://schemas.microsoft.com/office/powerpoint/2010/main" val="4267510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E02831-074A-6FFE-80D0-2D7B1A35EB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FC74D9B-DA75-5C54-D433-11992CB3C489}"/>
              </a:ext>
            </a:extLst>
          </p:cNvPr>
          <p:cNvSpPr txBox="1"/>
          <p:nvPr/>
        </p:nvSpPr>
        <p:spPr>
          <a:xfrm>
            <a:off x="1292644" y="0"/>
            <a:ext cx="960670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solidFill>
                  <a:schemeClr val="bg1"/>
                </a:solidFill>
              </a:rPr>
              <a:t>Пути достижения соответствия </a:t>
            </a:r>
          </a:p>
          <a:p>
            <a:pPr algn="ctr"/>
            <a:r>
              <a:rPr lang="ru-RU" sz="3200" b="1" dirty="0">
                <a:solidFill>
                  <a:schemeClr val="bg1"/>
                </a:solidFill>
              </a:rPr>
              <a:t>годовых и экзаменационных отметок</a:t>
            </a:r>
            <a:r>
              <a:rPr lang="ru-RU" sz="3200" b="1" dirty="0">
                <a:solidFill>
                  <a:schemeClr val="bg2">
                    <a:lumMod val="75000"/>
                  </a:schemeClr>
                </a:solidFill>
              </a:rPr>
              <a:t> </a:t>
            </a:r>
          </a:p>
          <a:p>
            <a:pPr algn="ctr"/>
            <a:r>
              <a:rPr lang="ru-RU" sz="3200" b="1" dirty="0">
                <a:solidFill>
                  <a:schemeClr val="bg2">
                    <a:lumMod val="75000"/>
                  </a:schemeClr>
                </a:solidFill>
              </a:rPr>
              <a:t>  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FB629D4-F79A-493D-6200-B1D4B844E360}"/>
              </a:ext>
            </a:extLst>
          </p:cNvPr>
          <p:cNvSpPr txBox="1"/>
          <p:nvPr/>
        </p:nvSpPr>
        <p:spPr>
          <a:xfrm>
            <a:off x="365526" y="1500264"/>
            <a:ext cx="11611777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b="1" dirty="0">
                <a:solidFill>
                  <a:schemeClr val="bg2">
                    <a:lumMod val="75000"/>
                  </a:schemeClr>
                </a:solidFill>
              </a:rPr>
              <a:t>4. Проведение периодических пробных ОГЭ, составление максимальное количество вариантов.</a:t>
            </a:r>
          </a:p>
          <a:p>
            <a:endParaRPr lang="ru-RU" sz="2800" b="1" dirty="0">
              <a:solidFill>
                <a:schemeClr val="bg2">
                  <a:lumMod val="75000"/>
                </a:schemeClr>
              </a:solidFill>
            </a:endParaRPr>
          </a:p>
          <a:p>
            <a:pPr algn="just"/>
            <a:r>
              <a:rPr lang="ru-RU" sz="2800" b="1" dirty="0">
                <a:solidFill>
                  <a:schemeClr val="bg2">
                    <a:lumMod val="75000"/>
                  </a:schemeClr>
                </a:solidFill>
              </a:rPr>
              <a:t>5. Создание условий, приближенных к экзамену -ограничение разговоров в классе, пользования интернетом, тетрадкой, шпаргалками и т.п.</a:t>
            </a:r>
          </a:p>
          <a:p>
            <a:endParaRPr lang="ru-RU" sz="2800" b="1" dirty="0">
              <a:solidFill>
                <a:schemeClr val="bg2">
                  <a:lumMod val="75000"/>
                </a:schemeClr>
              </a:solidFill>
            </a:endParaRPr>
          </a:p>
          <a:p>
            <a:r>
              <a:rPr lang="ru-RU" sz="2800" b="1" dirty="0">
                <a:solidFill>
                  <a:schemeClr val="bg2">
                    <a:lumMod val="75000"/>
                  </a:schemeClr>
                </a:solidFill>
              </a:rPr>
              <a:t>6. Проверка в соответствии с критериями проверки ОГЭ.</a:t>
            </a:r>
          </a:p>
          <a:p>
            <a:endParaRPr lang="ru-RU" sz="2800" b="1" dirty="0">
              <a:solidFill>
                <a:schemeClr val="bg2">
                  <a:lumMod val="75000"/>
                </a:schemeClr>
              </a:solidFill>
            </a:endParaRPr>
          </a:p>
          <a:p>
            <a:r>
              <a:rPr lang="ru-RU" sz="2800" b="1" dirty="0">
                <a:solidFill>
                  <a:schemeClr val="bg2">
                    <a:lumMod val="75000"/>
                  </a:schemeClr>
                </a:solidFill>
              </a:rPr>
              <a:t>7. Работа над ошибками.</a:t>
            </a:r>
          </a:p>
        </p:txBody>
      </p:sp>
    </p:spTree>
    <p:extLst>
      <p:ext uri="{BB962C8B-B14F-4D97-AF65-F5344CB8AC3E}">
        <p14:creationId xmlns:p14="http://schemas.microsoft.com/office/powerpoint/2010/main" val="29097703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AA5B10-E25D-57AB-96CA-6E3B4DA008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5434E7D-7D96-DD75-A7BA-DE360A6CFDE6}"/>
              </a:ext>
            </a:extLst>
          </p:cNvPr>
          <p:cNvSpPr txBox="1"/>
          <p:nvPr/>
        </p:nvSpPr>
        <p:spPr>
          <a:xfrm>
            <a:off x="1292644" y="0"/>
            <a:ext cx="960670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solidFill>
                  <a:schemeClr val="bg1"/>
                </a:solidFill>
              </a:rPr>
              <a:t>Пути достижения соответствия </a:t>
            </a:r>
          </a:p>
          <a:p>
            <a:pPr algn="ctr"/>
            <a:r>
              <a:rPr lang="ru-RU" sz="3200" b="1" dirty="0">
                <a:solidFill>
                  <a:schemeClr val="bg1"/>
                </a:solidFill>
              </a:rPr>
              <a:t>годовых и экзаменационных отметок</a:t>
            </a:r>
            <a:r>
              <a:rPr lang="ru-RU" sz="3200" b="1" dirty="0">
                <a:solidFill>
                  <a:schemeClr val="bg2">
                    <a:lumMod val="75000"/>
                  </a:schemeClr>
                </a:solidFill>
              </a:rPr>
              <a:t> </a:t>
            </a:r>
          </a:p>
          <a:p>
            <a:pPr algn="ctr"/>
            <a:r>
              <a:rPr lang="ru-RU" sz="3200" b="1" dirty="0">
                <a:solidFill>
                  <a:schemeClr val="bg2">
                    <a:lumMod val="75000"/>
                  </a:schemeClr>
                </a:solidFill>
              </a:rPr>
              <a:t>  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0069993-83DF-E0BE-9022-DD2DECB880AE}"/>
              </a:ext>
            </a:extLst>
          </p:cNvPr>
          <p:cNvSpPr txBox="1"/>
          <p:nvPr/>
        </p:nvSpPr>
        <p:spPr>
          <a:xfrm>
            <a:off x="412660" y="1132619"/>
            <a:ext cx="1161177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chemeClr val="bg2">
                    <a:lumMod val="75000"/>
                  </a:schemeClr>
                </a:solidFill>
              </a:rPr>
              <a:t>8. Ведение мониторинга работ по подготовке к ОГЭ по каждому ребенку.</a:t>
            </a:r>
          </a:p>
          <a:p>
            <a:r>
              <a:rPr lang="ru-RU" sz="2800" b="1" dirty="0">
                <a:solidFill>
                  <a:schemeClr val="bg2">
                    <a:lumMod val="75000"/>
                  </a:schemeClr>
                </a:solidFill>
              </a:rPr>
              <a:t>9. Индивидуальная проработка западающих тем в последней четверти.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85B7435-F9AA-DC6A-BC0B-DBC70710BD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685" y="2946660"/>
            <a:ext cx="11366003" cy="38645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95988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AB5C05-3960-16EA-56D4-C2D8D7010E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82C2485-4E74-020E-B748-4D0BA7CDB059}"/>
              </a:ext>
            </a:extLst>
          </p:cNvPr>
          <p:cNvSpPr txBox="1"/>
          <p:nvPr/>
        </p:nvSpPr>
        <p:spPr>
          <a:xfrm>
            <a:off x="1292644" y="0"/>
            <a:ext cx="960670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Пути достижения соответствия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годовых и экзаменационных отметок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rgbClr val="146194">
                    <a:lumMod val="75000"/>
                  </a:srgb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 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1E6AECD-4914-2417-9B6F-BDD13846252C}"/>
              </a:ext>
            </a:extLst>
          </p:cNvPr>
          <p:cNvSpPr txBox="1"/>
          <p:nvPr/>
        </p:nvSpPr>
        <p:spPr>
          <a:xfrm>
            <a:off x="365526" y="1500264"/>
            <a:ext cx="1161177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800" b="1" dirty="0">
                <a:solidFill>
                  <a:srgbClr val="146194">
                    <a:lumMod val="75000"/>
                  </a:srgbClr>
                </a:solidFill>
                <a:latin typeface="Century Gothic" panose="020B0502020202020204"/>
              </a:rPr>
              <a:t>10. Выставление четвертных отметок по результатам пробных ОГЭ, контрольных  и самостоятельных работ, тестирований.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2800" b="1" dirty="0">
              <a:solidFill>
                <a:srgbClr val="146194">
                  <a:lumMod val="75000"/>
                </a:srgbClr>
              </a:solidFill>
              <a:latin typeface="Century Gothic" panose="020B0502020202020204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800" b="1" dirty="0">
                <a:solidFill>
                  <a:srgbClr val="146194">
                    <a:lumMod val="75000"/>
                  </a:srgbClr>
                </a:solidFill>
                <a:latin typeface="Century Gothic" panose="020B0502020202020204"/>
              </a:rPr>
              <a:t>11. Выставление отметок за 4 четверть и годовой по результатам последнего пробного ОГЭ.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rgbClr val="146194">
                  <a:lumMod val="75000"/>
                </a:srgb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71C2B8ED-B095-5CB0-CFA3-B9E7FA74C0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2058626"/>
              </p:ext>
            </p:extLst>
          </p:nvPr>
        </p:nvGraphicFramePr>
        <p:xfrm>
          <a:off x="1385740" y="4809096"/>
          <a:ext cx="8595153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1818">
                  <a:extLst>
                    <a:ext uri="{9D8B030D-6E8A-4147-A177-3AD203B41FA5}">
                      <a16:colId xmlns:a16="http://schemas.microsoft.com/office/drawing/2014/main" val="3708811845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2945005690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1264281497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601614270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1794311661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17272964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ru-RU" sz="2400" b="1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FBF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/>
                        <a:t>1 четверть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FBF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/>
                        <a:t>2 четверть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FBF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/>
                        <a:t>3 четверть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FBF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/>
                        <a:t>4 четверть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FBF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/>
                        <a:t>Годовая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FBF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95024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b="1" dirty="0"/>
                        <a:t>Иванов И.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/>
                        <a:t>?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389529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4705578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1210</TotalTime>
  <Words>314</Words>
  <Application>Microsoft Office PowerPoint</Application>
  <PresentationFormat>Широкоэкранный</PresentationFormat>
  <Paragraphs>60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Century Gothic</vt:lpstr>
      <vt:lpstr>Times New Roman</vt:lpstr>
      <vt:lpstr>Wingdings 3</vt:lpstr>
      <vt:lpstr>Сектор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Учитель</dc:creator>
  <cp:lastModifiedBy>kulenko06@mail.ru</cp:lastModifiedBy>
  <cp:revision>53</cp:revision>
  <dcterms:created xsi:type="dcterms:W3CDTF">2025-02-18T07:24:36Z</dcterms:created>
  <dcterms:modified xsi:type="dcterms:W3CDTF">2026-02-25T19:58:27Z</dcterms:modified>
</cp:coreProperties>
</file>