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3"/>
    <p:sldId id="257" r:id="rId4"/>
    <p:sldId id="258" r:id="rId5"/>
    <p:sldId id="259" r:id="rId6"/>
    <p:sldId id="260" r:id="rId7"/>
    <p:sldId id="274" r:id="rId8"/>
    <p:sldId id="261" r:id="rId9"/>
    <p:sldId id="262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63" r:id="rId19"/>
    <p:sldId id="272" r:id="rId20"/>
  </p:sldIdLst>
  <p:sldSz cx="12192000" cy="6858000"/>
  <p:notesSz cx="7104380" cy="1023493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黑体" charset="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黑体" charset="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黑体" charset="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黑体" charset="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黑体" charset="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黑体" charset="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黑体" charset="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黑体" charset="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Calibri" panose="020F0502020204030204" charset="0"/>
        <a:ea typeface="黑体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showOutlineIcons="0" horzBarState="maximized">
    <p:restoredLeft sz="12278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510" y="102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1999" cy="719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handoutMaster" Target="handoutMasters/handoutMaster1.xml"/><Relationship Id="rId21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pPr fontAlgn="auto"/>
            <a:fld id="{0F9B84EA-7D68-4D60-9CB1-D50884785D1C}" type="datetimeFigureOut">
              <a:rPr lang="en-US" sz="1245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4313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pPr fontAlgn="auto"/>
            <a:fld id="{8D4E0FC9-F1F8-4FAE-9988-3BA365CFD46F}" type="slidenum">
              <a:rPr lang="en-US" sz="1245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6C8D182-E4C8-4120-9249-FC9774456FFA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  <p:sp>
        <p:nvSpPr>
          <p:cNvPr id="6148" name="Slide Image Placehoder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49" name="Note Placeholder 4"/>
          <p:cNvSpPr>
            <a:spLocks noGrp="1"/>
          </p:cNvSpPr>
          <p:nvPr>
            <p:ph type="body" sz="quarter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en-US" altLang="ru-RU"/>
              <a:t>Edit Master text styles</a:t>
            </a:r>
            <a:endParaRPr lang="en-US" altLang="ru-RU"/>
          </a:p>
          <a:p>
            <a:pPr lvl="1"/>
            <a:r>
              <a:rPr lang="en-US" altLang="ru-RU"/>
              <a:t>Second level</a:t>
            </a:r>
            <a:endParaRPr lang="en-US" altLang="ru-RU"/>
          </a:p>
          <a:p>
            <a:pPr lvl="2"/>
            <a:r>
              <a:rPr lang="en-US" altLang="ru-RU"/>
              <a:t>Third level</a:t>
            </a:r>
            <a:endParaRPr lang="en-US" altLang="ru-RU"/>
          </a:p>
          <a:p>
            <a:pPr lvl="3"/>
            <a:r>
              <a:rPr lang="en-US" altLang="ru-RU"/>
              <a:t>Fourth level</a:t>
            </a:r>
            <a:endParaRPr lang="en-US" altLang="ru-RU"/>
          </a:p>
          <a:p>
            <a:pPr lvl="4"/>
            <a:r>
              <a:rPr lang="en-US" altLang="ru-RU"/>
              <a:t>Fifth level</a:t>
            </a:r>
            <a:endParaRPr lang="en-US" alt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85D0DACE-38E0-42D2-9336-2B707D34BC6D}" type="slidenum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rcRect b="3795"/>
          <a:stretch>
            <a:fillRect/>
          </a:stretch>
        </p:blipFill>
        <p:spPr>
          <a:xfrm>
            <a:off x="0" y="260350"/>
            <a:ext cx="12192000" cy="65976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620713"/>
            <a:ext cx="10943167" cy="1082675"/>
          </a:xfrm>
        </p:spPr>
        <p:txBody>
          <a:bodyPr/>
          <a:lstStyle>
            <a:lvl1pPr>
              <a:defRPr/>
            </a:lvl1pPr>
          </a:lstStyle>
          <a:p>
            <a:pPr lvl="0" fontAlgn="base"/>
            <a:r>
              <a:rPr lang="en-US" altLang="zh-CN" strike="noStrike" noProof="0" smtClean="0"/>
              <a:t>Click to edit Master title style</a:t>
            </a:r>
            <a:endParaRPr lang="en-US" altLang="zh-CN" strike="noStrike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1843088"/>
            <a:ext cx="10949517" cy="981075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 fontAlgn="base"/>
            <a:r>
              <a:rPr lang="en-US" altLang="zh-CN" strike="noStrike" noProof="0" smtClean="0"/>
              <a:t>Click to edit Master subtitle style</a:t>
            </a:r>
            <a:endParaRPr lang="en-US" altLang="zh-CN" strike="noStrike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  <a:p>
            <a:pPr lvl="1" fontAlgn="base"/>
            <a:r>
              <a:rPr lang="en-US" strike="noStrike" noProof="1" smtClean="0"/>
              <a:t>Second level</a:t>
            </a:r>
            <a:endParaRPr lang="en-US" strike="noStrike" noProof="1" smtClean="0"/>
          </a:p>
          <a:p>
            <a:pPr lvl="2" fontAlgn="base"/>
            <a:r>
              <a:rPr lang="en-US" strike="noStrike" noProof="1" smtClean="0"/>
              <a:t>Third level</a:t>
            </a:r>
            <a:endParaRPr lang="en-US" strike="noStrike" noProof="1" smtClean="0"/>
          </a:p>
          <a:p>
            <a:pPr lvl="3" fontAlgn="base"/>
            <a:r>
              <a:rPr lang="en-US" strike="noStrike" noProof="1" smtClean="0"/>
              <a:t>Fourth level</a:t>
            </a:r>
            <a:endParaRPr lang="en-US" strike="noStrike" noProof="1" smtClean="0"/>
          </a:p>
          <a:p>
            <a:pPr lvl="4" fontAlgn="base"/>
            <a:r>
              <a:rPr lang="en-US" strike="noStrike" noProof="1" smtClean="0"/>
              <a:t>Fifth level</a:t>
            </a:r>
            <a:endParaRPr lang="en-US" strike="noStrike" noProof="1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F39722A4-B7DD-4972-B8CF-0A4F6863DCFD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pPr fontAlgn="base"/>
            <a:r>
              <a:rPr lang="en-US" strike="noStrike" noProof="1" smtClean="0"/>
              <a:t>Click to edit Master title style</a:t>
            </a:r>
            <a:endParaRPr lang="en-US" strike="noStrike" noProof="1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base"/>
            <a:r>
              <a:rPr lang="en-US" strike="noStrike" noProof="1" smtClean="0"/>
              <a:t>Click to edit Master text styles</a:t>
            </a:r>
            <a:endParaRPr lang="en-US" strike="noStrike" noProof="1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en-US" strike="noStrike" noProof="1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pPr fontAlgn="auto"/>
            <a:fld id="{760FBDFE-C587-4B4C-A407-44438C67B59E}" type="datetimeFigureOut">
              <a:rPr lang="en-US" strike="noStrike" noProof="1" smtClean="0">
                <a:latin typeface="+mn-lt"/>
                <a:ea typeface="+mn-ea"/>
                <a:cs typeface="+mn-cs"/>
              </a:rPr>
            </a:fld>
            <a:endParaRPr lang="en-US" strike="noStrike" noProof="1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pPr fontAlgn="auto"/>
            <a:endParaRPr lang="en-US" strike="noStrike" noProof="1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fontAlgn="auto"/>
            <a:fld id="{49AE70B2-8BF9-45C0-BB95-33D1B9D3A854}" type="slidenum">
              <a:rPr lang="en-US" strike="noStrike" noProof="1" smtClean="0"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</a:fld>
            <a:endParaRPr lang="en-US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322388"/>
            <a:ext cx="9144000" cy="3746500"/>
          </a:xfrm>
        </p:spPr>
        <p:txBody>
          <a:bodyPr anchor="b">
            <a:normAutofit fontScale="90000"/>
          </a:bodyPr>
          <a:p>
            <a:pPr marL="0" marR="0" indent="0" algn="ctr" defTabSz="914400" rtl="0" eaLnBrk="1" fontAlgn="auto" latinLnBrk="0" hangingPunct="1">
              <a:lnSpc>
                <a:spcPct val="13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ru-RU" sz="6000" b="0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Способы включения учащихся в определение целей, задач урока и планирование учебной деятельности</a:t>
            </a:r>
            <a:endParaRPr kumimoji="0" lang="ru-RU" altLang="ru-RU" sz="6000" b="0" i="0" u="none" strike="noStrike" kern="1200" cap="none" spc="0" normalizeH="0" baseline="0" noProof="1">
              <a:solidFill>
                <a:schemeClr val="tx1"/>
              </a:solidFill>
              <a:effectLst/>
              <a:latin typeface="Calibri Light" panose="020F0302020204030204" pitchFamily="34" charset="0"/>
              <a:ea typeface="+mj-ea"/>
              <a:cs typeface="+mj-cs"/>
            </a:endParaRPr>
          </a:p>
        </p:txBody>
      </p:sp>
      <p:sp>
        <p:nvSpPr>
          <p:cNvPr id="409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27063" y="1843088"/>
            <a:ext cx="10948988" cy="981075"/>
          </a:xfrm>
        </p:spPr>
        <p:txBody>
          <a:bodyPr vert="horz" lIns="91440" tIns="45720" rIns="91440" bIns="45720" anchor="t" anchorCtr="0"/>
          <a:p>
            <a:pPr defTabSz="914400" fontAlgn="base">
              <a:buSzTx/>
              <a:buFont typeface="Arial" panose="020B0604020202020204" pitchFamily="34" charset="0"/>
              <a:buNone/>
            </a:pPr>
            <a:endParaRPr lang="ru-RU" altLang="en-US" strike="noStrike" kern="1200" noProof="1">
              <a:solidFill>
                <a:srgbClr val="404040"/>
              </a:solidFill>
              <a:latin typeface="Calibri Light" panose="020F0302020204030204" pitchFamily="34" charset="0"/>
              <a:ea typeface="+mn-ea"/>
              <a:cs typeface="+mn-cs"/>
            </a:endParaRPr>
          </a:p>
        </p:txBody>
      </p:sp>
      <p:sp>
        <p:nvSpPr>
          <p:cNvPr id="7171" name="Текстовое поле 2"/>
          <p:cNvSpPr txBox="1"/>
          <p:nvPr/>
        </p:nvSpPr>
        <p:spPr>
          <a:xfrm>
            <a:off x="7059613" y="5657850"/>
            <a:ext cx="4064000" cy="9207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ru-RU" altLang="en-US">
                <a:latin typeface="Calibri" panose="020F0502020204030204" charset="0"/>
                <a:ea typeface="SimSun" panose="02010600030101010101" pitchFamily="2" charset="-122"/>
              </a:rPr>
              <a:t>Кортунова Анна Алексеевна</a:t>
            </a:r>
            <a:endParaRPr lang="ru-RU" altLang="en-US">
              <a:latin typeface="Calibri" panose="020F0502020204030204" charset="0"/>
              <a:ea typeface="SimSun" panose="02010600030101010101" pitchFamily="2" charset="-122"/>
            </a:endParaRPr>
          </a:p>
          <a:p>
            <a:r>
              <a:rPr lang="ru-RU" altLang="en-US">
                <a:latin typeface="Calibri" panose="020F0502020204030204" charset="0"/>
                <a:ea typeface="SimSun" panose="02010600030101010101" pitchFamily="2" charset="-122"/>
              </a:rPr>
              <a:t>ГБОУ СОШ с.Алексеевка</a:t>
            </a:r>
            <a:endParaRPr lang="ru-RU" altLang="en-US">
              <a:latin typeface="Calibri" panose="020F0502020204030204" charset="0"/>
              <a:ea typeface="SimSun" panose="02010600030101010101" pitchFamily="2" charset="-122"/>
            </a:endParaRPr>
          </a:p>
          <a:p>
            <a:r>
              <a:rPr lang="ru-RU" altLang="en-US">
                <a:latin typeface="Calibri" panose="020F0502020204030204" charset="0"/>
                <a:ea typeface="SimSun" panose="02010600030101010101" pitchFamily="2" charset="-122"/>
              </a:rPr>
              <a:t>2025 г</a:t>
            </a:r>
            <a:endParaRPr lang="ru-RU" altLang="en-US">
              <a:latin typeface="Calibri" panose="020F050202020403020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ru-RU" altLang="en-US"/>
              <a:t>Условия использования данных приемов:</a:t>
            </a:r>
            <a:endParaRPr lang="ru-RU" altLang="en-US"/>
          </a:p>
        </p:txBody>
      </p:sp>
      <p:sp>
        <p:nvSpPr>
          <p:cNvPr id="16386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anchor="t" anchorCtr="0"/>
          <a:p>
            <a:r>
              <a:rPr lang="en-US" altLang="ru-RU"/>
              <a:t>– </a:t>
            </a:r>
            <a:r>
              <a:rPr lang="en-US" altLang="en-US"/>
              <a:t>учет</a:t>
            </a:r>
            <a:r>
              <a:rPr lang="en-US" altLang="ru-RU"/>
              <a:t> </a:t>
            </a:r>
            <a:r>
              <a:rPr lang="en-US" altLang="en-US"/>
              <a:t>уровня</a:t>
            </a:r>
            <a:r>
              <a:rPr lang="en-US" altLang="ru-RU"/>
              <a:t> </a:t>
            </a:r>
            <a:r>
              <a:rPr lang="en-US" altLang="en-US"/>
              <a:t>знаний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опыта</a:t>
            </a:r>
            <a:r>
              <a:rPr lang="en-US" altLang="ru-RU"/>
              <a:t> </a:t>
            </a:r>
            <a:r>
              <a:rPr lang="en-US" altLang="en-US"/>
              <a:t>детей</a:t>
            </a:r>
            <a:r>
              <a:rPr lang="en-US" altLang="ru-RU"/>
              <a:t>,</a:t>
            </a:r>
            <a:endParaRPr lang="en-US" altLang="ru-RU"/>
          </a:p>
          <a:p>
            <a:r>
              <a:rPr lang="en-US" altLang="ru-RU"/>
              <a:t>– </a:t>
            </a:r>
            <a:r>
              <a:rPr lang="en-US" altLang="en-US"/>
              <a:t>доступность</a:t>
            </a:r>
            <a:r>
              <a:rPr lang="en-US" altLang="ru-RU"/>
              <a:t>, </a:t>
            </a:r>
            <a:r>
              <a:rPr lang="en-US" altLang="en-US"/>
              <a:t>т</a:t>
            </a:r>
            <a:r>
              <a:rPr lang="en-US" altLang="ru-RU"/>
              <a:t>.</a:t>
            </a:r>
            <a:r>
              <a:rPr lang="en-US" altLang="en-US"/>
              <a:t>е</a:t>
            </a:r>
            <a:r>
              <a:rPr lang="en-US" altLang="ru-RU"/>
              <a:t>. </a:t>
            </a:r>
            <a:r>
              <a:rPr lang="en-US" altLang="en-US"/>
              <a:t>разрешимая</a:t>
            </a:r>
            <a:r>
              <a:rPr lang="en-US" altLang="ru-RU"/>
              <a:t> </a:t>
            </a:r>
            <a:r>
              <a:rPr lang="en-US" altLang="en-US"/>
              <a:t>степень</a:t>
            </a:r>
            <a:r>
              <a:rPr lang="en-US" altLang="ru-RU"/>
              <a:t> </a:t>
            </a:r>
            <a:r>
              <a:rPr lang="en-US" altLang="en-US"/>
              <a:t>трудности</a:t>
            </a:r>
            <a:r>
              <a:rPr lang="en-US" altLang="ru-RU"/>
              <a:t>,</a:t>
            </a:r>
            <a:endParaRPr lang="en-US" altLang="ru-RU"/>
          </a:p>
          <a:p>
            <a:r>
              <a:rPr lang="en-US" altLang="ru-RU"/>
              <a:t>– </a:t>
            </a:r>
            <a:r>
              <a:rPr lang="en-US" altLang="en-US"/>
              <a:t>толерантность</a:t>
            </a:r>
            <a:r>
              <a:rPr lang="en-US" altLang="ru-RU"/>
              <a:t>, </a:t>
            </a:r>
            <a:r>
              <a:rPr lang="en-US" altLang="en-US"/>
              <a:t>необходимость</a:t>
            </a:r>
            <a:r>
              <a:rPr lang="en-US" altLang="ru-RU"/>
              <a:t> </a:t>
            </a:r>
            <a:r>
              <a:rPr lang="en-US" altLang="en-US"/>
              <a:t>выслушивания</a:t>
            </a:r>
            <a:r>
              <a:rPr lang="en-US" altLang="ru-RU"/>
              <a:t> </a:t>
            </a:r>
            <a:r>
              <a:rPr lang="en-US" altLang="en-US"/>
              <a:t>всех</a:t>
            </a:r>
            <a:r>
              <a:rPr lang="en-US" altLang="ru-RU"/>
              <a:t> </a:t>
            </a:r>
            <a:r>
              <a:rPr lang="en-US" altLang="en-US"/>
              <a:t>мнений</a:t>
            </a:r>
            <a:r>
              <a:rPr lang="en-US" altLang="ru-RU"/>
              <a:t> </a:t>
            </a:r>
            <a:r>
              <a:rPr lang="en-US" altLang="en-US"/>
              <a:t>правильных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неправильных</a:t>
            </a:r>
            <a:r>
              <a:rPr lang="en-US" altLang="ru-RU"/>
              <a:t>, </a:t>
            </a:r>
            <a:r>
              <a:rPr lang="en-US" altLang="en-US"/>
              <a:t>но</a:t>
            </a:r>
            <a:r>
              <a:rPr lang="en-US" altLang="ru-RU"/>
              <a:t> </a:t>
            </a:r>
            <a:r>
              <a:rPr lang="en-US" altLang="en-US"/>
              <a:t>обязательно</a:t>
            </a:r>
            <a:r>
              <a:rPr lang="en-US" altLang="ru-RU"/>
              <a:t> </a:t>
            </a:r>
            <a:r>
              <a:rPr lang="en-US" altLang="en-US"/>
              <a:t>обоснованных</a:t>
            </a:r>
            <a:r>
              <a:rPr lang="en-US" altLang="ru-RU"/>
              <a:t>,</a:t>
            </a:r>
            <a:endParaRPr lang="en-US" altLang="ru-RU"/>
          </a:p>
          <a:p>
            <a:r>
              <a:rPr lang="en-US" altLang="ru-RU"/>
              <a:t>– </a:t>
            </a:r>
            <a:r>
              <a:rPr lang="en-US" altLang="en-US"/>
              <a:t>вся</a:t>
            </a:r>
            <a:r>
              <a:rPr lang="en-US" altLang="ru-RU"/>
              <a:t> </a:t>
            </a:r>
            <a:r>
              <a:rPr lang="en-US" altLang="en-US"/>
              <a:t>работа</a:t>
            </a:r>
            <a:r>
              <a:rPr lang="en-US" altLang="ru-RU"/>
              <a:t> </a:t>
            </a:r>
            <a:r>
              <a:rPr lang="en-US" altLang="en-US"/>
              <a:t>должна</a:t>
            </a:r>
            <a:r>
              <a:rPr lang="en-US" altLang="ru-RU"/>
              <a:t> </a:t>
            </a:r>
            <a:r>
              <a:rPr lang="en-US" altLang="en-US"/>
              <a:t>быть</a:t>
            </a:r>
            <a:r>
              <a:rPr lang="en-US" altLang="ru-RU"/>
              <a:t> </a:t>
            </a:r>
            <a:r>
              <a:rPr lang="en-US" altLang="en-US"/>
              <a:t>направлена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активную</a:t>
            </a:r>
            <a:r>
              <a:rPr lang="en-US" altLang="ru-RU"/>
              <a:t> </a:t>
            </a:r>
            <a:r>
              <a:rPr lang="en-US" altLang="en-US"/>
              <a:t>мыслительную</a:t>
            </a:r>
            <a:r>
              <a:rPr lang="en-US" altLang="ru-RU"/>
              <a:t> </a:t>
            </a:r>
            <a:r>
              <a:rPr lang="en-US" altLang="en-US"/>
              <a:t>деятельность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1325562"/>
          </a:xfrm>
          <a:ln/>
        </p:spPr>
        <p:txBody>
          <a:bodyPr anchor="ctr" anchorCtr="0"/>
          <a:p>
            <a:r>
              <a:rPr lang="ru-RU" altLang="en-US"/>
              <a:t>прием  «</a:t>
            </a:r>
            <a:r>
              <a:rPr lang="en-US" altLang="en-US"/>
              <a:t>Тема</a:t>
            </a:r>
            <a:r>
              <a:rPr lang="en-US" altLang="ru-RU"/>
              <a:t>-</a:t>
            </a:r>
            <a:r>
              <a:rPr lang="en-US" altLang="en-US"/>
              <a:t>вопрос</a:t>
            </a:r>
            <a:r>
              <a:rPr lang="en-US" altLang="ru-RU"/>
              <a:t>-</a:t>
            </a:r>
            <a:r>
              <a:rPr lang="en-US" altLang="en-US"/>
              <a:t>план</a:t>
            </a:r>
            <a:r>
              <a:rPr lang="ru-RU" altLang="en-US"/>
              <a:t>»</a:t>
            </a:r>
            <a:endParaRPr lang="ru-RU" altLang="en-US"/>
          </a:p>
        </p:txBody>
      </p:sp>
      <p:sp>
        <p:nvSpPr>
          <p:cNvPr id="3" name="Замещающее 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20000"/>
          </a:bodyPr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ru-RU" altLang="en-US" sz="32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4 класс</a:t>
            </a:r>
            <a:endParaRPr kumimoji="0" lang="ru-RU" altLang="en-US" sz="32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хотите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узнать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выглядит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моя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комната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комната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Саймона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комната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одноклассника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kumimoji="0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сказочного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персонажа</a:t>
            </a:r>
            <a:r>
              <a:rPr kumimoji="0" lang="en-US" altLang="ru-RU" sz="3200" b="1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)?</a:t>
            </a:r>
            <a:r>
              <a:rPr kumimoji="0" altLang="en-US" sz="32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»</a:t>
            </a:r>
            <a:r>
              <a:rPr kumimoji="0" lang="en-US" altLang="ru-RU" sz="32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endParaRPr kumimoji="0" lang="en-US" altLang="ru-RU" sz="32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en-US" sz="32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Как</a:t>
            </a:r>
            <a:r>
              <a:rPr kumimoji="0" lang="en-US" altLang="ru-RU" sz="32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это</a:t>
            </a:r>
            <a:r>
              <a:rPr kumimoji="0" lang="en-US" altLang="ru-RU" sz="32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32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сделать</a:t>
            </a:r>
            <a:r>
              <a:rPr kumimoji="0" lang="en-US" altLang="ru-RU" sz="32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?</a:t>
            </a:r>
            <a:endParaRPr kumimoji="0" lang="en-US" altLang="ru-RU" sz="32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endParaRPr kumimoji="0" lang="en-US" altLang="ru-RU" sz="32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Посмотреть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комнату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kumimoji="0" lang="en-US" altLang="ru-RU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Послушать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рассказ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комнате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kumimoji="0" lang="en-US" altLang="ru-RU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Прочитать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текст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kumimoji="0" lang="en-US" altLang="ru-RU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342900" marR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</a:pP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</a:t>
            </a:r>
            <a:r>
              <a:rPr kumimoji="0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Расспросить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kumimoji="0" lang="en-US" altLang="ru-RU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Так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формулируются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конкретные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учебные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kumimoji="0" lang="en-US" altLang="en-US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цели</a:t>
            </a:r>
            <a:r>
              <a:rPr kumimoji="0" lang="en-US" altLang="ru-RU" sz="2800" b="0" i="0" u="none" strike="noStrike" kern="1200" cap="none" spc="0" normalizeH="0" baseline="0" noProof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kumimoji="0" lang="en-US" altLang="ru-RU" sz="2800" b="0" i="0" u="none" strike="noStrike" kern="1200" cap="none" spc="0" normalizeH="0" baseline="0" noProof="1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8433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ru-RU" altLang="en-US"/>
              <a:t>прием «</a:t>
            </a:r>
            <a:r>
              <a:rPr lang="en-US" altLang="en-US"/>
              <a:t>Работа</a:t>
            </a:r>
            <a:r>
              <a:rPr lang="en-US" altLang="ru-RU"/>
              <a:t> </a:t>
            </a:r>
            <a:r>
              <a:rPr lang="en-US" altLang="en-US"/>
              <a:t>над</a:t>
            </a:r>
            <a:r>
              <a:rPr lang="en-US" altLang="ru-RU"/>
              <a:t> </a:t>
            </a:r>
            <a:r>
              <a:rPr lang="en-US" altLang="en-US"/>
              <a:t>понятием</a:t>
            </a:r>
            <a:r>
              <a:rPr lang="ru-RU" altLang="en-US"/>
              <a:t>»</a:t>
            </a:r>
            <a:endParaRPr lang="ru-RU" altLang="en-US"/>
          </a:p>
        </p:txBody>
      </p:sp>
      <p:sp>
        <p:nvSpPr>
          <p:cNvPr id="18434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anchor="t" anchorCtr="0"/>
          <a:p>
            <a:r>
              <a:rPr lang="en-US" altLang="zh-CN"/>
              <a:t>«</a:t>
            </a:r>
            <a:r>
              <a:rPr lang="en-US" altLang="ru-RU"/>
              <a:t> </a:t>
            </a:r>
            <a:r>
              <a:rPr lang="en-US" altLang="en-US"/>
              <a:t>Как</a:t>
            </a:r>
            <a:r>
              <a:rPr lang="en-US" altLang="ru-RU"/>
              <a:t> </a:t>
            </a:r>
            <a:r>
              <a:rPr lang="en-US" altLang="en-US"/>
              <a:t>образуются</a:t>
            </a:r>
            <a:r>
              <a:rPr lang="en-US" altLang="ru-RU"/>
              <a:t> </a:t>
            </a:r>
            <a:r>
              <a:rPr lang="en-US" altLang="en-US"/>
              <a:t>порядковые</a:t>
            </a:r>
            <a:r>
              <a:rPr lang="en-US" altLang="ru-RU"/>
              <a:t> </a:t>
            </a:r>
            <a:r>
              <a:rPr lang="en-US" altLang="en-US"/>
              <a:t>числительные</a:t>
            </a:r>
            <a:r>
              <a:rPr lang="en-US" altLang="ru-RU"/>
              <a:t>?</a:t>
            </a:r>
            <a:r>
              <a:rPr lang="en-US" altLang="zh-CN"/>
              <a:t>»</a:t>
            </a:r>
            <a:endParaRPr lang="en-US" altLang="zh-CN"/>
          </a:p>
          <a:p>
            <a:r>
              <a:rPr lang="en-US" altLang="en-US"/>
              <a:t>Что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формулировке</a:t>
            </a:r>
            <a:r>
              <a:rPr lang="en-US" altLang="ru-RU"/>
              <a:t> </a:t>
            </a:r>
            <a:r>
              <a:rPr lang="en-US" altLang="en-US"/>
              <a:t>темы</a:t>
            </a:r>
            <a:r>
              <a:rPr lang="en-US" altLang="ru-RU"/>
              <a:t> </a:t>
            </a:r>
            <a:r>
              <a:rPr lang="en-US" altLang="en-US"/>
              <a:t>известно</a:t>
            </a:r>
            <a:r>
              <a:rPr lang="en-US" altLang="ru-RU"/>
              <a:t>? (</a:t>
            </a:r>
            <a:r>
              <a:rPr lang="en-US" altLang="en-US"/>
              <a:t>Например</a:t>
            </a:r>
            <a:r>
              <a:rPr lang="en-US" altLang="ru-RU"/>
              <a:t>, </a:t>
            </a:r>
            <a:r>
              <a:rPr lang="en-US" altLang="en-US"/>
              <a:t>известно</a:t>
            </a:r>
            <a:r>
              <a:rPr lang="en-US" altLang="ru-RU"/>
              <a:t>, </a:t>
            </a:r>
            <a:r>
              <a:rPr lang="en-US" altLang="en-US"/>
              <a:t>что</a:t>
            </a:r>
            <a:r>
              <a:rPr lang="en-US" altLang="ru-RU"/>
              <a:t> </a:t>
            </a:r>
            <a:r>
              <a:rPr lang="en-US" altLang="en-US"/>
              <a:t>такое</a:t>
            </a:r>
            <a:r>
              <a:rPr lang="en-US" altLang="ru-RU"/>
              <a:t> </a:t>
            </a:r>
            <a:r>
              <a:rPr lang="en-US" altLang="en-US"/>
              <a:t>числительные</a:t>
            </a:r>
            <a:r>
              <a:rPr lang="en-US" altLang="ru-RU"/>
              <a:t>.)</a:t>
            </a:r>
            <a:endParaRPr lang="en-US" altLang="ru-RU"/>
          </a:p>
          <a:p>
            <a:r>
              <a:rPr lang="en-US" altLang="en-US"/>
              <a:t>Какие</a:t>
            </a:r>
            <a:r>
              <a:rPr lang="en-US" altLang="ru-RU"/>
              <a:t> </a:t>
            </a:r>
            <a:r>
              <a:rPr lang="en-US" altLang="en-US"/>
              <a:t>слова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формулировке</a:t>
            </a:r>
            <a:r>
              <a:rPr lang="en-US" altLang="ru-RU"/>
              <a:t> </a:t>
            </a:r>
            <a:r>
              <a:rPr lang="en-US" altLang="en-US"/>
              <a:t>вопроса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понятны</a:t>
            </a:r>
            <a:r>
              <a:rPr lang="en-US" altLang="ru-RU"/>
              <a:t>?</a:t>
            </a:r>
            <a:endParaRPr lang="en-US" altLang="ru-RU"/>
          </a:p>
          <a:p>
            <a:r>
              <a:rPr lang="en-US" altLang="en-US"/>
              <a:t>Как</a:t>
            </a:r>
            <a:r>
              <a:rPr lang="en-US" altLang="ru-RU"/>
              <a:t> </a:t>
            </a:r>
            <a:r>
              <a:rPr lang="en-US" altLang="en-US"/>
              <a:t>вы</a:t>
            </a:r>
            <a:r>
              <a:rPr lang="en-US" altLang="ru-RU"/>
              <a:t> </a:t>
            </a:r>
            <a:r>
              <a:rPr lang="en-US" altLang="en-US"/>
              <a:t>думаете</a:t>
            </a:r>
            <a:r>
              <a:rPr lang="en-US" altLang="ru-RU"/>
              <a:t>, </a:t>
            </a:r>
            <a:r>
              <a:rPr lang="en-US" altLang="en-US"/>
              <a:t>что</a:t>
            </a:r>
            <a:r>
              <a:rPr lang="en-US" altLang="ru-RU"/>
              <a:t> </a:t>
            </a:r>
            <a:r>
              <a:rPr lang="en-US" altLang="en-US"/>
              <a:t>обозначает</a:t>
            </a:r>
            <a:r>
              <a:rPr lang="en-US" altLang="ru-RU"/>
              <a:t> </a:t>
            </a:r>
            <a:r>
              <a:rPr lang="en-US" altLang="en-US"/>
              <a:t>слово</a:t>
            </a:r>
            <a:r>
              <a:rPr lang="en-US" altLang="ru-RU"/>
              <a:t> </a:t>
            </a:r>
            <a:r>
              <a:rPr lang="en-US" altLang="zh-CN"/>
              <a:t>«</a:t>
            </a:r>
            <a:r>
              <a:rPr lang="en-US" altLang="ru-RU"/>
              <a:t> </a:t>
            </a:r>
            <a:r>
              <a:rPr lang="en-US" altLang="en-US"/>
              <a:t>порядковые</a:t>
            </a:r>
            <a:r>
              <a:rPr lang="en-US" altLang="zh-CN"/>
              <a:t>»</a:t>
            </a:r>
            <a:r>
              <a:rPr lang="en-US" altLang="ru-RU"/>
              <a:t>?</a:t>
            </a:r>
            <a:endParaRPr lang="en-US" altLang="ru-RU"/>
          </a:p>
          <a:p>
            <a:r>
              <a:rPr lang="en-US" altLang="en-US"/>
              <a:t>Знаете</a:t>
            </a:r>
            <a:r>
              <a:rPr lang="en-US" altLang="ru-RU"/>
              <a:t> </a:t>
            </a:r>
            <a:r>
              <a:rPr lang="en-US" altLang="en-US"/>
              <a:t>ли</a:t>
            </a:r>
            <a:r>
              <a:rPr lang="en-US" altLang="ru-RU"/>
              <a:t> </a:t>
            </a:r>
            <a:r>
              <a:rPr lang="en-US" altLang="en-US"/>
              <a:t>вы</a:t>
            </a:r>
            <a:r>
              <a:rPr lang="en-US" altLang="ru-RU"/>
              <a:t>, </a:t>
            </a:r>
            <a:r>
              <a:rPr lang="en-US" altLang="en-US"/>
              <a:t>как</a:t>
            </a:r>
            <a:r>
              <a:rPr lang="en-US" altLang="ru-RU"/>
              <a:t> </a:t>
            </a:r>
            <a:r>
              <a:rPr lang="en-US" altLang="en-US"/>
              <a:t>образуются</a:t>
            </a:r>
            <a:r>
              <a:rPr lang="en-US" altLang="ru-RU"/>
              <a:t> </a:t>
            </a:r>
            <a:r>
              <a:rPr lang="en-US" altLang="en-US"/>
              <a:t>порядковые</a:t>
            </a:r>
            <a:r>
              <a:rPr lang="en-US" altLang="ru-RU"/>
              <a:t> </a:t>
            </a:r>
            <a:r>
              <a:rPr lang="en-US" altLang="en-US"/>
              <a:t>числительные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английском</a:t>
            </a:r>
            <a:r>
              <a:rPr lang="en-US" altLang="ru-RU"/>
              <a:t> </a:t>
            </a:r>
            <a:r>
              <a:rPr lang="en-US" altLang="en-US"/>
              <a:t>языке</a:t>
            </a:r>
            <a:r>
              <a:rPr lang="en-US" altLang="ru-RU"/>
              <a:t>? </a:t>
            </a:r>
            <a:r>
              <a:rPr lang="en-US" altLang="en-US"/>
              <a:t>Хотите</a:t>
            </a:r>
            <a:r>
              <a:rPr lang="en-US" altLang="ru-RU"/>
              <a:t> </a:t>
            </a:r>
            <a:r>
              <a:rPr lang="en-US" altLang="en-US"/>
              <a:t>ли</a:t>
            </a:r>
            <a:r>
              <a:rPr lang="en-US" altLang="ru-RU"/>
              <a:t> </a:t>
            </a:r>
            <a:r>
              <a:rPr lang="en-US" altLang="en-US"/>
              <a:t>вы</a:t>
            </a:r>
            <a:r>
              <a:rPr lang="en-US" altLang="ru-RU"/>
              <a:t> </a:t>
            </a:r>
            <a:r>
              <a:rPr lang="en-US" altLang="en-US"/>
              <a:t>об</a:t>
            </a:r>
            <a:r>
              <a:rPr lang="en-US" altLang="ru-RU"/>
              <a:t> </a:t>
            </a:r>
            <a:r>
              <a:rPr lang="en-US" altLang="en-US"/>
              <a:t>этом</a:t>
            </a:r>
            <a:r>
              <a:rPr lang="en-US" altLang="ru-RU"/>
              <a:t> </a:t>
            </a:r>
            <a:r>
              <a:rPr lang="en-US" altLang="en-US"/>
              <a:t>узнать</a:t>
            </a:r>
            <a:r>
              <a:rPr lang="en-US" altLang="ru-RU"/>
              <a:t>?</a:t>
            </a:r>
            <a:endParaRPr lang="en-US" altLang="ru-RU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ru-RU" altLang="en-US"/>
              <a:t>прием «</a:t>
            </a:r>
            <a:r>
              <a:rPr lang="en-US" altLang="en-US"/>
              <a:t>Подводящий</a:t>
            </a:r>
            <a:r>
              <a:rPr lang="en-US" altLang="ru-RU"/>
              <a:t> </a:t>
            </a:r>
            <a:r>
              <a:rPr lang="en-US" altLang="en-US"/>
              <a:t>диалог</a:t>
            </a:r>
            <a:r>
              <a:rPr lang="ru-RU" altLang="en-US"/>
              <a:t>»</a:t>
            </a:r>
            <a:endParaRPr lang="ru-RU" altLang="en-US"/>
          </a:p>
        </p:txBody>
      </p:sp>
      <p:sp>
        <p:nvSpPr>
          <p:cNvPr id="19458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anchor="t" anchorCtr="0"/>
          <a:p>
            <a:r>
              <a:rPr lang="en-US" altLang="ru-RU"/>
              <a:t> </a:t>
            </a:r>
            <a:r>
              <a:rPr lang="en-US" altLang="zh-CN" b="1"/>
              <a:t>«</a:t>
            </a:r>
            <a:r>
              <a:rPr lang="en-US" altLang="ru-RU" b="1"/>
              <a:t>The differences between the country and the city? </a:t>
            </a:r>
            <a:r>
              <a:rPr lang="en-US" altLang="zh-CN" b="1"/>
              <a:t>»</a:t>
            </a:r>
            <a:endParaRPr lang="en-US" altLang="zh-CN" b="1"/>
          </a:p>
          <a:p>
            <a:r>
              <a:rPr lang="en-US" altLang="en-US"/>
              <a:t>Возможные</a:t>
            </a:r>
            <a:r>
              <a:rPr lang="en-US" altLang="ru-RU"/>
              <a:t> </a:t>
            </a:r>
            <a:r>
              <a:rPr lang="en-US" altLang="en-US"/>
              <a:t>варианты</a:t>
            </a:r>
            <a:r>
              <a:rPr lang="en-US" altLang="ru-RU"/>
              <a:t> </a:t>
            </a:r>
            <a:r>
              <a:rPr lang="en-US" altLang="en-US"/>
              <a:t>заданий</a:t>
            </a:r>
            <a:r>
              <a:rPr lang="en-US" altLang="ru-RU"/>
              <a:t>: </a:t>
            </a:r>
            <a:r>
              <a:rPr lang="en-US" altLang="en-US"/>
              <a:t>заполнить</a:t>
            </a:r>
            <a:r>
              <a:rPr lang="en-US" altLang="ru-RU"/>
              <a:t> </a:t>
            </a:r>
            <a:r>
              <a:rPr lang="en-US" altLang="en-US"/>
              <a:t>таблицу</a:t>
            </a:r>
            <a:r>
              <a:rPr lang="en-US" altLang="ru-RU"/>
              <a:t>, </a:t>
            </a:r>
            <a:r>
              <a:rPr lang="en-US" altLang="en-US"/>
              <a:t>вписывая</a:t>
            </a:r>
            <a:r>
              <a:rPr lang="en-US" altLang="ru-RU"/>
              <a:t> </a:t>
            </a:r>
            <a:r>
              <a:rPr lang="en-US" altLang="en-US"/>
              <a:t>черты</a:t>
            </a:r>
            <a:r>
              <a:rPr lang="en-US" altLang="ru-RU"/>
              <a:t> </a:t>
            </a:r>
            <a:r>
              <a:rPr lang="en-US" altLang="en-US"/>
              <a:t>города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деревни</a:t>
            </a:r>
            <a:r>
              <a:rPr lang="en-US" altLang="ru-RU"/>
              <a:t>; </a:t>
            </a:r>
            <a:r>
              <a:rPr lang="en-US" altLang="en-US"/>
              <a:t>составить</a:t>
            </a:r>
            <a:r>
              <a:rPr lang="en-US" altLang="ru-RU"/>
              <a:t> </a:t>
            </a:r>
            <a:r>
              <a:rPr lang="en-US" altLang="en-US"/>
              <a:t>словесную</a:t>
            </a:r>
            <a:r>
              <a:rPr lang="en-US" altLang="ru-RU"/>
              <a:t> </a:t>
            </a:r>
            <a:r>
              <a:rPr lang="en-US" altLang="en-US"/>
              <a:t>паутину</a:t>
            </a:r>
            <a:r>
              <a:rPr lang="en-US" altLang="ru-RU"/>
              <a:t>; </a:t>
            </a:r>
            <a:r>
              <a:rPr lang="en-US" altLang="en-US"/>
              <a:t>выбрать</a:t>
            </a:r>
            <a:r>
              <a:rPr lang="en-US" altLang="zh-CN"/>
              <a:t> </a:t>
            </a:r>
            <a:r>
              <a:rPr lang="en-US" altLang="ru-RU"/>
              <a:t>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предложенных</a:t>
            </a:r>
            <a:r>
              <a:rPr lang="en-US" altLang="ru-RU"/>
              <a:t> </a:t>
            </a:r>
            <a:r>
              <a:rPr lang="en-US" altLang="zh-CN"/>
              <a:t> </a:t>
            </a:r>
            <a:r>
              <a:rPr lang="en-US" altLang="en-US"/>
              <a:t>слов</a:t>
            </a:r>
            <a:r>
              <a:rPr lang="en-US" altLang="ru-RU"/>
              <a:t> </a:t>
            </a:r>
            <a:r>
              <a:rPr lang="en-US" altLang="en-US"/>
              <a:t>слова</a:t>
            </a:r>
            <a:r>
              <a:rPr lang="en-US" altLang="ru-RU"/>
              <a:t>, </a:t>
            </a:r>
            <a:r>
              <a:rPr lang="en-US" altLang="en-US"/>
              <a:t>описывающие</a:t>
            </a:r>
            <a:r>
              <a:rPr lang="en-US" altLang="ru-RU"/>
              <a:t> </a:t>
            </a:r>
            <a:r>
              <a:rPr lang="en-US" altLang="en-US"/>
              <a:t>город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деревню</a:t>
            </a:r>
            <a:r>
              <a:rPr lang="en-US" altLang="ru-RU"/>
              <a:t>; </a:t>
            </a:r>
            <a:r>
              <a:rPr lang="en-US" altLang="en-US"/>
              <a:t>записать</a:t>
            </a:r>
            <a:r>
              <a:rPr lang="en-US" altLang="ru-RU"/>
              <a:t> 3-5 </a:t>
            </a:r>
            <a:r>
              <a:rPr lang="en-US" altLang="en-US"/>
              <a:t>существительных</a:t>
            </a:r>
            <a:r>
              <a:rPr lang="en-US" altLang="ru-RU"/>
              <a:t>, </a:t>
            </a:r>
            <a:r>
              <a:rPr lang="en-US" altLang="en-US"/>
              <a:t>глаголов</a:t>
            </a:r>
            <a:r>
              <a:rPr lang="en-US" altLang="ru-RU"/>
              <a:t>, </a:t>
            </a:r>
            <a:r>
              <a:rPr lang="en-US" altLang="en-US"/>
              <a:t>прилагательных</a:t>
            </a:r>
            <a:r>
              <a:rPr lang="en-US" altLang="ru-RU"/>
              <a:t>, </a:t>
            </a:r>
            <a:r>
              <a:rPr lang="en-US" altLang="en-US"/>
              <a:t>характеризующих</a:t>
            </a:r>
            <a:r>
              <a:rPr lang="en-US" altLang="ru-RU"/>
              <a:t> </a:t>
            </a:r>
            <a:r>
              <a:rPr lang="en-US" altLang="en-US"/>
              <a:t>город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деревню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en-US"/>
              <a:t>Выясняем</a:t>
            </a:r>
            <a:r>
              <a:rPr lang="en-US" altLang="ru-RU"/>
              <a:t>, </a:t>
            </a:r>
            <a:r>
              <a:rPr lang="en-US" altLang="en-US"/>
              <a:t>все</a:t>
            </a:r>
            <a:r>
              <a:rPr lang="en-US" altLang="ru-RU"/>
              <a:t> </a:t>
            </a:r>
            <a:r>
              <a:rPr lang="en-US" altLang="en-US"/>
              <a:t>ли</a:t>
            </a:r>
            <a:r>
              <a:rPr lang="en-US" altLang="zh-CN"/>
              <a:t> </a:t>
            </a:r>
            <a:r>
              <a:rPr lang="en-US" altLang="ru-RU"/>
              <a:t> </a:t>
            </a:r>
            <a:r>
              <a:rPr lang="en-US" altLang="en-US"/>
              <a:t>различия</a:t>
            </a:r>
            <a:r>
              <a:rPr lang="en-US" altLang="ru-RU"/>
              <a:t> </a:t>
            </a:r>
            <a:r>
              <a:rPr lang="en-US" altLang="en-US"/>
              <a:t>мы</a:t>
            </a:r>
            <a:r>
              <a:rPr lang="en-US" altLang="ru-RU"/>
              <a:t> </a:t>
            </a:r>
            <a:r>
              <a:rPr lang="en-US" altLang="en-US"/>
              <a:t>отметили</a:t>
            </a:r>
            <a:r>
              <a:rPr lang="en-US" altLang="ru-RU"/>
              <a:t>. </a:t>
            </a:r>
            <a:r>
              <a:rPr lang="en-US" altLang="en-US"/>
              <a:t>Исходя</a:t>
            </a:r>
            <a:r>
              <a:rPr lang="en-US" altLang="ru-RU"/>
              <a:t>, </a:t>
            </a:r>
            <a:r>
              <a:rPr lang="en-US" altLang="en-US"/>
              <a:t>из</a:t>
            </a:r>
            <a:r>
              <a:rPr lang="en-US" altLang="ru-RU"/>
              <a:t> </a:t>
            </a:r>
            <a:r>
              <a:rPr lang="en-US" altLang="en-US"/>
              <a:t>этого</a:t>
            </a:r>
            <a:r>
              <a:rPr lang="en-US" altLang="ru-RU"/>
              <a:t> </a:t>
            </a:r>
            <a:r>
              <a:rPr lang="en-US" altLang="en-US"/>
              <a:t>определяем</a:t>
            </a:r>
            <a:r>
              <a:rPr lang="en-US" altLang="ru-RU"/>
              <a:t> </a:t>
            </a:r>
            <a:r>
              <a:rPr lang="en-US" altLang="en-US"/>
              <a:t>цели</a:t>
            </a:r>
            <a:r>
              <a:rPr lang="en-US" altLang="ru-RU"/>
              <a:t> </a:t>
            </a:r>
            <a:r>
              <a:rPr lang="en-US" altLang="en-US"/>
              <a:t>урока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ru-RU" altLang="en-US"/>
              <a:t>прием «</a:t>
            </a:r>
            <a:r>
              <a:rPr lang="en-US" altLang="en-US"/>
              <a:t>Ситуация</a:t>
            </a:r>
            <a:r>
              <a:rPr lang="en-US" altLang="ru-RU"/>
              <a:t> </a:t>
            </a:r>
            <a:r>
              <a:rPr lang="en-US" altLang="en-US"/>
              <a:t>Яркого</a:t>
            </a:r>
            <a:r>
              <a:rPr lang="en-US" altLang="ru-RU"/>
              <a:t> </a:t>
            </a:r>
            <a:r>
              <a:rPr lang="en-US" altLang="en-US"/>
              <a:t>пятна</a:t>
            </a:r>
            <a:r>
              <a:rPr lang="ru-RU" altLang="en-US"/>
              <a:t>»</a:t>
            </a:r>
            <a:endParaRPr lang="ru-RU" altLang="en-US"/>
          </a:p>
        </p:txBody>
      </p:sp>
      <p:sp>
        <p:nvSpPr>
          <p:cNvPr id="20482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anchor="t" anchorCtr="0"/>
          <a:p>
            <a:r>
              <a:rPr lang="en-US" altLang="en-US"/>
              <a:t>Среди</a:t>
            </a:r>
            <a:r>
              <a:rPr lang="en-US" altLang="ru-RU"/>
              <a:t> </a:t>
            </a:r>
            <a:r>
              <a:rPr lang="en-US" altLang="en-US"/>
              <a:t>множества</a:t>
            </a:r>
            <a:r>
              <a:rPr lang="en-US" altLang="ru-RU"/>
              <a:t> </a:t>
            </a:r>
            <a:r>
              <a:rPr lang="en-US" altLang="en-US"/>
              <a:t>однотипных</a:t>
            </a:r>
            <a:r>
              <a:rPr lang="en-US" altLang="ru-RU"/>
              <a:t> </a:t>
            </a:r>
            <a:r>
              <a:rPr lang="en-US" altLang="en-US"/>
              <a:t>предметов</a:t>
            </a:r>
            <a:r>
              <a:rPr lang="en-US" altLang="ru-RU"/>
              <a:t>, </a:t>
            </a:r>
            <a:r>
              <a:rPr lang="en-US" altLang="en-US"/>
              <a:t>слов</a:t>
            </a:r>
            <a:r>
              <a:rPr lang="en-US" altLang="ru-RU"/>
              <a:t>, </a:t>
            </a:r>
            <a:r>
              <a:rPr lang="en-US" altLang="en-US"/>
              <a:t>цифр</a:t>
            </a:r>
            <a:r>
              <a:rPr lang="en-US" altLang="ru-RU"/>
              <a:t>, </a:t>
            </a:r>
            <a:r>
              <a:rPr lang="en-US" altLang="en-US"/>
              <a:t>букв</a:t>
            </a:r>
            <a:r>
              <a:rPr lang="en-US" altLang="ru-RU"/>
              <a:t>, </a:t>
            </a:r>
            <a:r>
              <a:rPr lang="en-US" altLang="en-US"/>
              <a:t>фигур</a:t>
            </a:r>
            <a:r>
              <a:rPr lang="en-US" altLang="ru-RU"/>
              <a:t> </a:t>
            </a:r>
            <a:r>
              <a:rPr lang="en-US" altLang="en-US"/>
              <a:t>одно</a:t>
            </a:r>
            <a:r>
              <a:rPr lang="en-US" altLang="ru-RU"/>
              <a:t> </a:t>
            </a:r>
            <a:r>
              <a:rPr lang="en-US" altLang="en-US"/>
              <a:t>выделено</a:t>
            </a:r>
            <a:r>
              <a:rPr lang="en-US" altLang="ru-RU"/>
              <a:t> </a:t>
            </a:r>
            <a:r>
              <a:rPr lang="en-US" altLang="en-US"/>
              <a:t>цветом</a:t>
            </a:r>
            <a:r>
              <a:rPr lang="en-US" altLang="ru-RU"/>
              <a:t> </a:t>
            </a:r>
            <a:r>
              <a:rPr lang="en-US" altLang="en-US"/>
              <a:t>или</a:t>
            </a:r>
            <a:r>
              <a:rPr lang="en-US" altLang="ru-RU"/>
              <a:t> </a:t>
            </a:r>
            <a:r>
              <a:rPr lang="en-US" altLang="en-US"/>
              <a:t>размером</a:t>
            </a:r>
            <a:r>
              <a:rPr lang="en-US" altLang="ru-RU"/>
              <a:t>.</a:t>
            </a:r>
            <a:endParaRPr lang="en-US" altLang="ru-RU"/>
          </a:p>
          <a:p>
            <a:r>
              <a:rPr lang="en-US" altLang="ru-RU"/>
              <a:t> </a:t>
            </a:r>
            <a:r>
              <a:rPr lang="en-US" altLang="ru-RU" b="1"/>
              <a:t>I, He, My, You, We.</a:t>
            </a:r>
            <a:r>
              <a:rPr lang="en-US" altLang="ru-RU"/>
              <a:t> </a:t>
            </a:r>
            <a:r>
              <a:rPr lang="en-US" altLang="en-US"/>
              <a:t>Слово</a:t>
            </a:r>
            <a:r>
              <a:rPr lang="en-US" altLang="ru-RU"/>
              <a:t> </a:t>
            </a:r>
            <a:r>
              <a:rPr lang="en-US" altLang="zh-CN"/>
              <a:t>«</a:t>
            </a:r>
            <a:r>
              <a:rPr lang="en-US" altLang="ru-RU" b="1"/>
              <a:t>My</a:t>
            </a:r>
            <a:r>
              <a:rPr lang="en-US" altLang="zh-CN"/>
              <a:t>»</a:t>
            </a:r>
            <a:r>
              <a:rPr lang="en-US" altLang="ru-RU"/>
              <a:t> </a:t>
            </a:r>
            <a:r>
              <a:rPr lang="en-US" altLang="en-US"/>
              <a:t>выделено</a:t>
            </a:r>
            <a:r>
              <a:rPr lang="en-US" altLang="ru-RU"/>
              <a:t> </a:t>
            </a:r>
            <a:r>
              <a:rPr lang="en-US" altLang="en-US"/>
              <a:t>цветом</a:t>
            </a:r>
            <a:r>
              <a:rPr lang="en-US" altLang="ru-RU"/>
              <a:t>. </a:t>
            </a:r>
            <a:r>
              <a:rPr lang="en-US" altLang="en-US"/>
              <a:t>Совместно</a:t>
            </a:r>
            <a:r>
              <a:rPr lang="en-US" altLang="ru-RU"/>
              <a:t> </a:t>
            </a:r>
            <a:r>
              <a:rPr lang="en-US" altLang="en-US"/>
              <a:t>определяется</a:t>
            </a:r>
            <a:r>
              <a:rPr lang="en-US" altLang="ru-RU"/>
              <a:t> </a:t>
            </a:r>
            <a:r>
              <a:rPr lang="en-US" altLang="en-US"/>
              <a:t>причина</a:t>
            </a:r>
            <a:r>
              <a:rPr lang="en-US" altLang="ru-RU"/>
              <a:t> </a:t>
            </a:r>
            <a:r>
              <a:rPr lang="en-US" altLang="en-US"/>
              <a:t>обособленности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общности</a:t>
            </a:r>
            <a:r>
              <a:rPr lang="en-US" altLang="ru-RU"/>
              <a:t> </a:t>
            </a:r>
            <a:r>
              <a:rPr lang="en-US" altLang="en-US"/>
              <a:t>всего</a:t>
            </a:r>
            <a:r>
              <a:rPr lang="en-US" altLang="ru-RU"/>
              <a:t> </a:t>
            </a:r>
            <a:r>
              <a:rPr lang="en-US" altLang="en-US"/>
              <a:t>предложенного</a:t>
            </a:r>
            <a:r>
              <a:rPr lang="en-US" altLang="ru-RU"/>
              <a:t>. </a:t>
            </a:r>
            <a:r>
              <a:rPr lang="en-US" altLang="en-US"/>
              <a:t>Далее</a:t>
            </a:r>
            <a:r>
              <a:rPr lang="en-US" altLang="ru-RU"/>
              <a:t> </a:t>
            </a:r>
            <a:r>
              <a:rPr lang="en-US" altLang="en-US"/>
              <a:t>определяется</a:t>
            </a:r>
            <a:r>
              <a:rPr lang="en-US" altLang="ru-RU"/>
              <a:t> </a:t>
            </a:r>
            <a:r>
              <a:rPr lang="en-US" altLang="en-US"/>
              <a:t>тема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цели</a:t>
            </a:r>
            <a:r>
              <a:rPr lang="en-US" altLang="ru-RU"/>
              <a:t> </a:t>
            </a:r>
            <a:r>
              <a:rPr lang="en-US" altLang="en-US"/>
              <a:t>урока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ru-RU" altLang="en-US"/>
              <a:t>прием «</a:t>
            </a:r>
            <a:r>
              <a:rPr lang="en-US" altLang="en-US"/>
              <a:t>Группировка</a:t>
            </a:r>
            <a:r>
              <a:rPr lang="ru-RU" altLang="en-US"/>
              <a:t>»</a:t>
            </a:r>
            <a:endParaRPr lang="ru-RU" altLang="en-US"/>
          </a:p>
        </p:txBody>
      </p:sp>
      <p:sp>
        <p:nvSpPr>
          <p:cNvPr id="21506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anchor="t" anchorCtr="0"/>
          <a:p>
            <a:r>
              <a:rPr lang="ru-RU" altLang="en-US"/>
              <a:t>Разделите на группы ряды слов</a:t>
            </a:r>
            <a:endParaRPr lang="ru-RU" altLang="en-US"/>
          </a:p>
          <a:p>
            <a:r>
              <a:rPr lang="en-US" altLang="ru-RU"/>
              <a:t>Dogs, men, women</a:t>
            </a:r>
            <a:r>
              <a:rPr lang="ru-RU" altLang="en-US"/>
              <a:t>,</a:t>
            </a:r>
            <a:r>
              <a:rPr lang="en-US" altLang="ru-RU"/>
              <a:t> children, boxes, feet, balls.</a:t>
            </a:r>
            <a:endParaRPr lang="en-US" altLang="ru-RU"/>
          </a:p>
          <a:p>
            <a:r>
              <a:rPr lang="en-US" altLang="en-US"/>
              <a:t>Основанием</a:t>
            </a:r>
            <a:r>
              <a:rPr lang="en-US" altLang="ru-RU"/>
              <a:t> </a:t>
            </a:r>
            <a:r>
              <a:rPr lang="en-US" altLang="en-US"/>
              <a:t>классификации</a:t>
            </a:r>
            <a:r>
              <a:rPr lang="en-US" altLang="ru-RU"/>
              <a:t> </a:t>
            </a:r>
            <a:r>
              <a:rPr lang="en-US" altLang="en-US"/>
              <a:t>будут</a:t>
            </a:r>
            <a:r>
              <a:rPr lang="en-US" altLang="ru-RU"/>
              <a:t> </a:t>
            </a:r>
            <a:r>
              <a:rPr lang="en-US" altLang="en-US"/>
              <a:t>внешние</a:t>
            </a:r>
            <a:r>
              <a:rPr lang="en-US" altLang="ru-RU"/>
              <a:t> </a:t>
            </a:r>
            <a:r>
              <a:rPr lang="en-US" altLang="en-US"/>
              <a:t>признаки</a:t>
            </a:r>
            <a:r>
              <a:rPr lang="en-US" altLang="ru-RU"/>
              <a:t>, </a:t>
            </a:r>
            <a:r>
              <a:rPr lang="en-US" altLang="en-US"/>
              <a:t>а</a:t>
            </a:r>
            <a:r>
              <a:rPr lang="en-US" altLang="ru-RU"/>
              <a:t> </a:t>
            </a:r>
            <a:r>
              <a:rPr lang="en-US" altLang="en-US"/>
              <a:t>вопрос</a:t>
            </a:r>
            <a:r>
              <a:rPr lang="en-US" altLang="ru-RU"/>
              <a:t>: "</a:t>
            </a:r>
            <a:r>
              <a:rPr lang="en-US" altLang="en-US"/>
              <a:t>Почему</a:t>
            </a:r>
            <a:r>
              <a:rPr lang="en-US" altLang="ru-RU"/>
              <a:t> </a:t>
            </a:r>
            <a:r>
              <a:rPr lang="en-US" altLang="zh-CN"/>
              <a:t> </a:t>
            </a:r>
            <a:r>
              <a:rPr lang="en-US" altLang="en-US"/>
              <a:t>слова</a:t>
            </a:r>
            <a:r>
              <a:rPr lang="en-US" altLang="zh-CN"/>
              <a:t> </a:t>
            </a:r>
            <a:r>
              <a:rPr lang="en-US" altLang="ru-RU"/>
              <a:t> </a:t>
            </a:r>
            <a:r>
              <a:rPr lang="en-US" altLang="en-US"/>
              <a:t>множественного</a:t>
            </a:r>
            <a:r>
              <a:rPr lang="en-US" altLang="ru-RU"/>
              <a:t> </a:t>
            </a:r>
            <a:r>
              <a:rPr lang="en-US" altLang="en-US"/>
              <a:t>числа</a:t>
            </a:r>
            <a:r>
              <a:rPr lang="en-US" altLang="ru-RU"/>
              <a:t> </a:t>
            </a:r>
            <a:r>
              <a:rPr lang="en-US" altLang="en-US"/>
              <a:t>имеют</a:t>
            </a:r>
            <a:r>
              <a:rPr lang="en-US" altLang="ru-RU"/>
              <a:t> </a:t>
            </a:r>
            <a:r>
              <a:rPr lang="en-US" altLang="en-US"/>
              <a:t>разные</a:t>
            </a:r>
            <a:r>
              <a:rPr lang="en-US" altLang="ru-RU"/>
              <a:t> </a:t>
            </a:r>
            <a:r>
              <a:rPr lang="en-US" altLang="en-US"/>
              <a:t>признаки</a:t>
            </a:r>
            <a:r>
              <a:rPr lang="en-US" altLang="ru-RU"/>
              <a:t>?" </a:t>
            </a:r>
            <a:r>
              <a:rPr lang="en-US" altLang="en-US"/>
              <a:t>будет</a:t>
            </a:r>
            <a:r>
              <a:rPr lang="en-US" altLang="ru-RU"/>
              <a:t> </a:t>
            </a:r>
            <a:r>
              <a:rPr lang="en-US" altLang="en-US"/>
              <a:t>задачей</a:t>
            </a:r>
            <a:r>
              <a:rPr lang="en-US" altLang="ru-RU"/>
              <a:t> </a:t>
            </a:r>
            <a:r>
              <a:rPr lang="en-US" altLang="en-US"/>
              <a:t>урока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ru-RU" altLang="en-US"/>
              <a:t>Источники:</a:t>
            </a:r>
            <a:endParaRPr lang="ru-RU" altLang="en-US"/>
          </a:p>
        </p:txBody>
      </p:sp>
      <p:sp>
        <p:nvSpPr>
          <p:cNvPr id="22530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09600" y="773113"/>
            <a:ext cx="10515600" cy="4592637"/>
          </a:xfrm>
          <a:ln/>
        </p:spPr>
        <p:txBody>
          <a:bodyPr anchor="t" anchorCtr="0"/>
          <a:p>
            <a:r>
              <a:rPr lang="ru-RU" altLang="en-US" sz="2800"/>
              <a:t>1. </a:t>
            </a:r>
            <a:r>
              <a:rPr lang="en-US" altLang="en-US" sz="2800"/>
              <a:t>Технология</a:t>
            </a:r>
            <a:r>
              <a:rPr lang="en-US" altLang="ru-RU" sz="2800"/>
              <a:t> </a:t>
            </a:r>
            <a:r>
              <a:rPr lang="en-US" altLang="en-US" sz="2800"/>
              <a:t>целеполагания</a:t>
            </a:r>
            <a:r>
              <a:rPr lang="en-US" altLang="ru-RU" sz="2800"/>
              <a:t> </a:t>
            </a:r>
            <a:r>
              <a:rPr lang="en-US" altLang="en-US" sz="2800"/>
              <a:t>урока</a:t>
            </a:r>
            <a:r>
              <a:rPr lang="en-US" altLang="ru-RU" sz="2800"/>
              <a:t>. </a:t>
            </a:r>
            <a:r>
              <a:rPr lang="en-US" altLang="en-US" sz="2800"/>
              <a:t>Г</a:t>
            </a:r>
            <a:r>
              <a:rPr lang="en-US" altLang="ru-RU" sz="2800"/>
              <a:t>.</a:t>
            </a:r>
            <a:r>
              <a:rPr lang="en-US" altLang="en-US" sz="2800"/>
              <a:t>О</a:t>
            </a:r>
            <a:r>
              <a:rPr lang="en-US" altLang="ru-RU" sz="2800"/>
              <a:t>.</a:t>
            </a:r>
            <a:r>
              <a:rPr lang="en-US" altLang="en-US" sz="2800"/>
              <a:t>Аствацатуров</a:t>
            </a:r>
            <a:r>
              <a:rPr lang="en-US" altLang="ru-RU" sz="2800"/>
              <a:t>. </a:t>
            </a:r>
            <a:r>
              <a:rPr lang="en-US" altLang="en-US" sz="2800"/>
              <a:t>Волгоград</a:t>
            </a:r>
            <a:r>
              <a:rPr lang="en-US" altLang="ru-RU" sz="2800"/>
              <a:t>, </a:t>
            </a:r>
            <a:r>
              <a:rPr lang="en-US" altLang="en-US" sz="2800"/>
              <a:t>издательство</a:t>
            </a:r>
            <a:r>
              <a:rPr lang="en-US" altLang="ru-RU" sz="2800"/>
              <a:t> </a:t>
            </a:r>
            <a:r>
              <a:rPr lang="en-US" altLang="zh-CN" sz="2800"/>
              <a:t>«</a:t>
            </a:r>
            <a:r>
              <a:rPr lang="en-US" altLang="en-US" sz="2800"/>
              <a:t>Учитель</a:t>
            </a:r>
            <a:r>
              <a:rPr lang="en-US" altLang="zh-CN" sz="2800"/>
              <a:t>»</a:t>
            </a:r>
            <a:r>
              <a:rPr lang="en-US" altLang="ru-RU" sz="2800"/>
              <a:t>, 2008.</a:t>
            </a:r>
            <a:endParaRPr lang="en-US" altLang="ru-RU" sz="2800"/>
          </a:p>
          <a:p>
            <a:r>
              <a:rPr lang="ru-RU" altLang="en-US" sz="2800"/>
              <a:t>2. </a:t>
            </a:r>
            <a:r>
              <a:rPr lang="en-US" altLang="en-US" sz="2800"/>
              <a:t>Образовательная</a:t>
            </a:r>
            <a:r>
              <a:rPr lang="en-US" altLang="ru-RU" sz="2800"/>
              <a:t> </a:t>
            </a:r>
            <a:r>
              <a:rPr lang="en-US" altLang="en-US" sz="2800"/>
              <a:t>технология</a:t>
            </a:r>
            <a:r>
              <a:rPr lang="en-US" altLang="ru-RU" sz="2800"/>
              <a:t> </a:t>
            </a:r>
            <a:r>
              <a:rPr lang="en-US" altLang="en-US" sz="2800"/>
              <a:t>и</a:t>
            </a:r>
            <a:r>
              <a:rPr lang="en-US" altLang="ru-RU" sz="2800"/>
              <a:t> </a:t>
            </a:r>
            <a:r>
              <a:rPr lang="en-US" altLang="en-US" sz="2800"/>
              <a:t>целеполагание</a:t>
            </a:r>
            <a:r>
              <a:rPr lang="en-US" altLang="ru-RU" sz="2800"/>
              <a:t>. </a:t>
            </a:r>
            <a:r>
              <a:rPr lang="en-US" altLang="en-US" sz="2800"/>
              <a:t>Г</a:t>
            </a:r>
            <a:r>
              <a:rPr lang="en-US" altLang="ru-RU" sz="2800"/>
              <a:t>.</a:t>
            </a:r>
            <a:r>
              <a:rPr lang="en-US" altLang="en-US" sz="2800"/>
              <a:t>Г</a:t>
            </a:r>
            <a:r>
              <a:rPr lang="en-US" altLang="ru-RU" sz="2800"/>
              <a:t>.</a:t>
            </a:r>
            <a:r>
              <a:rPr lang="en-US" altLang="en-US" sz="2800"/>
              <a:t>Левитас</a:t>
            </a:r>
            <a:r>
              <a:rPr lang="en-US" altLang="ru-RU" sz="2800"/>
              <a:t>//</a:t>
            </a:r>
            <a:r>
              <a:rPr lang="en-US" altLang="en-US" sz="2800"/>
              <a:t>Завуч</a:t>
            </a:r>
            <a:r>
              <a:rPr lang="en-US" altLang="ru-RU" sz="2800"/>
              <a:t>.-2003</a:t>
            </a:r>
            <a:r>
              <a:rPr lang="en-US" altLang="en-US" sz="2800"/>
              <a:t>г</a:t>
            </a:r>
            <a:r>
              <a:rPr lang="en-US" altLang="ru-RU" sz="2800"/>
              <a:t>.-</a:t>
            </a:r>
            <a:r>
              <a:rPr lang="en-US" altLang="zh-CN" sz="2800"/>
              <a:t>№</a:t>
            </a:r>
            <a:r>
              <a:rPr lang="en-US" altLang="ru-RU" sz="2800"/>
              <a:t> 1</a:t>
            </a:r>
            <a:endParaRPr lang="en-US" altLang="ru-RU" sz="2800"/>
          </a:p>
          <a:p>
            <a:r>
              <a:rPr lang="ru-RU" altLang="en-US" sz="2800"/>
              <a:t>3. </a:t>
            </a:r>
            <a:r>
              <a:rPr lang="en-US" altLang="en-US" sz="2800"/>
              <a:t>Каким</a:t>
            </a:r>
            <a:r>
              <a:rPr lang="en-US" altLang="ru-RU" sz="2800"/>
              <a:t> </a:t>
            </a:r>
            <a:r>
              <a:rPr lang="en-US" altLang="en-US" sz="2800"/>
              <a:t>должен</a:t>
            </a:r>
            <a:r>
              <a:rPr lang="en-US" altLang="ru-RU" sz="2800"/>
              <a:t> </a:t>
            </a:r>
            <a:r>
              <a:rPr lang="en-US" altLang="en-US" sz="2800"/>
              <a:t>быть</a:t>
            </a:r>
            <a:r>
              <a:rPr lang="en-US" altLang="ru-RU" sz="2800"/>
              <a:t> </a:t>
            </a:r>
            <a:r>
              <a:rPr lang="en-US" altLang="en-US" sz="2800"/>
              <a:t>современный</a:t>
            </a:r>
            <a:r>
              <a:rPr lang="en-US" altLang="ru-RU" sz="2800"/>
              <a:t> </a:t>
            </a:r>
            <a:r>
              <a:rPr lang="en-US" altLang="en-US" sz="2800"/>
              <a:t>урок</a:t>
            </a:r>
            <a:r>
              <a:rPr lang="en-US" altLang="ru-RU" sz="2800"/>
              <a:t>.</a:t>
            </a:r>
            <a:r>
              <a:rPr lang="en-US" altLang="zh-CN" sz="2800"/>
              <a:t> </a:t>
            </a:r>
            <a:r>
              <a:rPr lang="en-US" altLang="ru-RU" sz="2800"/>
              <a:t>http://www.it-n.ru.</a:t>
            </a:r>
            <a:endParaRPr lang="en-US" altLang="ru-RU" sz="2800"/>
          </a:p>
          <a:p>
            <a:r>
              <a:rPr lang="ru-RU" altLang="en-US" sz="2800"/>
              <a:t>4. </a:t>
            </a:r>
            <a:r>
              <a:rPr lang="en-US" altLang="en-US" sz="2800"/>
              <a:t>Активизация</a:t>
            </a:r>
            <a:r>
              <a:rPr lang="en-US" altLang="ru-RU" sz="2800"/>
              <a:t> </a:t>
            </a:r>
            <a:r>
              <a:rPr lang="en-US" altLang="en-US" sz="2800"/>
              <a:t>мыслеречевой</a:t>
            </a:r>
            <a:r>
              <a:rPr lang="en-US" altLang="ru-RU" sz="2800"/>
              <a:t> </a:t>
            </a:r>
            <a:r>
              <a:rPr lang="en-US" altLang="en-US" sz="2800"/>
              <a:t>деятельности</a:t>
            </a:r>
            <a:r>
              <a:rPr lang="en-US" altLang="ru-RU" sz="2800"/>
              <a:t> </a:t>
            </a:r>
            <a:r>
              <a:rPr lang="en-US" altLang="en-US" sz="2800"/>
              <a:t>деятельности</a:t>
            </a:r>
            <a:r>
              <a:rPr lang="en-US" altLang="ru-RU" sz="2800"/>
              <a:t> </a:t>
            </a:r>
            <a:r>
              <a:rPr lang="en-US" altLang="en-US" sz="2800"/>
              <a:t>учащихся</a:t>
            </a:r>
            <a:r>
              <a:rPr lang="en-US" altLang="ru-RU" sz="2800"/>
              <a:t> </a:t>
            </a:r>
            <a:r>
              <a:rPr lang="en-US" altLang="en-US" sz="2800"/>
              <a:t>на</a:t>
            </a:r>
            <a:r>
              <a:rPr lang="en-US" altLang="ru-RU" sz="2800"/>
              <a:t> </a:t>
            </a:r>
            <a:r>
              <a:rPr lang="en-US" altLang="en-US" sz="2800"/>
              <a:t>этапе</a:t>
            </a:r>
            <a:r>
              <a:rPr lang="en-US" altLang="ru-RU" sz="2800"/>
              <a:t> </a:t>
            </a:r>
            <a:r>
              <a:rPr lang="en-US" altLang="en-US" sz="2800"/>
              <a:t>урока</a:t>
            </a:r>
            <a:r>
              <a:rPr lang="en-US" altLang="ru-RU" sz="2800"/>
              <a:t> </a:t>
            </a:r>
            <a:r>
              <a:rPr lang="en-US" altLang="zh-CN" sz="2800"/>
              <a:t>«</a:t>
            </a:r>
            <a:r>
              <a:rPr lang="en-US" altLang="en-US" sz="2800"/>
              <a:t>Постановка</a:t>
            </a:r>
            <a:r>
              <a:rPr lang="en-US" altLang="ru-RU" sz="2800"/>
              <a:t> </a:t>
            </a:r>
            <a:r>
              <a:rPr lang="en-US" altLang="en-US" sz="2800"/>
              <a:t>учебной</a:t>
            </a:r>
            <a:r>
              <a:rPr lang="en-US" altLang="ru-RU" sz="2800"/>
              <a:t> </a:t>
            </a:r>
            <a:r>
              <a:rPr lang="en-US" altLang="en-US" sz="2800"/>
              <a:t>задачи</a:t>
            </a:r>
            <a:r>
              <a:rPr lang="en-US" altLang="zh-CN" sz="2800"/>
              <a:t>»</a:t>
            </a:r>
            <a:r>
              <a:rPr lang="en-US" altLang="ru-RU" sz="2800"/>
              <a:t>.</a:t>
            </a:r>
            <a:r>
              <a:rPr lang="en-US" altLang="zh-CN" sz="2800"/>
              <a:t> </a:t>
            </a:r>
            <a:r>
              <a:rPr lang="en-US" altLang="ru-RU" sz="2800"/>
              <a:t>http://www.festival.1september.ru.</a:t>
            </a:r>
            <a:endParaRPr lang="en-US" altLang="ru-RU" sz="2800"/>
          </a:p>
          <a:p>
            <a:r>
              <a:rPr lang="ru-RU" altLang="en-US" sz="2800"/>
              <a:t>5. </a:t>
            </a:r>
            <a:r>
              <a:rPr lang="en-US" altLang="en-US" sz="2800"/>
              <a:t>Целеполагание</a:t>
            </a:r>
            <a:r>
              <a:rPr lang="en-US" altLang="ru-RU" sz="2800"/>
              <a:t> </a:t>
            </a:r>
            <a:r>
              <a:rPr lang="en-US" altLang="en-US" sz="2800"/>
              <a:t>при</a:t>
            </a:r>
            <a:r>
              <a:rPr lang="en-US" altLang="ru-RU" sz="2800"/>
              <a:t> </a:t>
            </a:r>
            <a:r>
              <a:rPr lang="en-US" altLang="en-US" sz="2800"/>
              <a:t>проектировании</a:t>
            </a:r>
            <a:r>
              <a:rPr lang="ru-RU" altLang="en-US" sz="2800"/>
              <a:t> </a:t>
            </a:r>
            <a:r>
              <a:rPr lang="en-US" altLang="en-US" sz="2800"/>
              <a:t>урока</a:t>
            </a:r>
            <a:r>
              <a:rPr lang="en-US" altLang="ru-RU" sz="2800"/>
              <a:t>.</a:t>
            </a:r>
            <a:r>
              <a:rPr lang="en-US" altLang="zh-CN" sz="2800"/>
              <a:t>  </a:t>
            </a:r>
            <a:r>
              <a:rPr lang="en-US" altLang="ru-RU" sz="2800"/>
              <a:t>http://www.slideshare.net/siberian_squirrel/ss-16748018</a:t>
            </a:r>
            <a:endParaRPr lang="en-US" altLang="ru-RU" sz="2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1325562"/>
          </a:xfrm>
          <a:ln/>
        </p:spPr>
        <p:txBody>
          <a:bodyPr vert="horz" lIns="91440" tIns="45720" rIns="91440" bIns="45720" anchor="ctr" anchorCtr="0"/>
          <a:p>
            <a:pPr defTabSz="914400">
              <a:buNone/>
            </a:pPr>
            <a:endParaRPr lang="ru-RU" altLang="en-US">
              <a:latin typeface="Calibri Light" panose="020F0302020204030204" pitchFamily="34" charset="0"/>
            </a:endParaRPr>
          </a:p>
        </p:txBody>
      </p:sp>
      <p:pic>
        <p:nvPicPr>
          <p:cNvPr id="23554" name="Замещающее содержимое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065463" y="569913"/>
            <a:ext cx="6289675" cy="5975350"/>
          </a:xfrm>
          <a:ln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1000125" y="2308225"/>
            <a:ext cx="10972800" cy="582613"/>
          </a:xfrm>
          <a:ln/>
        </p:spPr>
        <p:txBody>
          <a:bodyPr anchor="ctr" anchorCtr="0"/>
          <a:p>
            <a:pPr algn="ctr"/>
            <a:r>
              <a:rPr lang="ru-RU" altLang="en-US"/>
              <a:t>Спасибо за внимание!</a:t>
            </a:r>
            <a:endParaRPr lang="ru-RU" altLang="en-US"/>
          </a:p>
        </p:txBody>
      </p:sp>
      <p:sp>
        <p:nvSpPr>
          <p:cNvPr id="24578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anchor="t" anchorCtr="0"/>
          <a:p>
            <a:endParaRPr lang="ru-RU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1325562"/>
          </a:xfrm>
          <a:ln/>
        </p:spPr>
        <p:txBody>
          <a:bodyPr vert="horz" lIns="91440" tIns="45720" rIns="91440" bIns="45720" anchor="ctr" anchorCtr="0"/>
          <a:p>
            <a:pPr algn="ctr" defTabSz="914400">
              <a:buNone/>
            </a:pPr>
            <a:r>
              <a:rPr lang="ru-RU" altLang="en-US" b="1">
                <a:latin typeface="Calibri Light" panose="020F0302020204030204" pitchFamily="34" charset="0"/>
              </a:rPr>
              <a:t>Универсальные Учебные Действия</a:t>
            </a:r>
            <a:endParaRPr lang="ru-RU" altLang="en-US" b="1">
              <a:latin typeface="Calibri Light" panose="020F0302020204030204" pitchFamily="34" charset="0"/>
            </a:endParaRPr>
          </a:p>
        </p:txBody>
      </p:sp>
      <p:sp>
        <p:nvSpPr>
          <p:cNvPr id="8194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vert="horz" lIns="91440" tIns="45720" rIns="91440" bIns="45720" anchor="t" anchorCtr="0"/>
          <a:p>
            <a:pPr defTabSz="914400">
              <a:buFont typeface="Arial" panose="020B0604020202020204" pitchFamily="34" charset="0"/>
              <a:buNone/>
            </a:pP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Зачем я учу иностранный язык?</a:t>
            </a:r>
            <a:endParaRPr lang="ru-RU" altLang="en-US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Зачем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я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выполняю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то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или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иное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упражнение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на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уроке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(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читаю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,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пишу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,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слушаю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)?</a:t>
            </a:r>
            <a:endParaRPr lang="en-US" altLang="ru-RU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Зачем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я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повторяю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дома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пройденное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на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уроке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?</a:t>
            </a:r>
            <a:endParaRPr lang="en-US" altLang="ru-RU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Чему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я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научился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на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уроке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и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что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еще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мне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следует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сделать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?</a:t>
            </a:r>
            <a:endParaRPr lang="en-US" altLang="ru-RU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endParaRPr lang="en-US" altLang="ru-RU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algn="ctr" defTabSz="914400">
              <a:buFont typeface="Arial" panose="020B0604020202020204" pitchFamily="34" charset="0"/>
              <a:buNone/>
            </a:pPr>
            <a:r>
              <a:rPr lang="en-US" altLang="en-US" b="1">
                <a:solidFill>
                  <a:srgbClr val="404040"/>
                </a:solidFill>
                <a:latin typeface="Calibri Light" panose="020F0302020204030204" pitchFamily="34" charset="0"/>
              </a:rPr>
              <a:t>Язык</a:t>
            </a:r>
            <a:r>
              <a:rPr lang="en-US" altLang="ru-RU" b="1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b="1">
                <a:solidFill>
                  <a:srgbClr val="404040"/>
                </a:solidFill>
                <a:latin typeface="Calibri Light" panose="020F0302020204030204" pitchFamily="34" charset="0"/>
              </a:rPr>
              <a:t>должен</a:t>
            </a:r>
            <a:r>
              <a:rPr lang="en-US" altLang="ru-RU" b="1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b="1">
                <a:solidFill>
                  <a:srgbClr val="404040"/>
                </a:solidFill>
                <a:latin typeface="Calibri Light" panose="020F0302020204030204" pitchFamily="34" charset="0"/>
              </a:rPr>
              <a:t>осваиваться</a:t>
            </a:r>
            <a:r>
              <a:rPr lang="en-US" altLang="ru-RU" b="1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b="1">
                <a:solidFill>
                  <a:srgbClr val="404040"/>
                </a:solidFill>
                <a:latin typeface="Calibri Light" panose="020F0302020204030204" pitchFamily="34" charset="0"/>
              </a:rPr>
              <a:t>осознанно</a:t>
            </a:r>
            <a:r>
              <a:rPr lang="en-US" altLang="ru-RU" b="1">
                <a:solidFill>
                  <a:srgbClr val="404040"/>
                </a:solidFill>
                <a:latin typeface="Calibri Light" panose="020F0302020204030204" pitchFamily="34" charset="0"/>
              </a:rPr>
              <a:t>.</a:t>
            </a:r>
            <a:endParaRPr lang="en-US" altLang="ru-RU" b="1">
              <a:solidFill>
                <a:srgbClr val="404040"/>
              </a:solidFill>
              <a:latin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1325563"/>
          </a:xfrm>
        </p:spPr>
        <p:txBody>
          <a:bodyPr anchor="ctr" anchorCtr="0">
            <a:normAutofit fontScale="90000"/>
          </a:bodyPr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«Н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аучиться</a:t>
            </a:r>
            <a:r>
              <a:rPr kumimoji="0" lang="en-US" altLang="ru-RU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 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играть</a:t>
            </a:r>
            <a:r>
              <a:rPr kumimoji="0" lang="en-US" altLang="ru-RU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 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на</a:t>
            </a:r>
            <a:r>
              <a:rPr kumimoji="0" lang="en-US" altLang="ru-RU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 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флейте</a:t>
            </a:r>
            <a:r>
              <a:rPr kumimoji="0" lang="en-US" altLang="ru-RU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 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можно</a:t>
            </a:r>
            <a:r>
              <a:rPr kumimoji="0" lang="en-US" altLang="ru-RU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 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только</a:t>
            </a:r>
            <a:r>
              <a:rPr kumimoji="0" lang="en-US" altLang="ru-RU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, 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играя</a:t>
            </a:r>
            <a:r>
              <a:rPr kumimoji="0" lang="en-US" altLang="ru-RU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 </a:t>
            </a:r>
            <a:r>
              <a:rPr kumimoji="0" lang="en-US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самому</a:t>
            </a:r>
            <a:r>
              <a:rPr kumimoji="0" lang="ru-RU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» (Сократ)</a:t>
            </a:r>
            <a:endParaRPr kumimoji="0" lang="ru-RU" altLang="en-US" sz="4400" b="1" i="0" u="none" strike="noStrike" kern="1200" cap="none" spc="0" normalizeH="0" baseline="0" noProof="1">
              <a:solidFill>
                <a:schemeClr val="tx1"/>
              </a:solidFill>
              <a:effectLst/>
              <a:latin typeface="Calibri Light" panose="020F0302020204030204" pitchFamily="34" charset="0"/>
              <a:ea typeface="+mj-ea"/>
              <a:cs typeface="+mj-cs"/>
            </a:endParaRPr>
          </a:p>
        </p:txBody>
      </p:sp>
      <p:pic>
        <p:nvPicPr>
          <p:cNvPr id="9218" name="Замещающее содержимое 3"/>
          <p:cNvPicPr>
            <a:picLocks noGrp="1"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6934200" y="1871663"/>
            <a:ext cx="4581525" cy="2949575"/>
          </a:xfrm>
          <a:ln/>
        </p:spPr>
      </p:pic>
      <p:sp>
        <p:nvSpPr>
          <p:cNvPr id="9219" name="Текстовое поле 4"/>
          <p:cNvSpPr txBox="1"/>
          <p:nvPr/>
        </p:nvSpPr>
        <p:spPr>
          <a:xfrm>
            <a:off x="452438" y="1871663"/>
            <a:ext cx="1585912" cy="5826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ru-RU" altLang="en-US" sz="3200">
                <a:latin typeface="Calibri" panose="020F0502020204030204" charset="0"/>
                <a:ea typeface="SimSun" panose="02010600030101010101" pitchFamily="2" charset="-122"/>
              </a:rPr>
              <a:t>Учитель</a:t>
            </a:r>
            <a:endParaRPr lang="ru-RU" altLang="en-US" sz="3200">
              <a:latin typeface="Calibri" panose="020F0502020204030204" charset="0"/>
              <a:ea typeface="SimSun" panose="02010600030101010101" pitchFamily="2" charset="-122"/>
            </a:endParaRPr>
          </a:p>
        </p:txBody>
      </p:sp>
      <p:sp>
        <p:nvSpPr>
          <p:cNvPr id="9220" name="Текстовое поле 5"/>
          <p:cNvSpPr txBox="1"/>
          <p:nvPr/>
        </p:nvSpPr>
        <p:spPr>
          <a:xfrm>
            <a:off x="4195763" y="1871663"/>
            <a:ext cx="2025650" cy="582612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ru-RU" altLang="en-US" sz="3200">
                <a:latin typeface="Calibri" panose="020F0502020204030204" charset="0"/>
                <a:ea typeface="SimSun" panose="02010600030101010101" pitchFamily="2" charset="-122"/>
              </a:rPr>
              <a:t>Ученик</a:t>
            </a:r>
            <a:endParaRPr lang="ru-RU" altLang="en-US" sz="3200">
              <a:latin typeface="Calibri" panose="020F0502020204030204" charset="0"/>
              <a:ea typeface="SimSun" panose="02010600030101010101" pitchFamily="2" charset="-122"/>
            </a:endParaRPr>
          </a:p>
        </p:txBody>
      </p:sp>
      <p:sp>
        <p:nvSpPr>
          <p:cNvPr id="9221" name="Текстовое поле 6"/>
          <p:cNvSpPr txBox="1"/>
          <p:nvPr/>
        </p:nvSpPr>
        <p:spPr>
          <a:xfrm>
            <a:off x="2571750" y="3162300"/>
            <a:ext cx="1682750" cy="706438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ru-RU" altLang="en-US" sz="4000">
                <a:latin typeface="Calibri" panose="020F0502020204030204" charset="0"/>
                <a:ea typeface="SimSun" panose="02010600030101010101" pitchFamily="2" charset="-122"/>
              </a:rPr>
              <a:t>цель</a:t>
            </a:r>
            <a:endParaRPr lang="ru-RU" altLang="en-US" sz="4000">
              <a:latin typeface="Calibri" panose="020F0502020204030204" charset="0"/>
              <a:ea typeface="SimSun" panose="02010600030101010101" pitchFamily="2" charset="-122"/>
            </a:endParaRPr>
          </a:p>
        </p:txBody>
      </p:sp>
      <p:cxnSp>
        <p:nvCxnSpPr>
          <p:cNvPr id="8" name="Прямая со стрелкой 7"/>
          <p:cNvCxnSpPr>
            <a:stCxn id="9219" idx="2"/>
          </p:cNvCxnSpPr>
          <p:nvPr/>
        </p:nvCxnSpPr>
        <p:spPr>
          <a:xfrm>
            <a:off x="1246188" y="2454275"/>
            <a:ext cx="1246188" cy="9556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cxnSp>
        <p:nvCxnSpPr>
          <p:cNvPr id="9" name="Криволинейное соединение 8"/>
          <p:cNvCxnSpPr/>
          <p:nvPr/>
        </p:nvCxnSpPr>
        <p:spPr>
          <a:xfrm rot="10800000" flipV="1">
            <a:off x="4011613" y="2673350"/>
            <a:ext cx="898525" cy="755650"/>
          </a:xfrm>
          <a:prstGeom prst="curvedConnector3">
            <a:avLst>
              <a:gd name="adj1" fmla="val 49929"/>
            </a:avLst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9224" name="Текстовое поле 9"/>
          <p:cNvSpPr txBox="1"/>
          <p:nvPr/>
        </p:nvSpPr>
        <p:spPr>
          <a:xfrm>
            <a:off x="2936875" y="1779588"/>
            <a:ext cx="420688" cy="76835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ru-RU" altLang="en-US" sz="4400">
                <a:latin typeface="Calibri" panose="020F0502020204030204" charset="0"/>
                <a:ea typeface="SimSun" panose="02010600030101010101" pitchFamily="2" charset="-122"/>
              </a:rPr>
              <a:t>?</a:t>
            </a:r>
            <a:endParaRPr lang="ru-RU" altLang="en-US" sz="4400">
              <a:latin typeface="Calibri" panose="020F0502020204030204" charset="0"/>
              <a:ea typeface="SimSun" panose="02010600030101010101" pitchFamily="2" charset="-122"/>
            </a:endParaRPr>
          </a:p>
        </p:txBody>
      </p:sp>
      <p:sp>
        <p:nvSpPr>
          <p:cNvPr id="9225" name="Текстовое поле 10"/>
          <p:cNvSpPr txBox="1"/>
          <p:nvPr/>
        </p:nvSpPr>
        <p:spPr>
          <a:xfrm>
            <a:off x="1027113" y="4552950"/>
            <a:ext cx="5283200" cy="1198563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Чтобы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ученик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сформулировал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и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присвоил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себе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цель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,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его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необходимо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столкнуть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с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ситуацией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,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в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которой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он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обнаружит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дефицит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своих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знаний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и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 </a:t>
            </a:r>
            <a:r>
              <a:rPr lang="en-US" altLang="en-US">
                <a:latin typeface="Calibri" panose="020F0502020204030204" charset="0"/>
                <a:ea typeface="SimSun" panose="02010600030101010101" pitchFamily="2" charset="-122"/>
              </a:rPr>
              <a:t>способностей</a:t>
            </a:r>
            <a:r>
              <a:rPr lang="en-US" altLang="ru-RU">
                <a:latin typeface="Calibri" panose="020F0502020204030204" charset="0"/>
                <a:ea typeface="SimSun" panose="02010600030101010101" pitchFamily="2" charset="-122"/>
              </a:rPr>
              <a:t>.</a:t>
            </a:r>
            <a:endParaRPr lang="en-US" altLang="ru-RU">
              <a:latin typeface="Calibri" panose="020F0502020204030204" charset="0"/>
              <a:ea typeface="SimSun" panose="02010600030101010101" pitchFamily="2" charset="-12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1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3081337"/>
          </a:xfrm>
          <a:ln/>
        </p:spPr>
        <p:txBody>
          <a:bodyPr vert="horz" lIns="91440" tIns="45720" rIns="91440" bIns="45720" anchor="ctr" anchorCtr="0"/>
          <a:p>
            <a:pPr defTabSz="914400">
              <a:buNone/>
            </a:pPr>
            <a:r>
              <a:rPr lang="ru-RU" altLang="en-US" b="1">
                <a:latin typeface="Calibri Light" panose="020F0302020204030204" pitchFamily="34" charset="0"/>
              </a:rPr>
              <a:t>ЦЕЛЕПОЛАГАНИЕ </a:t>
            </a:r>
            <a:r>
              <a:rPr lang="ru-RU" altLang="en-US">
                <a:latin typeface="Calibri Light" panose="020F0302020204030204" pitchFamily="34" charset="0"/>
              </a:rPr>
              <a:t>- 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процесс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выявления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целей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и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задач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субъектов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деятельности</a:t>
            </a:r>
            <a:r>
              <a:rPr lang="en-US" altLang="ru-RU">
                <a:latin typeface="Calibri Light" panose="020F0302020204030204" pitchFamily="34" charset="0"/>
              </a:rPr>
              <a:t> (</a:t>
            </a:r>
            <a:r>
              <a:rPr lang="en-US" altLang="en-US">
                <a:latin typeface="Calibri Light" panose="020F0302020204030204" pitchFamily="34" charset="0"/>
              </a:rPr>
              <a:t>учителя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и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ученика</a:t>
            </a:r>
            <a:r>
              <a:rPr lang="en-US" altLang="ru-RU">
                <a:latin typeface="Calibri Light" panose="020F0302020204030204" pitchFamily="34" charset="0"/>
              </a:rPr>
              <a:t>), </a:t>
            </a:r>
            <a:r>
              <a:rPr lang="en-US" altLang="en-US">
                <a:latin typeface="Calibri Light" panose="020F0302020204030204" pitchFamily="34" charset="0"/>
              </a:rPr>
              <a:t>их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предъявления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друг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другу</a:t>
            </a:r>
            <a:r>
              <a:rPr lang="en-US" altLang="ru-RU">
                <a:latin typeface="Calibri Light" panose="020F0302020204030204" pitchFamily="34" charset="0"/>
              </a:rPr>
              <a:t>, </a:t>
            </a:r>
            <a:r>
              <a:rPr lang="en-US" altLang="en-US">
                <a:latin typeface="Calibri Light" panose="020F0302020204030204" pitchFamily="34" charset="0"/>
              </a:rPr>
              <a:t>согласования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и</a:t>
            </a:r>
            <a:r>
              <a:rPr lang="en-US" altLang="ru-RU">
                <a:latin typeface="Calibri Light" panose="020F0302020204030204" pitchFamily="34" charset="0"/>
              </a:rPr>
              <a:t> </a:t>
            </a:r>
            <a:r>
              <a:rPr lang="en-US" altLang="en-US">
                <a:latin typeface="Calibri Light" panose="020F0302020204030204" pitchFamily="34" charset="0"/>
              </a:rPr>
              <a:t>достижения</a:t>
            </a:r>
            <a:r>
              <a:rPr lang="en-US" altLang="ru-RU">
                <a:latin typeface="Calibri Light" panose="020F0302020204030204" pitchFamily="34" charset="0"/>
              </a:rPr>
              <a:t>.</a:t>
            </a:r>
            <a:endParaRPr lang="en-US" altLang="ru-RU">
              <a:latin typeface="Calibri Light" panose="020F0302020204030204" pitchFamily="34" charset="0"/>
            </a:endParaRPr>
          </a:p>
        </p:txBody>
      </p:sp>
      <p:sp>
        <p:nvSpPr>
          <p:cNvPr id="10242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3340100"/>
            <a:ext cx="10515600" cy="2836863"/>
          </a:xfrm>
          <a:ln/>
        </p:spPr>
        <p:txBody>
          <a:bodyPr vert="horz" lIns="91440" tIns="45720" rIns="91440" bIns="45720" anchor="t" anchorCtr="0"/>
          <a:p>
            <a:pPr defTabSz="914400">
              <a:buFont typeface="Arial" panose="020B0604020202020204" pitchFamily="34" charset="0"/>
              <a:buNone/>
            </a:pPr>
            <a:r>
              <a:rPr lang="en-US" altLang="en-US" sz="3600">
                <a:solidFill>
                  <a:srgbClr val="404040"/>
                </a:solidFill>
                <a:latin typeface="Calibri Light" panose="020F0302020204030204" pitchFamily="34" charset="0"/>
              </a:rPr>
              <a:t>обучающая</a:t>
            </a:r>
            <a:r>
              <a:rPr lang="en-US" altLang="ru-RU" sz="3600">
                <a:solidFill>
                  <a:srgbClr val="404040"/>
                </a:solidFill>
                <a:latin typeface="Calibri Light" panose="020F0302020204030204" pitchFamily="34" charset="0"/>
              </a:rPr>
              <a:t> (</a:t>
            </a:r>
            <a:r>
              <a:rPr lang="en-US" altLang="en-US" sz="3600">
                <a:solidFill>
                  <a:srgbClr val="404040"/>
                </a:solidFill>
                <a:latin typeface="Calibri Light" panose="020F0302020204030204" pitchFamily="34" charset="0"/>
              </a:rPr>
              <a:t>образовательная</a:t>
            </a:r>
            <a:r>
              <a:rPr lang="en-US" altLang="ru-RU" sz="3600">
                <a:solidFill>
                  <a:srgbClr val="404040"/>
                </a:solidFill>
                <a:latin typeface="Calibri Light" panose="020F0302020204030204" pitchFamily="34" charset="0"/>
              </a:rPr>
              <a:t>)</a:t>
            </a:r>
            <a:endParaRPr lang="en-US" altLang="ru-RU" sz="360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en-US" altLang="en-US" sz="3600">
                <a:solidFill>
                  <a:srgbClr val="404040"/>
                </a:solidFill>
                <a:latin typeface="Calibri Light" panose="020F0302020204030204" pitchFamily="34" charset="0"/>
              </a:rPr>
              <a:t>воспитывающая</a:t>
            </a:r>
            <a:endParaRPr lang="en-US" altLang="en-US" sz="360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en-US" altLang="en-US" sz="3600">
                <a:solidFill>
                  <a:srgbClr val="404040"/>
                </a:solidFill>
                <a:latin typeface="Calibri Light" panose="020F0302020204030204" pitchFamily="34" charset="0"/>
              </a:rPr>
              <a:t>развивающая</a:t>
            </a:r>
            <a:endParaRPr lang="en-US" altLang="en-US" sz="3600">
              <a:solidFill>
                <a:srgbClr val="404040"/>
              </a:solidFill>
              <a:latin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1325563"/>
          </a:xfrm>
        </p:spPr>
        <p:txBody>
          <a:bodyPr anchor="ctr" anchorCtr="0">
            <a:normAutofit fontScale="90000"/>
          </a:bodyPr>
          <a:p>
            <a:pPr marL="0" marR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kumimoji="0" lang="ru-RU" altLang="en-US" sz="4400" b="1" i="0" u="none" strike="noStrike" kern="1200" cap="none" spc="0" normalizeH="0" baseline="0" noProof="1">
                <a:solidFill>
                  <a:schemeClr val="tx1"/>
                </a:solidFill>
                <a:effectLst/>
                <a:latin typeface="Calibri Light" panose="020F0302020204030204" pitchFamily="34" charset="0"/>
                <a:ea typeface="+mj-ea"/>
                <a:cs typeface="+mj-cs"/>
              </a:rPr>
              <a:t>Цели : масштабные (глобальные) и локальные</a:t>
            </a:r>
            <a:endParaRPr kumimoji="0" lang="ru-RU" altLang="en-US" sz="4400" b="1" i="0" u="none" strike="noStrike" kern="1200" cap="none" spc="0" normalizeH="0" baseline="0" noProof="1">
              <a:solidFill>
                <a:schemeClr val="tx1"/>
              </a:solidFill>
              <a:effectLst/>
              <a:latin typeface="Calibri Light" panose="020F0302020204030204" pitchFamily="34" charset="0"/>
              <a:ea typeface="+mj-ea"/>
              <a:cs typeface="+mj-cs"/>
            </a:endParaRPr>
          </a:p>
        </p:txBody>
      </p:sp>
      <p:sp>
        <p:nvSpPr>
          <p:cNvPr id="11266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vert="horz" lIns="91440" tIns="45720" rIns="91440" bIns="45720" anchor="t" anchorCtr="0"/>
          <a:p>
            <a:pPr defTabSz="914400">
              <a:buFont typeface="Arial" panose="020B0604020202020204" pitchFamily="34" charset="0"/>
              <a:buNone/>
            </a:pPr>
            <a:r>
              <a:rPr lang="en-US" altLang="en-US" b="1">
                <a:solidFill>
                  <a:srgbClr val="404040"/>
                </a:solidFill>
                <a:latin typeface="Calibri Light" panose="020F0302020204030204" pitchFamily="34" charset="0"/>
              </a:rPr>
              <a:t>Глобальные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цели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-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это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ориентиры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человеческой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деятельности</a:t>
            </a:r>
            <a:r>
              <a:rPr lang="en-US" altLang="zh-CN">
                <a:solidFill>
                  <a:srgbClr val="404040"/>
                </a:solidFill>
                <a:latin typeface="Calibri Light" panose="020F0302020204030204" pitchFamily="34" charset="0"/>
              </a:rPr>
              <a:t> </a:t>
            </a:r>
            <a:endParaRPr lang="en-US" altLang="zh-CN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ru-RU" altLang="zh-CN">
                <a:solidFill>
                  <a:srgbClr val="404040"/>
                </a:solidFill>
                <a:latin typeface="Calibri Light" panose="020F0302020204030204" pitchFamily="34" charset="0"/>
              </a:rPr>
              <a:t>(</a:t>
            </a:r>
            <a:r>
              <a:rPr lang="en-US" altLang="zh-CN">
                <a:solidFill>
                  <a:srgbClr val="404040"/>
                </a:solidFill>
                <a:latin typeface="Calibri Light" panose="020F0302020204030204" pitchFamily="34" charset="0"/>
              </a:rPr>
              <a:t>«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интеллектуальное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развитие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учащихся</a:t>
            </a:r>
            <a:r>
              <a:rPr lang="en-US" altLang="zh-CN">
                <a:solidFill>
                  <a:srgbClr val="404040"/>
                </a:solidFill>
                <a:latin typeface="Calibri Light" panose="020F0302020204030204" pitchFamily="34" charset="0"/>
              </a:rPr>
              <a:t>»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, </a:t>
            </a:r>
            <a:r>
              <a:rPr lang="en-US" altLang="zh-CN">
                <a:solidFill>
                  <a:srgbClr val="404040"/>
                </a:solidFill>
                <a:latin typeface="Calibri Light" panose="020F0302020204030204" pitchFamily="34" charset="0"/>
              </a:rPr>
              <a:t>«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овладение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знаниями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,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необходимыми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для</a:t>
            </a:r>
            <a:r>
              <a:rPr lang="en-US" altLang="zh-CN">
                <a:solidFill>
                  <a:srgbClr val="404040"/>
                </a:solidFill>
                <a:latin typeface="Calibri Light" panose="020F0302020204030204" pitchFamily="34" charset="0"/>
              </a:rPr>
              <a:t> 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практической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деятельности</a:t>
            </a:r>
            <a:r>
              <a:rPr lang="en-US" altLang="zh-CN">
                <a:solidFill>
                  <a:srgbClr val="404040"/>
                </a:solidFill>
                <a:latin typeface="Calibri Light" panose="020F0302020204030204" pitchFamily="34" charset="0"/>
              </a:rPr>
              <a:t>»</a:t>
            </a:r>
            <a:r>
              <a:rPr lang="ru-RU" altLang="zh-CN">
                <a:solidFill>
                  <a:srgbClr val="404040"/>
                </a:solidFill>
                <a:latin typeface="Calibri Light" panose="020F0302020204030204" pitchFamily="34" charset="0"/>
              </a:rPr>
              <a:t>).</a:t>
            </a:r>
            <a:endParaRPr lang="ru-RU" altLang="zh-CN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en-US" altLang="zh-CN">
                <a:solidFill>
                  <a:srgbClr val="404040"/>
                </a:solidFill>
                <a:latin typeface="Calibri Light" panose="020F0302020204030204" pitchFamily="34" charset="0"/>
              </a:rPr>
              <a:t> </a:t>
            </a:r>
            <a:endParaRPr lang="en-US" altLang="zh-CN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ru-RU" altLang="zh-CN" b="1">
                <a:solidFill>
                  <a:srgbClr val="404040"/>
                </a:solidFill>
                <a:latin typeface="Calibri Light" panose="020F0302020204030204" pitchFamily="34" charset="0"/>
              </a:rPr>
              <a:t>Л</a:t>
            </a:r>
            <a:r>
              <a:rPr lang="en-US" altLang="en-US" b="1">
                <a:solidFill>
                  <a:srgbClr val="404040"/>
                </a:solidFill>
                <a:latin typeface="Calibri Light" panose="020F0302020204030204" pitchFamily="34" charset="0"/>
              </a:rPr>
              <a:t>окальная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цель</a:t>
            </a: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 связана с одним уроком. Она диагностируема, т.е.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имеются</a:t>
            </a:r>
            <a:r>
              <a:rPr lang="en-US" altLang="zh-CN">
                <a:solidFill>
                  <a:srgbClr val="404040"/>
                </a:solidFill>
                <a:latin typeface="Calibri Light" panose="020F0302020204030204" pitchFamily="34" charset="0"/>
              </a:rPr>
              <a:t> 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средства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и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возможности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проверить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,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достигнута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ли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эта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цель</a:t>
            </a: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.</a:t>
            </a:r>
            <a:endParaRPr lang="ru-RU" altLang="en-US">
              <a:solidFill>
                <a:srgbClr val="404040"/>
              </a:solidFill>
              <a:latin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89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ru-RU" altLang="en-US"/>
              <a:t>Ошибки при постановки цели урока:</a:t>
            </a:r>
            <a:endParaRPr lang="ru-RU" altLang="en-US"/>
          </a:p>
        </p:txBody>
      </p:sp>
      <p:sp>
        <p:nvSpPr>
          <p:cNvPr id="12290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anchor="t" anchorCtr="0"/>
          <a:p>
            <a:r>
              <a:rPr lang="ru-RU" altLang="en-US"/>
              <a:t>- завышение цели урока;</a:t>
            </a:r>
            <a:endParaRPr lang="ru-RU" altLang="en-US"/>
          </a:p>
          <a:p>
            <a:r>
              <a:rPr lang="ru-RU" altLang="en-US"/>
              <a:t>- подмена цели средствами урока;</a:t>
            </a:r>
            <a:endParaRPr lang="ru-RU" altLang="en-US"/>
          </a:p>
          <a:p>
            <a:r>
              <a:rPr lang="ru-RU" altLang="en-US"/>
              <a:t>- формальный подход при постановки цели;</a:t>
            </a:r>
            <a:endParaRPr lang="ru-RU" altLang="en-US"/>
          </a:p>
          <a:p>
            <a:r>
              <a:rPr lang="ru-RU" altLang="en-US"/>
              <a:t>- постановка собственной цели учителем.</a:t>
            </a:r>
            <a:endParaRPr lang="ru-RU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3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1325562"/>
          </a:xfrm>
          <a:ln/>
        </p:spPr>
        <p:txBody>
          <a:bodyPr vert="horz" lIns="91440" tIns="45720" rIns="91440" bIns="45720" anchor="ctr" anchorCtr="0"/>
          <a:p>
            <a:pPr defTabSz="914400">
              <a:buNone/>
            </a:pPr>
            <a:r>
              <a:rPr lang="ru-RU" altLang="en-US" b="1">
                <a:latin typeface="Calibri Light" panose="020F0302020204030204" pitchFamily="34" charset="0"/>
              </a:rPr>
              <a:t>Цель должна быть:</a:t>
            </a:r>
            <a:endParaRPr lang="ru-RU" altLang="en-US" b="1">
              <a:latin typeface="Calibri Light" panose="020F0302020204030204" pitchFamily="34" charset="0"/>
            </a:endParaRPr>
          </a:p>
        </p:txBody>
      </p:sp>
      <p:sp>
        <p:nvSpPr>
          <p:cNvPr id="13314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222375"/>
            <a:ext cx="10972800" cy="4953000"/>
          </a:xfrm>
          <a:ln/>
        </p:spPr>
        <p:txBody>
          <a:bodyPr vert="horz" lIns="91440" tIns="45720" rIns="91440" bIns="45720" anchor="t" anchorCtr="0"/>
          <a:p>
            <a:pPr defTabSz="914400">
              <a:buFont typeface="Arial" panose="020B0604020202020204" pitchFamily="34" charset="0"/>
              <a:buNone/>
            </a:pP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- конкретна;</a:t>
            </a:r>
            <a:endParaRPr lang="ru-RU" altLang="en-US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- измеряема количественными и качественными критериями;</a:t>
            </a:r>
            <a:endParaRPr lang="ru-RU" altLang="en-US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- достижима;</a:t>
            </a:r>
            <a:endParaRPr lang="ru-RU" altLang="en-US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- реальна;</a:t>
            </a:r>
            <a:endParaRPr lang="ru-RU" altLang="en-US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- ориентирована на результат;</a:t>
            </a:r>
            <a:endParaRPr lang="ru-RU" altLang="en-US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- ориентирована по времени.</a:t>
            </a:r>
            <a:endParaRPr lang="ru-RU" altLang="en-US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ru-RU" altLang="en-US" b="1">
                <a:solidFill>
                  <a:srgbClr val="404040"/>
                </a:solidFill>
                <a:latin typeface="Calibri Light" panose="020F0302020204030204" pitchFamily="34" charset="0"/>
              </a:rPr>
              <a:t>Метод «</a:t>
            </a:r>
            <a:r>
              <a:rPr lang="en-US" altLang="en-US" b="1">
                <a:solidFill>
                  <a:srgbClr val="404040"/>
                </a:solidFill>
                <a:latin typeface="Calibri Light" panose="020F0302020204030204" pitchFamily="34" charset="0"/>
              </a:rPr>
              <a:t>SMART</a:t>
            </a:r>
            <a:r>
              <a:rPr lang="ru-RU" altLang="en-US" b="1">
                <a:solidFill>
                  <a:srgbClr val="404040"/>
                </a:solidFill>
                <a:latin typeface="Calibri Light" panose="020F0302020204030204" pitchFamily="34" charset="0"/>
              </a:rPr>
              <a:t>»</a:t>
            </a:r>
            <a:r>
              <a:rPr lang="ru-RU" altLang="en-US">
                <a:solidFill>
                  <a:srgbClr val="404040"/>
                </a:solidFill>
                <a:latin typeface="Calibri Light" panose="020F0302020204030204" pitchFamily="34" charset="0"/>
              </a:rPr>
              <a:t> : </a:t>
            </a:r>
            <a:r>
              <a:rPr lang="en-US" altLang="en-US">
                <a:solidFill>
                  <a:srgbClr val="404040"/>
                </a:solidFill>
                <a:latin typeface="Calibri Light" panose="020F0302020204030204" pitchFamily="34" charset="0"/>
              </a:rPr>
              <a:t>S - Specific; M- Measurable; A - </a:t>
            </a: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Achievable; </a:t>
            </a:r>
            <a:endParaRPr lang="en-US" altLang="ru-RU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defTabSz="914400">
              <a:buFont typeface="Arial" panose="020B0604020202020204" pitchFamily="34" charset="0"/>
              <a:buNone/>
            </a:pPr>
            <a:r>
              <a:rPr lang="en-US" altLang="ru-RU">
                <a:solidFill>
                  <a:srgbClr val="404040"/>
                </a:solidFill>
                <a:latin typeface="Calibri Light" panose="020F0302020204030204" pitchFamily="34" charset="0"/>
              </a:rPr>
              <a:t>R - Relevant; T - Time-limited.</a:t>
            </a:r>
            <a:endParaRPr lang="en-US" altLang="ru-RU">
              <a:solidFill>
                <a:srgbClr val="404040"/>
              </a:solidFill>
              <a:latin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>
          <a:xfrm>
            <a:off x="647700" y="258763"/>
            <a:ext cx="10515600" cy="1325562"/>
          </a:xfrm>
          <a:ln/>
        </p:spPr>
        <p:txBody>
          <a:bodyPr vert="horz" lIns="91440" tIns="45720" rIns="91440" bIns="45720" anchor="ctr" anchorCtr="0"/>
          <a:p>
            <a:pPr defTabSz="914400">
              <a:buNone/>
            </a:pPr>
            <a:r>
              <a:rPr lang="ru-RU" altLang="ru-RU">
                <a:latin typeface="Calibri Light" panose="020F0302020204030204" pitchFamily="34" charset="0"/>
              </a:rPr>
              <a:t>Приемы целеполагания</a:t>
            </a:r>
            <a:endParaRPr lang="ru-RU" altLang="ru-RU">
              <a:latin typeface="Calibri Light" panose="020F0302020204030204" pitchFamily="34" charset="0"/>
            </a:endParaRPr>
          </a:p>
        </p:txBody>
      </p:sp>
      <p:sp>
        <p:nvSpPr>
          <p:cNvPr id="14338" name="Замещающее содержимое 2"/>
          <p:cNvSpPr>
            <a:spLocks noGrp="1"/>
          </p:cNvSpPr>
          <p:nvPr>
            <p:ph idx="1"/>
          </p:nvPr>
        </p:nvSpPr>
        <p:spPr>
          <a:xfrm>
            <a:off x="647700" y="1584325"/>
            <a:ext cx="10515600" cy="5070475"/>
          </a:xfrm>
          <a:ln/>
        </p:spPr>
        <p:txBody>
          <a:bodyPr anchor="t" anchorCtr="0"/>
          <a:p>
            <a: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Тема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-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вопрос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-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план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    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Работа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над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понятием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    </a:t>
            </a:r>
            <a:endParaRPr lang="ru-RU" altLang="en-US" sz="2800" baseline="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Ситуация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яркого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пятна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  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Исключение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       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Домысливание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               </a:t>
            </a:r>
            <a:endParaRPr lang="ru-RU" altLang="en-US" sz="2800" baseline="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Проблемная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ситуация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 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Группировка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.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Прием</a:t>
            </a:r>
            <a:r>
              <a:rPr lang="zh-CN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 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zh-CN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«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знаю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-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не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знаю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»         </a:t>
            </a:r>
            <a:endParaRPr lang="ru-RU" altLang="en-US" sz="2800" baseline="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Подводящий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диалог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     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Собери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слово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	</a:t>
            </a:r>
            <a:endParaRPr lang="ru-RU" altLang="en-US" sz="2800" baseline="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Проблема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предыдущего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урока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.</a:t>
            </a:r>
            <a:r>
              <a:rPr lang="ru-RU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                  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Скрытая</a:t>
            </a:r>
            <a:r>
              <a:rPr lang="en-US" altLang="ru-RU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 </a:t>
            </a:r>
            <a:r>
              <a:rPr lang="en-US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ошибка</a:t>
            </a:r>
            <a:endParaRPr lang="en-US" altLang="en-US" sz="2800" baseline="0">
              <a:solidFill>
                <a:srgbClr val="404040"/>
              </a:solidFill>
              <a:latin typeface="Calibri Light" panose="020F0302020204030204" pitchFamily="34" charset="0"/>
            </a:endParaRPr>
          </a:p>
          <a:p>
            <a:pPr marL="0" indent="0" defTabSz="91440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zh-CN" altLang="en-US" sz="2800" baseline="0">
                <a:solidFill>
                  <a:srgbClr val="404040"/>
                </a:solidFill>
                <a:latin typeface="Calibri Light" panose="020F0302020204030204" pitchFamily="34" charset="0"/>
              </a:rPr>
              <a:t> </a:t>
            </a:r>
            <a:endParaRPr lang="zh-CN" altLang="en-US" sz="2800" baseline="0">
              <a:solidFill>
                <a:srgbClr val="404040"/>
              </a:solidFill>
              <a:latin typeface="Calibri Light" panose="020F030202020403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ru-RU" altLang="en-US"/>
              <a:t>Цель (записана на доске)</a:t>
            </a:r>
            <a:endParaRPr lang="ru-RU" altLang="en-US"/>
          </a:p>
        </p:txBody>
      </p:sp>
      <p:sp>
        <p:nvSpPr>
          <p:cNvPr id="15362" name="Замещающее содержимое 2"/>
          <p:cNvSpPr>
            <a:spLocks noGrp="1"/>
          </p:cNvSpPr>
          <p:nvPr>
            <p:ph idx="1"/>
          </p:nvPr>
        </p:nvSpPr>
        <p:spPr>
          <a:ln/>
        </p:spPr>
        <p:txBody>
          <a:bodyPr anchor="t" anchorCtr="0"/>
          <a:p>
            <a:pPr>
              <a:lnSpc>
                <a:spcPct val="90000"/>
              </a:lnSpc>
            </a:pPr>
            <a:r>
              <a:rPr lang="ru-RU" altLang="en-US"/>
              <a:t>1. Формулирование вопросов (участие детей)</a:t>
            </a:r>
            <a:endParaRPr lang="ru-RU" altLang="en-US"/>
          </a:p>
          <a:p>
            <a:pPr>
              <a:lnSpc>
                <a:spcPct val="90000"/>
              </a:lnSpc>
            </a:pPr>
            <a:r>
              <a:rPr lang="ru-RU" altLang="en-US"/>
              <a:t>2. Обсуждение цели (она может быть не одна)</a:t>
            </a:r>
            <a:endParaRPr lang="ru-RU" altLang="en-US"/>
          </a:p>
          <a:p>
            <a:pPr>
              <a:lnSpc>
                <a:spcPct val="90000"/>
              </a:lnSpc>
            </a:pPr>
            <a:r>
              <a:rPr lang="ru-RU" altLang="en-US"/>
              <a:t>3. Ставим задачи (через действия, которые будут выполняться : </a:t>
            </a:r>
            <a:r>
              <a:rPr lang="en-US" altLang="en-US"/>
              <a:t>читать</a:t>
            </a:r>
            <a:r>
              <a:rPr lang="en-US" altLang="ru-RU"/>
              <a:t> </a:t>
            </a:r>
            <a:r>
              <a:rPr lang="en-US" altLang="en-US"/>
              <a:t>учебник</a:t>
            </a:r>
            <a:r>
              <a:rPr lang="en-US" altLang="ru-RU"/>
              <a:t>, </a:t>
            </a:r>
            <a:r>
              <a:rPr lang="en-US" altLang="en-US"/>
              <a:t>сделать</a:t>
            </a:r>
            <a:r>
              <a:rPr lang="en-US" altLang="ru-RU"/>
              <a:t> </a:t>
            </a:r>
            <a:r>
              <a:rPr lang="en-US" altLang="en-US"/>
              <a:t>конспект</a:t>
            </a:r>
            <a:r>
              <a:rPr lang="en-US" altLang="ru-RU"/>
              <a:t>, </a:t>
            </a:r>
            <a:r>
              <a:rPr lang="en-US" altLang="en-US"/>
              <a:t>слушать</a:t>
            </a:r>
            <a:r>
              <a:rPr lang="en-US" altLang="ru-RU"/>
              <a:t> </a:t>
            </a:r>
            <a:r>
              <a:rPr lang="en-US" altLang="en-US"/>
              <a:t>доклад</a:t>
            </a:r>
            <a:r>
              <a:rPr lang="en-US" altLang="ru-RU"/>
              <a:t>, </a:t>
            </a:r>
            <a:r>
              <a:rPr lang="en-US" altLang="en-US"/>
              <a:t>составить</a:t>
            </a:r>
            <a:r>
              <a:rPr lang="en-US" altLang="ru-RU"/>
              <a:t> </a:t>
            </a:r>
            <a:r>
              <a:rPr lang="en-US" altLang="en-US"/>
              <a:t>таблицу</a:t>
            </a:r>
            <a:r>
              <a:rPr lang="en-US" altLang="ru-RU"/>
              <a:t>, </a:t>
            </a:r>
            <a:r>
              <a:rPr lang="en-US" altLang="en-US"/>
              <a:t>выписать</a:t>
            </a:r>
            <a:r>
              <a:rPr lang="en-US" altLang="ru-RU"/>
              <a:t> </a:t>
            </a:r>
            <a:r>
              <a:rPr lang="en-US" altLang="en-US"/>
              <a:t>значения</a:t>
            </a:r>
            <a:r>
              <a:rPr lang="en-US" altLang="ru-RU"/>
              <a:t> </a:t>
            </a:r>
            <a:r>
              <a:rPr lang="en-US" altLang="en-US"/>
              <a:t>слов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так</a:t>
            </a:r>
            <a:r>
              <a:rPr lang="en-US" altLang="ru-RU"/>
              <a:t> </a:t>
            </a:r>
            <a:r>
              <a:rPr lang="en-US" altLang="en-US"/>
              <a:t>далее</a:t>
            </a:r>
            <a:r>
              <a:rPr lang="ru-RU" altLang="en-US"/>
              <a:t>)</a:t>
            </a:r>
            <a:endParaRPr lang="ru-RU" altLang="en-US"/>
          </a:p>
          <a:p>
            <a:pPr>
              <a:lnSpc>
                <a:spcPct val="90000"/>
              </a:lnSpc>
            </a:pP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конце</a:t>
            </a:r>
            <a:r>
              <a:rPr lang="en-US" altLang="ru-RU"/>
              <a:t> </a:t>
            </a:r>
            <a:r>
              <a:rPr lang="en-US" altLang="en-US"/>
              <a:t>урока</a:t>
            </a:r>
            <a:r>
              <a:rPr lang="en-US" altLang="ru-RU"/>
              <a:t> </a:t>
            </a:r>
            <a:r>
              <a:rPr lang="en-US" altLang="en-US"/>
              <a:t>необходимо</a:t>
            </a:r>
            <a:r>
              <a:rPr lang="en-US" altLang="ru-RU"/>
              <a:t> </a:t>
            </a:r>
            <a:r>
              <a:rPr lang="en-US" altLang="en-US"/>
              <a:t>вернуться</a:t>
            </a:r>
            <a:r>
              <a:rPr lang="en-US" altLang="ru-RU"/>
              <a:t> </a:t>
            </a:r>
            <a:r>
              <a:rPr lang="en-US" altLang="en-US"/>
              <a:t>к</a:t>
            </a:r>
            <a:r>
              <a:rPr lang="en-US" altLang="ru-RU"/>
              <a:t> </a:t>
            </a:r>
            <a:r>
              <a:rPr lang="en-US" altLang="en-US"/>
              <a:t>этой</a:t>
            </a:r>
            <a:r>
              <a:rPr lang="en-US" altLang="ru-RU"/>
              <a:t> </a:t>
            </a:r>
            <a:r>
              <a:rPr lang="en-US" altLang="en-US"/>
              <a:t>записи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предложить</a:t>
            </a:r>
            <a:r>
              <a:rPr lang="en-US" altLang="ru-RU"/>
              <a:t> </a:t>
            </a:r>
            <a:r>
              <a:rPr lang="en-US" altLang="en-US"/>
              <a:t>учащимся</a:t>
            </a:r>
            <a:r>
              <a:rPr lang="en-US" altLang="ru-RU"/>
              <a:t> </a:t>
            </a:r>
            <a:r>
              <a:rPr lang="en-US" altLang="en-US"/>
              <a:t>не</a:t>
            </a:r>
            <a:r>
              <a:rPr lang="en-US" altLang="ru-RU"/>
              <a:t> </a:t>
            </a:r>
            <a:r>
              <a:rPr lang="en-US" altLang="en-US"/>
              <a:t>только</a:t>
            </a:r>
            <a:r>
              <a:rPr lang="en-US" altLang="ru-RU"/>
              <a:t> </a:t>
            </a:r>
            <a:r>
              <a:rPr lang="en-US" altLang="en-US"/>
              <a:t>проанализировать</a:t>
            </a:r>
            <a:r>
              <a:rPr lang="en-US" altLang="ru-RU"/>
              <a:t>, </a:t>
            </a:r>
            <a:r>
              <a:rPr lang="en-US" altLang="en-US"/>
              <a:t>что</a:t>
            </a:r>
            <a:r>
              <a:rPr lang="en-US" altLang="ru-RU"/>
              <a:t> </a:t>
            </a:r>
            <a:r>
              <a:rPr lang="en-US" altLang="en-US"/>
              <a:t>им</a:t>
            </a:r>
            <a:r>
              <a:rPr lang="en-US" altLang="ru-RU"/>
              <a:t> </a:t>
            </a:r>
            <a:r>
              <a:rPr lang="en-US" altLang="en-US"/>
              <a:t>удалось</a:t>
            </a:r>
            <a:r>
              <a:rPr lang="en-US" altLang="ru-RU"/>
              <a:t> </a:t>
            </a:r>
            <a:r>
              <a:rPr lang="en-US" altLang="en-US"/>
              <a:t>сделать</a:t>
            </a:r>
            <a:r>
              <a:rPr lang="en-US" altLang="ru-RU"/>
              <a:t> </a:t>
            </a:r>
            <a:r>
              <a:rPr lang="en-US" altLang="en-US"/>
              <a:t>на</a:t>
            </a:r>
            <a:r>
              <a:rPr lang="en-US" altLang="ru-RU"/>
              <a:t> </a:t>
            </a:r>
            <a:r>
              <a:rPr lang="en-US" altLang="en-US"/>
              <a:t>уроке</a:t>
            </a:r>
            <a:r>
              <a:rPr lang="en-US" altLang="ru-RU"/>
              <a:t>, </a:t>
            </a:r>
            <a:r>
              <a:rPr lang="en-US" altLang="en-US"/>
              <a:t>но</a:t>
            </a:r>
            <a:r>
              <a:rPr lang="en-US" altLang="ru-RU"/>
              <a:t> </a:t>
            </a:r>
            <a:r>
              <a:rPr lang="en-US" altLang="en-US"/>
              <a:t>и</a:t>
            </a:r>
            <a:r>
              <a:rPr lang="en-US" altLang="ru-RU"/>
              <a:t> </a:t>
            </a:r>
            <a:r>
              <a:rPr lang="en-US" altLang="en-US"/>
              <a:t>увидеть</a:t>
            </a:r>
            <a:r>
              <a:rPr lang="en-US" altLang="ru-RU"/>
              <a:t>, </a:t>
            </a:r>
            <a:r>
              <a:rPr lang="en-US" altLang="en-US"/>
              <a:t>достигли</a:t>
            </a:r>
            <a:r>
              <a:rPr lang="en-US" altLang="ru-RU"/>
              <a:t> </a:t>
            </a:r>
            <a:r>
              <a:rPr lang="en-US" altLang="en-US"/>
              <a:t>ли</a:t>
            </a:r>
            <a:r>
              <a:rPr lang="en-US" altLang="ru-RU"/>
              <a:t> </a:t>
            </a:r>
            <a:r>
              <a:rPr lang="en-US" altLang="en-US"/>
              <a:t>они</a:t>
            </a:r>
            <a:r>
              <a:rPr lang="en-US" altLang="ru-RU"/>
              <a:t> </a:t>
            </a:r>
            <a:r>
              <a:rPr lang="en-US" altLang="en-US"/>
              <a:t>цели</a:t>
            </a:r>
            <a:r>
              <a:rPr lang="en-US" altLang="ru-RU"/>
              <a:t>, </a:t>
            </a:r>
            <a:r>
              <a:rPr lang="en-US" altLang="en-US"/>
              <a:t>а</a:t>
            </a:r>
            <a:r>
              <a:rPr lang="en-US" altLang="ru-RU"/>
              <a:t> </a:t>
            </a:r>
            <a:r>
              <a:rPr lang="en-US" altLang="en-US"/>
              <a:t>в</a:t>
            </a:r>
            <a:r>
              <a:rPr lang="en-US" altLang="ru-RU"/>
              <a:t> </a:t>
            </a:r>
            <a:r>
              <a:rPr lang="en-US" altLang="en-US"/>
              <a:t>зависимости</a:t>
            </a:r>
            <a:r>
              <a:rPr lang="en-US" altLang="ru-RU"/>
              <a:t> </a:t>
            </a:r>
            <a:r>
              <a:rPr lang="en-US" altLang="en-US"/>
              <a:t>от</a:t>
            </a:r>
            <a:r>
              <a:rPr lang="en-US" altLang="ru-RU"/>
              <a:t> </a:t>
            </a:r>
            <a:r>
              <a:rPr lang="en-US" altLang="en-US"/>
              <a:t>этого</a:t>
            </a:r>
            <a:r>
              <a:rPr lang="en-US" altLang="ru-RU"/>
              <a:t> –</a:t>
            </a:r>
            <a:r>
              <a:rPr lang="en-US" altLang="zh-CN"/>
              <a:t> </a:t>
            </a:r>
            <a:r>
              <a:rPr lang="en-US" altLang="ru-RU"/>
              <a:t> </a:t>
            </a:r>
            <a:r>
              <a:rPr lang="en-US" altLang="en-US" b="1"/>
              <a:t>формулируется</a:t>
            </a:r>
            <a:r>
              <a:rPr lang="en-US" altLang="zh-CN" b="1"/>
              <a:t> </a:t>
            </a:r>
            <a:r>
              <a:rPr lang="en-US" altLang="ru-RU" b="1"/>
              <a:t> </a:t>
            </a:r>
            <a:r>
              <a:rPr lang="en-US" altLang="en-US" b="1"/>
              <a:t>домашнее</a:t>
            </a:r>
            <a:r>
              <a:rPr lang="en-US" altLang="ru-RU" b="1"/>
              <a:t> </a:t>
            </a:r>
            <a:r>
              <a:rPr lang="en-US" altLang="en-US" b="1"/>
              <a:t>задание</a:t>
            </a:r>
            <a:r>
              <a:rPr lang="en-US" altLang="ru-RU"/>
              <a:t>.</a:t>
            </a:r>
            <a:endParaRPr lang="en-US" alt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range Waves">
  <a:themeElements>
    <a:clrScheme name="Orang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C73109"/>
      </a:accent1>
      <a:accent2>
        <a:srgbClr val="FF5050"/>
      </a:accent2>
      <a:accent3>
        <a:srgbClr val="FFFFFF"/>
      </a:accent3>
      <a:accent4>
        <a:srgbClr val="000000"/>
      </a:accent4>
      <a:accent5>
        <a:srgbClr val="E0ADAA"/>
      </a:accent5>
      <a:accent6>
        <a:srgbClr val="E74848"/>
      </a:accent6>
      <a:hlink>
        <a:srgbClr val="4D4D4D"/>
      </a:hlink>
      <a:folHlink>
        <a:srgbClr val="777777"/>
      </a:folHlink>
    </a:clrScheme>
    <a:fontScheme name="Orang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Orang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rang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rang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73109"/>
        </a:accent1>
        <a:accent2>
          <a:srgbClr val="FF5050"/>
        </a:accent2>
        <a:accent3>
          <a:srgbClr val="FFFFFF"/>
        </a:accent3>
        <a:accent4>
          <a:srgbClr val="000000"/>
        </a:accent4>
        <a:accent5>
          <a:srgbClr val="E0ADAA"/>
        </a:accent5>
        <a:accent6>
          <a:srgbClr val="E74848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4836</Words>
  <Application>WPS Presentation</Application>
  <PresentationFormat>宽屏</PresentationFormat>
  <Paragraphs>128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7" baseType="lpstr">
      <vt:lpstr>Arial</vt:lpstr>
      <vt:lpstr>SimSun</vt:lpstr>
      <vt:lpstr>Wingdings</vt:lpstr>
      <vt:lpstr>Calibri Light</vt:lpstr>
      <vt:lpstr>Arial Unicode MS</vt:lpstr>
      <vt:lpstr>Calibri</vt:lpstr>
      <vt:lpstr>Microsoft YaHei</vt:lpstr>
      <vt:lpstr>黑体</vt:lpstr>
      <vt:lpstr>Orange Waves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79171</cp:lastModifiedBy>
  <cp:revision>5</cp:revision>
  <dcterms:created xsi:type="dcterms:W3CDTF">2025-02-23T10:31:42Z</dcterms:created>
  <dcterms:modified xsi:type="dcterms:W3CDTF">2025-02-25T09:53:25Z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1049-12.2.0.19805</vt:lpwstr>
  </property>
  <property fmtid="{D5CDD505-2E9C-101B-9397-08002B2CF9AE}" pid="3" name="ICV">
    <vt:lpwstr>14D4DB77B4404558B390119B8E42B8FF_13</vt:lpwstr>
  </property>
</Properties>
</file>