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643314"/>
            <a:ext cx="7851648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Пропедевтика подготовки обучающихся к выполнению заданий 1 и 2 устной части ЕГЭ по английскому языку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714884"/>
            <a:ext cx="7854696" cy="1752600"/>
          </a:xfrm>
        </p:spPr>
        <p:txBody>
          <a:bodyPr/>
          <a:lstStyle/>
          <a:p>
            <a:pPr algn="r"/>
            <a:r>
              <a:rPr lang="ru-RU" dirty="0" err="1" smtClean="0"/>
              <a:t>Потяко</a:t>
            </a:r>
            <a:r>
              <a:rPr lang="ru-RU" dirty="0" smtClean="0"/>
              <a:t> А.В </a:t>
            </a:r>
          </a:p>
          <a:p>
            <a:pPr algn="r"/>
            <a:r>
              <a:rPr lang="ru-RU" dirty="0" smtClean="0"/>
              <a:t>ГБОУ СОШ №1 «ОЦ» с. Борское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часть задание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базовый уровень сложности – условный диалог-расспрос – проверяет умение участвовать в диалоге с вербальными и визуальными опорами, задавая вопросы в предложенной коммуникативной ситуации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2: ошибки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дефицит лексико-грамматических навыков;</a:t>
            </a:r>
          </a:p>
          <a:p>
            <a:r>
              <a:rPr lang="ru-RU" dirty="0" smtClean="0"/>
              <a:t>недостаточное внимание визуальному ряду – фотографии в рекламном объявлении;</a:t>
            </a:r>
          </a:p>
          <a:p>
            <a:r>
              <a:rPr lang="ru-RU" dirty="0" smtClean="0"/>
              <a:t>незнание алгоритма постановки вопроса;</a:t>
            </a:r>
          </a:p>
          <a:p>
            <a:r>
              <a:rPr lang="ru-RU" dirty="0" smtClean="0"/>
              <a:t>проблемы с использованием </a:t>
            </a:r>
            <a:r>
              <a:rPr lang="ru-RU" dirty="0" err="1" smtClean="0"/>
              <a:t>видо-временных</a:t>
            </a:r>
            <a:r>
              <a:rPr lang="ru-RU" dirty="0" smtClean="0"/>
              <a:t> форм глаголов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2: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повторить теорию постановки разных типов вопросов;</a:t>
            </a:r>
          </a:p>
          <a:p>
            <a:r>
              <a:rPr lang="ru-RU" dirty="0" smtClean="0"/>
              <a:t>объяснить разницу между прямым и косвенным вопросами;</a:t>
            </a:r>
          </a:p>
          <a:p>
            <a:r>
              <a:rPr lang="ru-RU" dirty="0" smtClean="0"/>
              <a:t>на этапе речевой зарядки делегировать отдельным участникам роль учителя и просить их спонтанно задать пять–шесть вопросов по изучаемой теме, либо недавно пройденной теме, либо по любой волнующей их теме; использовать технологии GAP (нехватка информации);</a:t>
            </a:r>
          </a:p>
          <a:p>
            <a:r>
              <a:rPr lang="ru-RU" dirty="0" smtClean="0"/>
              <a:t>выделить наиболее востребованные темы и ситуации социально-бытового общения и отрабатывать вопросы на их основе; </a:t>
            </a:r>
          </a:p>
          <a:p>
            <a:r>
              <a:rPr lang="ru-RU" dirty="0" smtClean="0"/>
              <a:t>просить школьников найти ошибки в предложенных вопросах.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2: постановка вопроса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Изучить типы вопросов (4)</a:t>
            </a:r>
          </a:p>
          <a:p>
            <a:pPr lvl="0"/>
            <a:r>
              <a:rPr lang="ru-RU" dirty="0" smtClean="0"/>
              <a:t>Запомнить алгоритм задавания вопроса</a:t>
            </a:r>
          </a:p>
          <a:p>
            <a:pPr lvl="0"/>
            <a:r>
              <a:rPr lang="ru-RU" dirty="0" smtClean="0"/>
              <a:t>Выучить наиболее часто используемые в заданиях ЕГЭ слова, используемые для рекламы объектов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2: алгоритм задавания вопроса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задать вопрос по-русски;</a:t>
            </a:r>
          </a:p>
          <a:p>
            <a:r>
              <a:rPr lang="ru-RU" dirty="0" smtClean="0"/>
              <a:t>найти </a:t>
            </a:r>
            <a:r>
              <a:rPr lang="ru-RU" strike="sngStrike" dirty="0" smtClean="0"/>
              <a:t>ответ; </a:t>
            </a:r>
            <a:endParaRPr lang="ru-RU" dirty="0" smtClean="0"/>
          </a:p>
          <a:p>
            <a:r>
              <a:rPr lang="ru-RU" dirty="0" smtClean="0"/>
              <a:t>найти вспомогательный глагол;</a:t>
            </a:r>
          </a:p>
          <a:p>
            <a:r>
              <a:rPr lang="ru-RU" dirty="0" smtClean="0"/>
              <a:t>сформулировать вопрос по схеме: вопросительное </a:t>
            </a:r>
            <a:r>
              <a:rPr lang="ru-RU" dirty="0" err="1" smtClean="0"/>
              <a:t>слово+вспомогательный</a:t>
            </a:r>
            <a:r>
              <a:rPr lang="ru-RU" dirty="0" smtClean="0"/>
              <a:t> </a:t>
            </a:r>
            <a:r>
              <a:rPr lang="ru-RU" dirty="0" err="1" smtClean="0"/>
              <a:t>глагол+остатки</a:t>
            </a:r>
            <a:r>
              <a:rPr lang="ru-RU" dirty="0" smtClean="0"/>
              <a:t> предложения (без </a:t>
            </a:r>
            <a:r>
              <a:rPr lang="ru-RU" strike="sngStrike" dirty="0" smtClean="0"/>
              <a:t>ответа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создать план пошагового развития стратегий развития монологической и диалогической речи;</a:t>
            </a:r>
          </a:p>
          <a:p>
            <a:r>
              <a:rPr lang="ru-RU" dirty="0" smtClean="0"/>
              <a:t>научить школьников находить ошибки собственные и своих одноклассников в выполнении различных заданий на спонтанную и подготовленную речь, комментировать их и корректировать;</a:t>
            </a:r>
          </a:p>
          <a:p>
            <a:r>
              <a:rPr lang="ru-RU" dirty="0" smtClean="0"/>
              <a:t>стимулировать навыки самоконтроля;</a:t>
            </a:r>
          </a:p>
          <a:p>
            <a:r>
              <a:rPr lang="ru-RU" dirty="0" smtClean="0"/>
              <a:t>развивать аналитическое мышление, логику, </a:t>
            </a:r>
            <a:r>
              <a:rPr lang="ru-RU" dirty="0" err="1" smtClean="0"/>
              <a:t>креативность</a:t>
            </a:r>
            <a:r>
              <a:rPr lang="ru-RU" dirty="0" smtClean="0"/>
              <a:t>, самостоятельность, ответственность;</a:t>
            </a:r>
          </a:p>
          <a:p>
            <a:r>
              <a:rPr lang="ru-RU" dirty="0" smtClean="0"/>
              <a:t>делать аудиозапись ответов, прослушивать и анализировать их;</a:t>
            </a:r>
          </a:p>
          <a:p>
            <a:r>
              <a:rPr lang="ru-RU" dirty="0" smtClean="0"/>
              <a:t>контролировать время высказывания, используя любой таймер.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3236"/>
            <a:ext cx="8693788" cy="648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часть задание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базовый уровень сложности - проверяет навыки чтения фрагмента информационного или научно-популярного, стилистически нейтрального текста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проверяет правильное оформление фонетической стороны устной речи (звуки в потоке речи, интонация, фразовое ударение, беглость речи), что отражает понимание содержания читаемого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1: ошибки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грубые фонетические ошибки, искажающие смысл высказывания;</a:t>
            </a:r>
          </a:p>
          <a:p>
            <a:r>
              <a:rPr lang="ru-RU" dirty="0" smtClean="0"/>
              <a:t>неправильное ударение в словах, состоящих из нескольких слогов, либо в сложных словах, имеющих два корня, например </a:t>
            </a:r>
            <a:r>
              <a:rPr lang="ru-RU" dirty="0" err="1" smtClean="0"/>
              <a:t>foreground</a:t>
            </a:r>
            <a:r>
              <a:rPr lang="ru-RU" dirty="0" smtClean="0"/>
              <a:t>, </a:t>
            </a:r>
            <a:r>
              <a:rPr lang="ru-RU" dirty="0" err="1" smtClean="0"/>
              <a:t>airborne</a:t>
            </a:r>
            <a:r>
              <a:rPr lang="ru-RU" dirty="0" smtClean="0"/>
              <a:t>;  </a:t>
            </a:r>
          </a:p>
          <a:p>
            <a:r>
              <a:rPr lang="ru-RU" dirty="0" smtClean="0"/>
              <a:t>пропуск слов и строчек;</a:t>
            </a:r>
          </a:p>
          <a:p>
            <a:r>
              <a:rPr lang="ru-RU" dirty="0" smtClean="0"/>
              <a:t>добавка артиклей, предлогов или окончаний в словах, как в существительных, так и глаголах;  </a:t>
            </a:r>
          </a:p>
          <a:p>
            <a:r>
              <a:rPr lang="ru-RU" dirty="0" smtClean="0"/>
              <a:t>неправильная расстановка фразовых ударений;</a:t>
            </a:r>
          </a:p>
          <a:p>
            <a:r>
              <a:rPr lang="ru-RU" dirty="0" smtClean="0"/>
              <a:t>отсутствие умения делить простые и сложные предложения на смысловые синтагмы, из-за непонимания структуры предложения;  неправильное оформление  финальных и </a:t>
            </a:r>
            <a:r>
              <a:rPr lang="ru-RU" dirty="0" err="1" smtClean="0"/>
              <a:t>нефинальных</a:t>
            </a:r>
            <a:r>
              <a:rPr lang="ru-RU" dirty="0" smtClean="0"/>
              <a:t> смысловых синтагм.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1: отработка (шаг первый) </a:t>
            </a:r>
            <a:r>
              <a:rPr lang="ru-RU" sz="2200" dirty="0" smtClean="0"/>
              <a:t>повторение правил чтения, отрабатывая чтение простых и сложных слов до автоматизма.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3286148" cy="282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4090727" cy="22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1: отработка (шаг первый)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66950" y="2655411"/>
            <a:ext cx="461010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1: отработка (шаг второй) </a:t>
            </a:r>
            <a:r>
              <a:rPr lang="ru-RU" sz="1800" dirty="0" smtClean="0"/>
              <a:t>отработка ударных слов и ритмика словосочетаний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663871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72074"/>
            <a:ext cx="6254577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1: отработка (шаг 3) </a:t>
            </a:r>
            <a:r>
              <a:rPr lang="ru-RU" sz="1800" dirty="0" smtClean="0"/>
              <a:t>чтение предложений с соблюдением интонаций: от простых односоставных до двусоставных с элементами перечисления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476822" cy="8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00438"/>
            <a:ext cx="6659689" cy="6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429132"/>
            <a:ext cx="6308092" cy="15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1: отработка (шаг 4) чтение текстов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4837" y="1857364"/>
            <a:ext cx="665584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503</Words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Пропедевтика подготовки обучающихся к выполнению заданий 1 и 2 устной части ЕГЭ по английскому языку </vt:lpstr>
      <vt:lpstr>Устная часть задание 1</vt:lpstr>
      <vt:lpstr>Задание 1</vt:lpstr>
      <vt:lpstr>Задание 1: ошибки обучающихся</vt:lpstr>
      <vt:lpstr>Задание 1: отработка (шаг первый) повторение правил чтения, отрабатывая чтение простых и сложных слов до автоматизма. </vt:lpstr>
      <vt:lpstr>Задание 1: отработка (шаг первый)</vt:lpstr>
      <vt:lpstr>Задание 1: отработка (шаг второй) отработка ударных слов и ритмика словосочетаний</vt:lpstr>
      <vt:lpstr>Задание 1: отработка (шаг 3) чтение предложений с соблюдением интонаций: от простых односоставных до двусоставных с элементами перечисления</vt:lpstr>
      <vt:lpstr>Задание 1: отработка (шаг 4) чтение текстов</vt:lpstr>
      <vt:lpstr>Устная часть задание 2</vt:lpstr>
      <vt:lpstr>Задание 2: ошибки обучающихся</vt:lpstr>
      <vt:lpstr>Задание 2: рекомендации</vt:lpstr>
      <vt:lpstr>Задание 2: постановка вопроса</vt:lpstr>
      <vt:lpstr>Задание 2: алгоритм задавания вопроса</vt:lpstr>
      <vt:lpstr>Выводы: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Пропедевтика подготовки обучающихся к выполнению заданий 1 и 2 устной части ЕГЭ по английскому языку </dc:title>
  <dc:creator>User</dc:creator>
  <cp:lastModifiedBy>User</cp:lastModifiedBy>
  <cp:revision>8</cp:revision>
  <dcterms:created xsi:type="dcterms:W3CDTF">2025-04-26T13:58:31Z</dcterms:created>
  <dcterms:modified xsi:type="dcterms:W3CDTF">2025-04-26T14:40:19Z</dcterms:modified>
</cp:coreProperties>
</file>