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glishiseasy.ru/ege/" TargetMode="External"/><Relationship Id="rId2" Type="http://schemas.openxmlformats.org/officeDocument/2006/relationships/hyperlink" Target="https://edu.skysmart.ru/teache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gendaweb.org/" TargetMode="External"/><Relationship Id="rId5" Type="http://schemas.openxmlformats.org/officeDocument/2006/relationships/hyperlink" Target="https://test-english.com/" TargetMode="External"/><Relationship Id="rId4" Type="http://schemas.openxmlformats.org/officeDocument/2006/relationships/hyperlink" Target="https://www.english-grammar.at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357298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Работа учителя английского языка по достижению соответствия итоговых и экзаменационных отметок (ЕГЭ)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ru-RU" dirty="0" err="1" smtClean="0"/>
              <a:t>Потяко</a:t>
            </a:r>
            <a:r>
              <a:rPr lang="ru-RU" dirty="0" smtClean="0"/>
              <a:t> А.В.</a:t>
            </a:r>
          </a:p>
          <a:p>
            <a:pPr algn="r"/>
            <a:r>
              <a:rPr lang="ru-RU" dirty="0" smtClean="0"/>
              <a:t>Учитель английского языка </a:t>
            </a:r>
          </a:p>
          <a:p>
            <a:pPr algn="r"/>
            <a:r>
              <a:rPr lang="ru-RU" dirty="0" smtClean="0"/>
              <a:t>ГБОУ СОШ №1 «ОЦ» с. Борское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IMG_20250214_0915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642918"/>
            <a:ext cx="1619191" cy="2158921"/>
          </a:xfrm>
          <a:prstGeom prst="rect">
            <a:avLst/>
          </a:prstGeom>
          <a:noFill/>
        </p:spPr>
      </p:pic>
      <p:pic>
        <p:nvPicPr>
          <p:cNvPr id="1027" name="Picture 3" descr="C:\Users\User\Desktop\IMG_20250214_0915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076029" y="995881"/>
            <a:ext cx="2823703" cy="2117778"/>
          </a:xfrm>
          <a:prstGeom prst="rect">
            <a:avLst/>
          </a:prstGeom>
          <a:noFill/>
        </p:spPr>
      </p:pic>
      <p:pic>
        <p:nvPicPr>
          <p:cNvPr id="1028" name="Picture 4" descr="C:\Users\User\Desktop\IMG_20250214_0916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6572264" y="500042"/>
            <a:ext cx="2119257" cy="2825676"/>
          </a:xfrm>
          <a:prstGeom prst="rect">
            <a:avLst/>
          </a:prstGeom>
          <a:noFill/>
        </p:spPr>
      </p:pic>
      <p:pic>
        <p:nvPicPr>
          <p:cNvPr id="1029" name="Picture 5" descr="C:\Users\User\Desktop\IMG_20250214_09153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3286124"/>
            <a:ext cx="1833505" cy="2444673"/>
          </a:xfrm>
          <a:prstGeom prst="rect">
            <a:avLst/>
          </a:prstGeom>
          <a:noFill/>
        </p:spPr>
      </p:pic>
      <p:pic>
        <p:nvPicPr>
          <p:cNvPr id="1030" name="Picture 6" descr="C:\Users\User\Desktop\IMG_20250214_09145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6200000">
            <a:off x="4321967" y="3250405"/>
            <a:ext cx="2786083" cy="37147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858223" cy="5893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аспекты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Планирование уроков</a:t>
            </a:r>
            <a:endParaRPr lang="ru-RU" dirty="0" smtClean="0"/>
          </a:p>
          <a:p>
            <a:pPr lvl="0"/>
            <a:r>
              <a:rPr lang="ru-RU" b="1" dirty="0" smtClean="0"/>
              <a:t>Подготовка к экзаменам</a:t>
            </a:r>
            <a:endParaRPr lang="ru-RU" dirty="0" smtClean="0"/>
          </a:p>
          <a:p>
            <a:pPr lvl="0"/>
            <a:r>
              <a:rPr lang="ru-RU" b="1" dirty="0" smtClean="0"/>
              <a:t>Оценка и обратная связь</a:t>
            </a:r>
            <a:endParaRPr lang="ru-RU" dirty="0" smtClean="0"/>
          </a:p>
          <a:p>
            <a:pPr lvl="0"/>
            <a:r>
              <a:rPr lang="ru-RU" b="1" dirty="0" smtClean="0"/>
              <a:t>Использование современных технологий</a:t>
            </a:r>
            <a:endParaRPr lang="ru-RU" dirty="0" smtClean="0"/>
          </a:p>
          <a:p>
            <a:pPr lvl="0"/>
            <a:r>
              <a:rPr lang="ru-RU" b="1" dirty="0" smtClean="0"/>
              <a:t>Работа с родителями</a:t>
            </a:r>
            <a:endParaRPr lang="ru-RU" dirty="0" smtClean="0"/>
          </a:p>
          <a:p>
            <a:pPr lvl="0"/>
            <a:r>
              <a:rPr lang="ru-RU" b="1" dirty="0" smtClean="0"/>
              <a:t>Психологическая поддержка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Планирование уроков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Урок 1: Введение в формат ЕГЭ</a:t>
            </a:r>
            <a:endParaRPr lang="ru-RU" sz="2800" dirty="0" smtClean="0"/>
          </a:p>
          <a:p>
            <a:r>
              <a:rPr lang="ru-RU" b="1" dirty="0" smtClean="0"/>
              <a:t>Урок 2: Темы для устной части</a:t>
            </a:r>
            <a:endParaRPr lang="ru-RU" sz="2800" dirty="0" smtClean="0"/>
          </a:p>
          <a:p>
            <a:r>
              <a:rPr lang="ru-RU" b="1" dirty="0" smtClean="0"/>
              <a:t>Урок 3: Чтение и анализ текстов</a:t>
            </a:r>
            <a:endParaRPr lang="ru-RU" sz="2800" dirty="0" smtClean="0"/>
          </a:p>
          <a:p>
            <a:r>
              <a:rPr lang="ru-RU" b="1" dirty="0" smtClean="0"/>
              <a:t>Урок 4: </a:t>
            </a:r>
            <a:r>
              <a:rPr lang="ru-RU" b="1" dirty="0" err="1" smtClean="0"/>
              <a:t>Аудирование</a:t>
            </a:r>
            <a:endParaRPr lang="ru-RU" sz="2800" dirty="0" smtClean="0"/>
          </a:p>
          <a:p>
            <a:r>
              <a:rPr lang="ru-RU" b="1" dirty="0" smtClean="0"/>
              <a:t>Урок 5: Письмо</a:t>
            </a:r>
            <a:endParaRPr lang="ru-RU" sz="2800" dirty="0" smtClean="0"/>
          </a:p>
          <a:p>
            <a:r>
              <a:rPr lang="ru-RU" b="1" dirty="0" smtClean="0"/>
              <a:t>Урок 6: Повторение и практика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Подготовка к экзаменам (рекомендации)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Используйте материалы из прошлых экзаменов для практики.</a:t>
            </a:r>
          </a:p>
          <a:p>
            <a:pPr lvl="0"/>
            <a:r>
              <a:rPr lang="ru-RU" dirty="0" smtClean="0"/>
              <a:t>Включайте интерактивные элементы, такие как игры и групповые задания.</a:t>
            </a:r>
          </a:p>
          <a:p>
            <a:pPr lvl="0"/>
            <a:r>
              <a:rPr lang="ru-RU" dirty="0" smtClean="0"/>
              <a:t>Регулярно проводите тесты для оценки прогресса учащихся.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Реализация рекомендаций (используемые подходы)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1. Планирование уроков, включая ключевые темы, которые часто встречаются на экзамене,</a:t>
            </a:r>
          </a:p>
          <a:p>
            <a:pPr>
              <a:buNone/>
            </a:pPr>
            <a:r>
              <a:rPr lang="ru-RU" dirty="0" smtClean="0"/>
              <a:t>2. Регулярные тренировки</a:t>
            </a:r>
            <a:endParaRPr lang="ru-RU" sz="2800" dirty="0" smtClean="0"/>
          </a:p>
          <a:p>
            <a:pPr lvl="0"/>
            <a:r>
              <a:rPr lang="ru-RU" b="1" dirty="0" smtClean="0"/>
              <a:t>Пробные экзамены</a:t>
            </a:r>
            <a:endParaRPr lang="ru-RU" sz="2800" dirty="0" smtClean="0"/>
          </a:p>
          <a:p>
            <a:pPr lvl="0"/>
            <a:r>
              <a:rPr lang="ru-RU" b="1" dirty="0" smtClean="0"/>
              <a:t>Обратная связь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3. Дополнительные ресурсы</a:t>
            </a:r>
            <a:endParaRPr lang="ru-RU" sz="2800" dirty="0" smtClean="0"/>
          </a:p>
          <a:p>
            <a:pPr lvl="0"/>
            <a:r>
              <a:rPr lang="ru-RU" b="1" dirty="0" smtClean="0"/>
              <a:t>Учебные материалы</a:t>
            </a:r>
            <a:endParaRPr lang="ru-RU" sz="2800" dirty="0" smtClean="0"/>
          </a:p>
          <a:p>
            <a:pPr lvl="0"/>
            <a:r>
              <a:rPr lang="ru-RU" b="1" dirty="0" smtClean="0"/>
              <a:t>Групповые занятия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4. Мотивация учащихся</a:t>
            </a:r>
            <a:endParaRPr lang="ru-RU" sz="2800" dirty="0" smtClean="0"/>
          </a:p>
          <a:p>
            <a:pPr lvl="0"/>
            <a:r>
              <a:rPr lang="ru-RU" b="1" dirty="0" smtClean="0"/>
              <a:t>Цели и достижения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Оценка и обратная связь (методы)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/>
              <a:t>Вербальная обратная связь</a:t>
            </a:r>
            <a:endParaRPr lang="ru-RU" dirty="0" smtClean="0"/>
          </a:p>
          <a:p>
            <a:pPr lvl="0"/>
            <a:r>
              <a:rPr lang="ru-RU" b="1" dirty="0" smtClean="0"/>
              <a:t>Личное общение</a:t>
            </a:r>
            <a:endParaRPr lang="ru-RU" dirty="0" smtClean="0"/>
          </a:p>
          <a:p>
            <a:pPr lvl="0"/>
            <a:r>
              <a:rPr lang="ru-RU" b="1" dirty="0" smtClean="0"/>
              <a:t>Групповые обсуждения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ru-RU" b="1" dirty="0" smtClean="0"/>
              <a:t>Письменная обратная связь</a:t>
            </a:r>
            <a:endParaRPr lang="ru-RU" dirty="0" smtClean="0"/>
          </a:p>
          <a:p>
            <a:pPr lvl="0"/>
            <a:r>
              <a:rPr lang="ru-RU" b="1" dirty="0" smtClean="0"/>
              <a:t>Комментарии к тестам</a:t>
            </a:r>
            <a:endParaRPr lang="ru-RU" dirty="0" smtClean="0"/>
          </a:p>
          <a:p>
            <a:pPr lvl="0"/>
            <a:r>
              <a:rPr lang="ru-RU" b="1" dirty="0" smtClean="0"/>
              <a:t>Эссе и задания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</a:t>
            </a:r>
            <a:r>
              <a:rPr lang="ru-RU" b="1" dirty="0" err="1" smtClean="0"/>
              <a:t>Формативное</a:t>
            </a:r>
            <a:r>
              <a:rPr lang="ru-RU" b="1" dirty="0" smtClean="0"/>
              <a:t> оценивание</a:t>
            </a:r>
            <a:endParaRPr lang="ru-RU" dirty="0" smtClean="0"/>
          </a:p>
          <a:p>
            <a:pPr lvl="0"/>
            <a:r>
              <a:rPr lang="ru-RU" b="1" dirty="0" smtClean="0"/>
              <a:t>Краткие тесты</a:t>
            </a:r>
            <a:endParaRPr lang="ru-RU" dirty="0" smtClean="0"/>
          </a:p>
          <a:p>
            <a:pPr lvl="0"/>
            <a:r>
              <a:rPr lang="ru-RU" b="1" dirty="0" smtClean="0"/>
              <a:t>Самооценка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Использование </a:t>
            </a:r>
            <a:r>
              <a:rPr lang="en-US" b="1" dirty="0" smtClean="0"/>
              <a:t>IT-</a:t>
            </a:r>
            <a:r>
              <a:rPr lang="ru-RU" b="1" dirty="0" smtClean="0"/>
              <a:t>технологий</a:t>
            </a:r>
            <a:endParaRPr lang="ru-RU" dirty="0" smtClean="0"/>
          </a:p>
          <a:p>
            <a:pPr lvl="0"/>
            <a:r>
              <a:rPr lang="ru-RU" b="1" dirty="0" err="1" smtClean="0"/>
              <a:t>Онлайн-платформы</a:t>
            </a:r>
            <a:endParaRPr lang="ru-RU" b="1" dirty="0" smtClean="0"/>
          </a:p>
          <a:p>
            <a:pPr lvl="0"/>
            <a:r>
              <a:rPr lang="ru-RU" b="1" dirty="0" smtClean="0"/>
              <a:t>Видеозаписи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 </a:t>
            </a:r>
            <a:r>
              <a:rPr lang="ru-RU" b="1" dirty="0" smtClean="0"/>
              <a:t>Методы, основанные на сотрудничестве</a:t>
            </a:r>
            <a:endParaRPr lang="ru-RU" dirty="0" smtClean="0"/>
          </a:p>
          <a:p>
            <a:pPr lvl="0"/>
            <a:r>
              <a:rPr lang="ru-RU" b="1" dirty="0" smtClean="0"/>
              <a:t>Парное обучение</a:t>
            </a:r>
            <a:endParaRPr lang="ru-RU" dirty="0" smtClean="0"/>
          </a:p>
          <a:p>
            <a:pPr lvl="0"/>
            <a:r>
              <a:rPr lang="ru-RU" b="1" dirty="0" smtClean="0"/>
              <a:t>Групповые проекты</a:t>
            </a:r>
          </a:p>
          <a:p>
            <a:pPr lvl="0">
              <a:buNone/>
            </a:pPr>
            <a:r>
              <a:rPr lang="ru-RU" dirty="0" smtClean="0"/>
              <a:t>6. </a:t>
            </a:r>
            <a:r>
              <a:rPr lang="ru-RU" b="1" dirty="0" smtClean="0"/>
              <a:t>Регулярные встречи</a:t>
            </a:r>
            <a:endParaRPr lang="ru-RU" dirty="0" smtClean="0"/>
          </a:p>
          <a:p>
            <a:pPr lvl="0"/>
            <a:r>
              <a:rPr lang="ru-RU" b="1" dirty="0" smtClean="0"/>
              <a:t>Консультации</a:t>
            </a:r>
            <a:endParaRPr lang="ru-RU" dirty="0" smtClean="0"/>
          </a:p>
          <a:p>
            <a:pPr lvl="0"/>
            <a:r>
              <a:rPr lang="ru-RU" b="1" dirty="0" smtClean="0"/>
              <a:t>Планирование: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7. </a:t>
            </a:r>
            <a:r>
              <a:rPr lang="ru-RU" b="1" dirty="0" smtClean="0"/>
              <a:t>Обратная связь по критериям</a:t>
            </a:r>
            <a:endParaRPr lang="ru-RU" dirty="0" smtClean="0"/>
          </a:p>
          <a:p>
            <a:pPr lvl="0"/>
            <a:r>
              <a:rPr lang="ru-RU" b="1" dirty="0" smtClean="0"/>
              <a:t>Четкие критерии оценки</a:t>
            </a:r>
          </a:p>
          <a:p>
            <a:pPr lvl="0"/>
            <a:r>
              <a:rPr lang="ru-RU" b="1" dirty="0" smtClean="0"/>
              <a:t>Поддержка и мотивация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Использование современных </a:t>
            </a:r>
            <a:r>
              <a:rPr lang="ru-RU" dirty="0" err="1" smtClean="0"/>
              <a:t>технолоогий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u="sng" dirty="0" smtClean="0">
                <a:hlinkClick r:id="rId2"/>
              </a:rPr>
              <a:t>https://edu.skysmart.ru/teacher/</a:t>
            </a:r>
            <a:r>
              <a:rPr lang="ru-RU" dirty="0" smtClean="0"/>
              <a:t> </a:t>
            </a:r>
          </a:p>
          <a:p>
            <a:r>
              <a:rPr lang="en-US" u="sng" dirty="0" smtClean="0">
                <a:hlinkClick r:id="rId3"/>
              </a:rPr>
              <a:t>https://englishiseasy.ru/ege/</a:t>
            </a:r>
            <a:r>
              <a:rPr lang="ru-RU" dirty="0" smtClean="0"/>
              <a:t> </a:t>
            </a:r>
          </a:p>
          <a:p>
            <a:r>
              <a:rPr lang="en-US" u="sng" dirty="0" smtClean="0">
                <a:hlinkClick r:id="rId4"/>
              </a:rPr>
              <a:t>https://www.english-grammar.at</a:t>
            </a:r>
            <a:r>
              <a:rPr lang="ru-RU" dirty="0" smtClean="0"/>
              <a:t> задания на</a:t>
            </a:r>
            <a:r>
              <a:rPr lang="en-US" dirty="0" smtClean="0"/>
              <a:t> multiple choice</a:t>
            </a:r>
            <a:endParaRPr lang="ru-RU" dirty="0" smtClean="0"/>
          </a:p>
          <a:p>
            <a:r>
              <a:rPr lang="ru-RU" u="sng" dirty="0" smtClean="0">
                <a:hlinkClick r:id="rId5"/>
              </a:rPr>
              <a:t>https://test-english.com</a:t>
            </a:r>
            <a:r>
              <a:rPr lang="ru-RU" dirty="0" smtClean="0"/>
              <a:t> словарный запас и грамматику, но и другие навыки английского, все по уровням разделено</a:t>
            </a:r>
          </a:p>
          <a:p>
            <a:r>
              <a:rPr lang="ru-RU" u="sng" dirty="0" smtClean="0">
                <a:hlinkClick r:id="rId6"/>
              </a:rPr>
              <a:t>https://agendaweb.org</a:t>
            </a:r>
            <a:r>
              <a:rPr lang="ru-RU" dirty="0" smtClean="0"/>
              <a:t>  отработка разных грамматических и лексических тем.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родителями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Информирование родителей</a:t>
            </a:r>
            <a:r>
              <a:rPr lang="ru-RU" dirty="0" smtClean="0"/>
              <a:t>:</a:t>
            </a:r>
            <a:endParaRPr lang="ru-RU" sz="2800" dirty="0" smtClean="0"/>
          </a:p>
          <a:p>
            <a:pPr lvl="0"/>
            <a:r>
              <a:rPr lang="ru-RU" b="1" dirty="0" smtClean="0"/>
              <a:t>Совместное планирование</a:t>
            </a:r>
            <a:r>
              <a:rPr lang="ru-RU" dirty="0" smtClean="0"/>
              <a:t>:</a:t>
            </a:r>
            <a:endParaRPr lang="ru-RU" sz="2800" dirty="0" smtClean="0"/>
          </a:p>
          <a:p>
            <a:pPr lvl="0"/>
            <a:r>
              <a:rPr lang="ru-RU" b="1" dirty="0" smtClean="0"/>
              <a:t>Ресурсы и материалы</a:t>
            </a:r>
            <a:r>
              <a:rPr lang="ru-RU" dirty="0" smtClean="0"/>
              <a:t>:</a:t>
            </a:r>
            <a:endParaRPr lang="ru-RU" sz="2800" dirty="0" smtClean="0"/>
          </a:p>
          <a:p>
            <a:pPr lvl="0"/>
            <a:r>
              <a:rPr lang="ru-RU" b="1" dirty="0" smtClean="0"/>
              <a:t>Поддержка и мотивация</a:t>
            </a:r>
            <a:r>
              <a:rPr lang="ru-RU" dirty="0" smtClean="0"/>
              <a:t>:</a:t>
            </a:r>
            <a:endParaRPr lang="ru-RU" sz="2800" dirty="0" smtClean="0"/>
          </a:p>
          <a:p>
            <a:pPr lvl="0"/>
            <a:r>
              <a:rPr lang="ru-RU" b="1" dirty="0" smtClean="0"/>
              <a:t>Обратная связь</a:t>
            </a:r>
            <a:r>
              <a:rPr lang="ru-RU" dirty="0" smtClean="0"/>
              <a:t>:</a:t>
            </a:r>
            <a:endParaRPr lang="ru-RU" sz="2800" dirty="0" smtClean="0"/>
          </a:p>
          <a:p>
            <a:pPr lvl="0"/>
            <a:r>
              <a:rPr lang="ru-RU" b="1" dirty="0" smtClean="0"/>
              <a:t>Психологическая поддержка</a:t>
            </a:r>
            <a:r>
              <a:rPr lang="ru-RU" dirty="0" smtClean="0"/>
              <a:t>: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Психологическая поддержка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b="1" dirty="0" smtClean="0"/>
              <a:t>Создание комфортной атмосферы</a:t>
            </a:r>
            <a:endParaRPr lang="ru-RU" dirty="0" smtClean="0"/>
          </a:p>
          <a:p>
            <a:pPr lvl="0"/>
            <a:r>
              <a:rPr lang="ru-RU" b="1" dirty="0" smtClean="0"/>
              <a:t>Регулярные беседы</a:t>
            </a:r>
            <a:endParaRPr lang="ru-RU" dirty="0" smtClean="0"/>
          </a:p>
          <a:p>
            <a:pPr lvl="0"/>
            <a:r>
              <a:rPr lang="ru-RU" b="1" dirty="0" smtClean="0"/>
              <a:t>Постановка реалистичных целей</a:t>
            </a:r>
            <a:endParaRPr lang="ru-RU" dirty="0" smtClean="0"/>
          </a:p>
          <a:p>
            <a:pPr lvl="0"/>
            <a:r>
              <a:rPr lang="ru-RU" b="1" dirty="0" smtClean="0"/>
              <a:t>Техники релаксации</a:t>
            </a:r>
            <a:endParaRPr lang="ru-RU" dirty="0" smtClean="0"/>
          </a:p>
          <a:p>
            <a:pPr lvl="0"/>
            <a:r>
              <a:rPr lang="ru-RU" b="1" dirty="0" smtClean="0"/>
              <a:t>Позитивное подкрепление</a:t>
            </a:r>
            <a:endParaRPr lang="ru-RU" dirty="0" smtClean="0"/>
          </a:p>
          <a:p>
            <a:pPr lvl="0"/>
            <a:r>
              <a:rPr lang="ru-RU" b="1" dirty="0" smtClean="0"/>
              <a:t>Обсуждение стратегий подготовки</a:t>
            </a:r>
            <a:endParaRPr lang="ru-RU" dirty="0" smtClean="0"/>
          </a:p>
          <a:p>
            <a:pPr lvl="0"/>
            <a:r>
              <a:rPr lang="ru-RU" b="1" dirty="0" smtClean="0"/>
              <a:t>Работа с родителями</a:t>
            </a:r>
            <a:endParaRPr lang="ru-RU" dirty="0" smtClean="0"/>
          </a:p>
          <a:p>
            <a:pPr lvl="0"/>
            <a:r>
              <a:rPr lang="ru-RU" b="1" dirty="0" smtClean="0"/>
              <a:t>Обратная связь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325</Words>
  <PresentationFormat>Экран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Работа учителя английского языка по достижению соответствия итоговых и экзаменационных отметок (ЕГЭ) </vt:lpstr>
      <vt:lpstr>Ключевые аспекты </vt:lpstr>
      <vt:lpstr>Планирование уроков</vt:lpstr>
      <vt:lpstr>Подготовка к экзаменам (рекомендации)</vt:lpstr>
      <vt:lpstr>Реализация рекомендаций (используемые подходы)</vt:lpstr>
      <vt:lpstr>Оценка и обратная связь (методы)</vt:lpstr>
      <vt:lpstr>Использование современных технолоогий</vt:lpstr>
      <vt:lpstr>Работа с родителями</vt:lpstr>
      <vt:lpstr>Психологическая поддержка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учителя английского языка по достижению соответствия итоговых и экзаменационных отметок (ЕГЭ) </dc:title>
  <dc:creator>User</dc:creator>
  <cp:lastModifiedBy>User</cp:lastModifiedBy>
  <cp:revision>3</cp:revision>
  <dcterms:created xsi:type="dcterms:W3CDTF">2025-02-16T05:56:35Z</dcterms:created>
  <dcterms:modified xsi:type="dcterms:W3CDTF">2025-02-16T06:38:04Z</dcterms:modified>
</cp:coreProperties>
</file>