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4" r:id="rId3"/>
    <p:sldId id="259" r:id="rId4"/>
    <p:sldId id="260" r:id="rId5"/>
    <p:sldId id="256" r:id="rId6"/>
    <p:sldId id="265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кол-во учащихся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кол-во учащихся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dLbls/>
        <c:shape val="cylinder"/>
        <c:axId val="60035840"/>
        <c:axId val="60037376"/>
        <c:axId val="60204352"/>
      </c:bar3DChart>
      <c:catAx>
        <c:axId val="60035840"/>
        <c:scaling>
          <c:orientation val="minMax"/>
        </c:scaling>
        <c:axPos val="b"/>
        <c:numFmt formatCode="General" sourceLinked="1"/>
        <c:tickLblPos val="nextTo"/>
        <c:crossAx val="60037376"/>
        <c:crosses val="autoZero"/>
        <c:auto val="1"/>
        <c:lblAlgn val="ctr"/>
        <c:lblOffset val="100"/>
      </c:catAx>
      <c:valAx>
        <c:axId val="60037376"/>
        <c:scaling>
          <c:orientation val="minMax"/>
        </c:scaling>
        <c:axPos val="l"/>
        <c:majorGridlines/>
        <c:numFmt formatCode="General" sourceLinked="1"/>
        <c:tickLblPos val="nextTo"/>
        <c:crossAx val="60035840"/>
        <c:crosses val="autoZero"/>
        <c:crossBetween val="between"/>
      </c:valAx>
      <c:serAx>
        <c:axId val="60204352"/>
        <c:scaling>
          <c:orientation val="minMax"/>
        </c:scaling>
        <c:axPos val="b"/>
        <c:tickLblPos val="nextTo"/>
        <c:crossAx val="60037376"/>
        <c:crosses val="autoZero"/>
      </c:ser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0.21373359580052495"/>
          <c:y val="0.11785337175756851"/>
          <c:w val="0.45352447263536516"/>
          <c:h val="0.82464770480889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алексеевка</c:v>
                </c:pt>
                <c:pt idx="1">
                  <c:v>борская 1</c:v>
                </c:pt>
                <c:pt idx="2">
                  <c:v>борская 2</c:v>
                </c:pt>
                <c:pt idx="3">
                  <c:v>зуевка</c:v>
                </c:pt>
                <c:pt idx="4">
                  <c:v>нефтегорская1</c:v>
                </c:pt>
                <c:pt idx="5">
                  <c:v>нефтегорская2 </c:v>
                </c:pt>
                <c:pt idx="6">
                  <c:v>нефтегорская3</c:v>
                </c:pt>
                <c:pt idx="7">
                  <c:v>утевка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3843929231068349E-2"/>
          <c:y val="1.7123869549972023E-2"/>
          <c:w val="0.7637185282395258"/>
          <c:h val="0.9266105357025675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Лист1!$A$2:$A$16</c:f>
              <c:numCache>
                <c:formatCode>General</c:formatCode>
                <c:ptCount val="15"/>
                <c:pt idx="0">
                  <c:v>39</c:v>
                </c:pt>
                <c:pt idx="1">
                  <c:v>38</c:v>
                </c:pt>
                <c:pt idx="2">
                  <c:v>37</c:v>
                </c:pt>
                <c:pt idx="3">
                  <c:v>35</c:v>
                </c:pt>
                <c:pt idx="4">
                  <c:v>33</c:v>
                </c:pt>
                <c:pt idx="5">
                  <c:v>31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  <c:pt idx="10">
                  <c:v>25</c:v>
                </c:pt>
                <c:pt idx="11">
                  <c:v>21</c:v>
                </c:pt>
                <c:pt idx="12">
                  <c:v>20</c:v>
                </c:pt>
                <c:pt idx="13">
                  <c:v>18</c:v>
                </c:pt>
                <c:pt idx="14">
                  <c:v>8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8F-4108-9090-47A44FB53921}"/>
            </c:ext>
          </c:extLst>
        </c:ser>
        <c:dLbls/>
        <c:axId val="91366144"/>
        <c:axId val="91367680"/>
      </c:barChart>
      <c:catAx>
        <c:axId val="91366144"/>
        <c:scaling>
          <c:orientation val="minMax"/>
        </c:scaling>
        <c:axPos val="b"/>
        <c:minorGridlines/>
        <c:numFmt formatCode="General" sourceLinked="1"/>
        <c:tickLblPos val="nextTo"/>
        <c:crossAx val="91367680"/>
        <c:crosses val="autoZero"/>
        <c:auto val="1"/>
        <c:lblAlgn val="ctr"/>
        <c:lblOffset val="100"/>
      </c:catAx>
      <c:valAx>
        <c:axId val="91367680"/>
        <c:scaling>
          <c:orientation val="minMax"/>
        </c:scaling>
        <c:axPos val="l"/>
        <c:majorGridlines/>
        <c:numFmt formatCode="General" sourceLinked="1"/>
        <c:tickLblPos val="nextTo"/>
        <c:crossAx val="9136614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DBBC2-8364-4AB4-91FA-F47D17883F1C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918C4-3146-4CA3-9AF0-D5DCA6DE00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265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918C4-3146-4CA3-9AF0-D5DCA6DE00F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974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://www.ege.edu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698432" cy="250696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Методический анализ результатов ОГЭ </a:t>
            </a:r>
            <a:br>
              <a:rPr lang="ru-RU" b="1" dirty="0"/>
            </a:br>
            <a:r>
              <a:rPr lang="ru-RU" b="1" dirty="0"/>
              <a:t>по учебному предмету</a:t>
            </a:r>
            <a:br>
              <a:rPr lang="ru-RU" b="1" dirty="0"/>
            </a:br>
            <a:r>
              <a:rPr lang="ru-RU" b="1" dirty="0" smtClean="0"/>
              <a:t>химия </a:t>
            </a:r>
            <a:r>
              <a:rPr lang="en-US" b="1" dirty="0" smtClean="0"/>
              <a:t>2023 </a:t>
            </a:r>
            <a:r>
              <a:rPr lang="ru-RU" b="1" dirty="0" smtClean="0"/>
              <a:t>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661248"/>
            <a:ext cx="4752528" cy="792088"/>
          </a:xfrm>
        </p:spPr>
        <p:txBody>
          <a:bodyPr/>
          <a:lstStyle/>
          <a:p>
            <a:pPr lvl="0"/>
            <a:r>
              <a:rPr lang="ru-RU" sz="1800" b="1" dirty="0" smtClean="0">
                <a:solidFill>
                  <a:srgbClr val="002060"/>
                </a:solidFill>
              </a:rPr>
              <a:t>Автор-Фадеева Е.В.</a:t>
            </a:r>
            <a:endParaRPr lang="ru-RU" sz="18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533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рекомендации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Учителю необходимо заранее ознакомиться с официальными документами на сайтах </a:t>
            </a:r>
            <a:r>
              <a:rPr lang="ru-RU" u="sng" dirty="0">
                <a:hlinkClick r:id="rId2"/>
              </a:rPr>
              <a:t>http://www.ege.edu.ru/</a:t>
            </a:r>
            <a:r>
              <a:rPr lang="ru-RU" dirty="0"/>
              <a:t> или </a:t>
            </a:r>
            <a:r>
              <a:rPr lang="ru-RU" u="sng" dirty="0">
                <a:hlinkClick r:id="rId3"/>
              </a:rPr>
              <a:t>http://www.fipi.ru/</a:t>
            </a:r>
            <a:r>
              <a:rPr lang="ru-RU" dirty="0"/>
              <a:t>, </a:t>
            </a:r>
          </a:p>
          <a:p>
            <a:r>
              <a:rPr lang="ru-RU" dirty="0"/>
              <a:t>-составить план подготовки к экзамену, исходя из имеющегося времени и уровня знаний учащихся, определить для учащихся дополнительную литературу для подготовки к экзамену.</a:t>
            </a:r>
          </a:p>
          <a:p>
            <a:r>
              <a:rPr lang="ru-RU" dirty="0"/>
              <a:t>- проводить целенаправленную работу с выпускниками 9-х классов по вопросам профориентации с последующим выбора профиля обучения в 10 — 11 классах во избежание сдачи ЕГЭ по химии при базовом уровне её изучения; </a:t>
            </a:r>
          </a:p>
          <a:p>
            <a:r>
              <a:rPr lang="ru-RU" dirty="0"/>
              <a:t>- совершенствовать вариативную часть учебных планов основной школы в части организации по подготовке ГИА в таких формах, как курсы по выбору; </a:t>
            </a:r>
          </a:p>
          <a:p>
            <a:r>
              <a:rPr lang="ru-RU" dirty="0"/>
              <a:t>- совместно с администрацией школы наладить мониторинг промежуточных образовательных результатов (диагностические работы) выпускников для предупреждения неудовлетворительных результатов на ГИА, в т. ч. консультирование родителей выпускников.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951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Количество участников ОГЭ по учебному предмету </a:t>
            </a:r>
            <a:r>
              <a:rPr lang="ru-RU" b="1" dirty="0" smtClean="0"/>
              <a:t>-химия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80388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832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>
            <a:noAutofit/>
          </a:bodyPr>
          <a:lstStyle/>
          <a:p>
            <a:r>
              <a:rPr lang="ru-RU" sz="3600" b="1" dirty="0"/>
              <a:t>Количество учащихся по </a:t>
            </a:r>
            <a:br>
              <a:rPr lang="ru-RU" sz="3600" b="1" dirty="0"/>
            </a:br>
            <a:r>
              <a:rPr lang="ru-RU" sz="3600" b="1" dirty="0"/>
              <a:t>Юго –Восточному </a:t>
            </a:r>
            <a:r>
              <a:rPr lang="ru-RU" sz="3600" b="1" dirty="0" smtClean="0"/>
              <a:t>округу</a:t>
            </a:r>
            <a:br>
              <a:rPr lang="ru-RU" sz="3600" b="1" dirty="0" smtClean="0"/>
            </a:br>
            <a:r>
              <a:rPr lang="ru-RU" sz="3600" b="1" dirty="0" smtClean="0"/>
              <a:t> химия -2023 год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4667023"/>
              </p:ext>
            </p:extLst>
          </p:nvPr>
        </p:nvGraphicFramePr>
        <p:xfrm>
          <a:off x="533400" y="19050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462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Динамика результатов ОГЭ по предмету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5904382"/>
              </p:ext>
            </p:extLst>
          </p:nvPr>
        </p:nvGraphicFramePr>
        <p:xfrm>
          <a:off x="457200" y="1600200"/>
          <a:ext cx="8229599" cy="4572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88159"/>
                <a:gridCol w="1535360"/>
                <a:gridCol w="1535360"/>
                <a:gridCol w="1535360"/>
                <a:gridCol w="1535360"/>
              </a:tblGrid>
              <a:tr h="7683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Получили отметку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</a:rPr>
                        <a:t>2022 г.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</a:rPr>
                        <a:t>2023 г.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чел.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%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чел.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%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3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«2»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8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«3»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5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26.3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8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8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«4»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9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47.4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10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40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8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«5»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5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26.3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12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48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08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Результаты ОГЭ по </a:t>
            </a:r>
            <a:r>
              <a:rPr lang="ru-RU" b="1" dirty="0" smtClean="0"/>
              <a:t>районам Юго-Восточного округа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8617017"/>
              </p:ext>
            </p:extLst>
          </p:nvPr>
        </p:nvGraphicFramePr>
        <p:xfrm>
          <a:off x="152403" y="1905000"/>
          <a:ext cx="8839196" cy="464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120"/>
                <a:gridCol w="1819916"/>
                <a:gridCol w="1169880"/>
                <a:gridCol w="650035"/>
                <a:gridCol w="650035"/>
                <a:gridCol w="650035"/>
                <a:gridCol w="650035"/>
                <a:gridCol w="650035"/>
                <a:gridCol w="650035"/>
                <a:gridCol w="650035"/>
                <a:gridCol w="650035"/>
              </a:tblGrid>
              <a:tr h="54976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Всего участников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«2»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«3»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«4»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«5»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9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99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Алексеевский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9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Борский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99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Нефтегорский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53.3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57338" y="309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Баллы по </a:t>
            </a:r>
            <a:r>
              <a:rPr lang="ru-RU" dirty="0" err="1" smtClean="0"/>
              <a:t>огэ</a:t>
            </a:r>
            <a:r>
              <a:rPr lang="ru-RU" dirty="0" smtClean="0"/>
              <a:t> химия 2023 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1029039"/>
              </p:ext>
            </p:extLst>
          </p:nvPr>
        </p:nvGraphicFramePr>
        <p:xfrm>
          <a:off x="228600" y="1600200"/>
          <a:ext cx="8839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4851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Оценки </a:t>
            </a:r>
            <a:r>
              <a:rPr lang="ru-RU" sz="3600" b="1" dirty="0" smtClean="0"/>
              <a:t>ОГЭ химии по школам</a:t>
            </a:r>
            <a:br>
              <a:rPr lang="ru-RU" sz="3600" b="1" dirty="0" smtClean="0"/>
            </a:br>
            <a:r>
              <a:rPr lang="ru-RU" sz="3600" b="1" dirty="0" smtClean="0"/>
              <a:t>2023год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5349313"/>
              </p:ext>
            </p:extLst>
          </p:nvPr>
        </p:nvGraphicFramePr>
        <p:xfrm>
          <a:off x="152400" y="1295402"/>
          <a:ext cx="8915400" cy="516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9050"/>
                <a:gridCol w="1403350"/>
                <a:gridCol w="1238250"/>
                <a:gridCol w="1155700"/>
                <a:gridCol w="1238250"/>
                <a:gridCol w="1320800"/>
              </a:tblGrid>
              <a:tr h="36183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название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Кол-во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«2»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«3»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«4»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«5»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24544">
                <a:tc>
                  <a:txBody>
                    <a:bodyPr/>
                    <a:lstStyle/>
                    <a:p>
                      <a:r>
                        <a:rPr lang="ru-RU" dirty="0" smtClean="0"/>
                        <a:t>ГБОУ СОШ с. Алексеевка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892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ГБОУ СОШ с.Борская-1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892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ГБОУ СОШ с.Борская-2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ГБОУ СОШ </a:t>
                      </a:r>
                      <a:r>
                        <a:rPr lang="ru-RU" dirty="0" err="1" smtClean="0"/>
                        <a:t>с.Утевка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ГБОУ СОШ </a:t>
                      </a:r>
                      <a:r>
                        <a:rPr lang="ru-RU" dirty="0" err="1" smtClean="0"/>
                        <a:t>с.Зуевка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ГБОУ 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24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ГБОУ СОШ №2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624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ГБОУ СОШ №3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140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Средний процент выполнения заданий с кратким и высокого </a:t>
            </a: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и повышенного уровня сложности </a:t>
            </a:r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ответом </a:t>
            </a:r>
            <a:endParaRPr lang="ru-RU" sz="1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8148738"/>
              </p:ext>
            </p:extLst>
          </p:nvPr>
        </p:nvGraphicFramePr>
        <p:xfrm>
          <a:off x="533399" y="761998"/>
          <a:ext cx="8382001" cy="6291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1"/>
                <a:gridCol w="1905000"/>
                <a:gridCol w="2209800"/>
              </a:tblGrid>
              <a:tr h="601014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Номер задания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Уровень сложности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Средний процент выполнения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08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Химический элемент.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Простые и сложные вещества.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</a:tr>
              <a:tr h="34343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2 .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Строение атома.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</a:tr>
              <a:tr h="558085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3.Закономерности изменения свойств элементов в связи с положением ПСХЭ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/>
                </a:tc>
              </a:tr>
              <a:tr h="34343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Валентность. Степень окисления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</a:tr>
              <a:tr h="34343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Виды химической связи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4343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6.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Строение атома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</a:tr>
              <a:tr h="40067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7.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классы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неорганических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веществ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</a:tr>
              <a:tr h="40067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8.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Химические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свойства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простых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веществ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292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9.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Химические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свойства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оксидов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0067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Химические свойства простых и сложных х веществ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0067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Классификация химических веществ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</a:tr>
              <a:tr h="34343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12.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Химическая реакция.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</a:tr>
              <a:tr h="343437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13.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Электролитическая диссоциация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</a:tr>
              <a:tr h="34343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14.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Реакции ионного обмена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5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Средний процент выполнения заданий с кратким и высокого </a:t>
            </a: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и повышенного уровня сложности </a:t>
            </a:r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ответом </a:t>
            </a:r>
            <a:endParaRPr lang="ru-RU" sz="1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7536112"/>
              </p:ext>
            </p:extLst>
          </p:nvPr>
        </p:nvGraphicFramePr>
        <p:xfrm>
          <a:off x="609600" y="990596"/>
          <a:ext cx="8000999" cy="541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927"/>
                <a:gridCol w="2558029"/>
                <a:gridCol w="2551043"/>
              </a:tblGrid>
              <a:tr h="705679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Номер задания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Уровень сложности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Средний процент выполнения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88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15.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Окислитель и восстановитель.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45365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16.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Правила безопасности работы в школьной лаборатории.</a:t>
                      </a:r>
                      <a:endParaRPr lang="ru-RU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704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17.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Определение характера среды раствора кислот и щелочей.</a:t>
                      </a:r>
                      <a:endParaRPr lang="ru-RU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5365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18.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Вычисление массовой доли химического элемента в веществе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</a:tr>
              <a:tr h="4704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19.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Химическое загрязнение окружающей среды и его последствия. 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704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Окислительно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-восстановительные реакции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</a:tr>
              <a:tr h="45365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21.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Взаимосвязь различных классов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неорганических веществ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</a:tr>
              <a:tr h="4704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22.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Вычисления массовой доли растворённого вещества в растворе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23.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Решение экспериментальных задач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/>
                </a:tc>
              </a:tr>
              <a:tr h="4704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24.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Правила безопасной работы в школьной лаборатории.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08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610</Words>
  <Application>Microsoft Office PowerPoint</Application>
  <PresentationFormat>Экран (4:3)</PresentationFormat>
  <Paragraphs>226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Методический анализ результатов ОГЭ  по учебному предмету химия 2023 год</vt:lpstr>
      <vt:lpstr>Количество участников ОГЭ по учебному предмету -химия</vt:lpstr>
      <vt:lpstr>Количество учащихся по  Юго –Восточному округу  химия -2023 год</vt:lpstr>
      <vt:lpstr>Динамика результатов ОГЭ по предмету</vt:lpstr>
      <vt:lpstr>Результаты ОГЭ по районам Юго-Восточного округа</vt:lpstr>
      <vt:lpstr>Баллы по огэ химия 2023 год</vt:lpstr>
      <vt:lpstr>Оценки ОГЭ химии по школам 2023год</vt:lpstr>
      <vt:lpstr>Средний процент выполнения заданий с кратким и высокого  и повышенного уровня сложности ответом </vt:lpstr>
      <vt:lpstr>Средний процент выполнения заданий с кратким и высокого  и повышенного уровня сложности ответом </vt:lpstr>
      <vt:lpstr>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по химии</dc:title>
  <dc:creator>Наталья</dc:creator>
  <cp:lastModifiedBy>Admin</cp:lastModifiedBy>
  <cp:revision>21</cp:revision>
  <dcterms:created xsi:type="dcterms:W3CDTF">2014-10-17T02:12:13Z</dcterms:created>
  <dcterms:modified xsi:type="dcterms:W3CDTF">2023-09-03T05:28:30Z</dcterms:modified>
</cp:coreProperties>
</file>