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ma"/><Relationship Id="rId6" Type="http://schemas.openxmlformats.org/officeDocument/2006/relationships/image" Target="../media/image6.png"/><Relationship Id="rId5" Type="http://schemas.microsoft.com/office/2007/relationships/media" Target="../media/media2.wma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5" Type="http://schemas.openxmlformats.org/officeDocument/2006/relationships/image" Target="../media/image6.png"/><Relationship Id="rId4" Type="http://schemas.microsoft.com/office/2007/relationships/media" Target="../media/media1.wma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6" Type="http://schemas.openxmlformats.org/officeDocument/2006/relationships/image" Target="../media/image6.png"/><Relationship Id="rId5" Type="http://schemas.microsoft.com/office/2007/relationships/media" Target="../media/media1.wma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МО окружное\1 Фон 254bcb19-962b-59e5-af04-f7a22df9a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861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3048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kern="0" dirty="0" smtClean="0">
                <a:solidFill>
                  <a:srgbClr val="000099"/>
                </a:solidFill>
                <a:latin typeface="Arial"/>
              </a:rPr>
              <a:t>Государственное бюджетное общеобразовательное учреждение Самарской области средняя общеобразовательная школа "Образовательный центр" </a:t>
            </a:r>
            <a:br>
              <a:rPr lang="ru-RU" altLang="ru-RU" sz="1600" b="1" kern="0" dirty="0" smtClean="0">
                <a:solidFill>
                  <a:srgbClr val="000099"/>
                </a:solidFill>
                <a:latin typeface="Arial"/>
              </a:rPr>
            </a:br>
            <a:r>
              <a:rPr lang="ru-RU" altLang="ru-RU" sz="1600" b="1" kern="0" dirty="0" smtClean="0">
                <a:solidFill>
                  <a:srgbClr val="000099"/>
                </a:solidFill>
                <a:latin typeface="Arial"/>
              </a:rPr>
              <a:t>с. Петровка муниципального района </a:t>
            </a:r>
            <a:r>
              <a:rPr lang="ru-RU" altLang="ru-RU" sz="1600" b="1" kern="0" dirty="0" err="1" smtClean="0">
                <a:solidFill>
                  <a:srgbClr val="000099"/>
                </a:solidFill>
                <a:latin typeface="Arial"/>
              </a:rPr>
              <a:t>Борский</a:t>
            </a:r>
            <a:r>
              <a:rPr lang="ru-RU" altLang="ru-RU" sz="1600" b="1" kern="0" dirty="0" smtClean="0">
                <a:solidFill>
                  <a:srgbClr val="000099"/>
                </a:solidFill>
                <a:latin typeface="Arial"/>
              </a:rPr>
              <a:t> Самарской области</a:t>
            </a:r>
            <a:br>
              <a:rPr lang="ru-RU" altLang="ru-RU" sz="1600" b="1" kern="0" dirty="0" smtClean="0">
                <a:solidFill>
                  <a:srgbClr val="000099"/>
                </a:solidFill>
                <a:latin typeface="Arial"/>
              </a:rPr>
            </a:br>
            <a:endParaRPr lang="ru-RU" sz="1600" b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1752600"/>
            <a:ext cx="8610600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3200" b="1" kern="0" dirty="0" smtClean="0">
                <a:solidFill>
                  <a:srgbClr val="CC0000"/>
                </a:solidFill>
                <a:latin typeface="Arial"/>
              </a:rPr>
              <a:t>Тема: 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3200" b="1" kern="0" dirty="0" smtClean="0">
                <a:solidFill>
                  <a:srgbClr val="CC0000"/>
                </a:solidFill>
                <a:latin typeface="Arial"/>
              </a:rPr>
              <a:t>«Использование инновационных методов и приёмов на уроках музыки в современной школе»</a:t>
            </a:r>
            <a:endParaRPr lang="ru-RU" altLang="ru-RU" sz="3200" b="1" kern="0" dirty="0">
              <a:solidFill>
                <a:srgbClr val="CC0000"/>
              </a:solidFill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H="1" flipV="1">
            <a:off x="4114800" y="5647924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 smtClean="0">
                <a:solidFill>
                  <a:srgbClr val="000099"/>
                </a:solidFill>
                <a:latin typeface="Arial" charset="0"/>
              </a:rPr>
              <a:t>Автор Лавлова Наталья Николаевна, учитель музыки ГБОУ СОШ с.Петровка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5800" y="381000"/>
            <a:ext cx="7315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Ассоциативная сеть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10200" y="1752600"/>
            <a:ext cx="3398837" cy="44767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66800" y="1905000"/>
            <a:ext cx="3886200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36068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Иоганн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Штраус</a:t>
            </a:r>
          </a:p>
          <a:p>
            <a:pPr marL="342900" lvl="0" indent="36068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endParaRPr lang="ru-RU" sz="28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36068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торжественность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36068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лёгкость </a:t>
            </a:r>
          </a:p>
          <a:p>
            <a:pPr marL="342900" lvl="0" indent="36068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красота</a:t>
            </a:r>
          </a:p>
          <a:p>
            <a:pPr marL="342900" lvl="0" indent="360680" algn="just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«король вальса»</a:t>
            </a: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r>
              <a:rPr lang="ru-RU" altLang="ru-RU" sz="2000" dirty="0" smtClean="0">
                <a:solidFill>
                  <a:srgbClr val="FFFF00"/>
                </a:solidFill>
              </a:rPr>
              <a:t>.</a:t>
            </a:r>
            <a:endParaRPr lang="ru-RU" altLang="ru-RU" sz="2000" dirty="0">
              <a:solidFill>
                <a:srgbClr val="FFFF00"/>
              </a:solidFill>
            </a:endParaRPr>
          </a:p>
        </p:txBody>
      </p:sp>
      <p:pic>
        <p:nvPicPr>
          <p:cNvPr id="8" name="Shtraus-Иogann-club13333245-Skazki-Venskogo-lesa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1440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pic>
        <p:nvPicPr>
          <p:cNvPr id="3" name="Picture 2" descr="C:\Users\Наталья\Desktop\Конкурс ПРИЗВАНИЕ-УЧИТЬ октябрь 2024г\Видео урокаПризвание учить\Обработанное видео урока\5. IMG_4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8712968" cy="6534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Наталья\Desktop\МО окружное\1 Фон 254bcb19-962b-59e5-af04-f7a22df9a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28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" y="1143000"/>
            <a:ext cx="8077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внимание!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Rahmaninov Итальянская полька 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7624" y="5486400"/>
            <a:ext cx="869776" cy="784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90600" y="838200"/>
            <a:ext cx="7848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altLang="ru-RU" sz="3200" b="1" i="1" dirty="0" smtClean="0">
                <a:solidFill>
                  <a:srgbClr val="FF0000"/>
                </a:solidFill>
              </a:rPr>
              <a:t>Развивающее обучение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Проблемное </a:t>
            </a:r>
            <a:r>
              <a:rPr lang="ru-RU" sz="3200" b="1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обучение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Решение изобретательских задач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Критическое мышление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Продуктивно-творческая деятельность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 Метод проекта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Исследовательский </a:t>
            </a:r>
            <a:r>
              <a:rPr lang="ru-RU" sz="3200" b="1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метод</a:t>
            </a:r>
            <a:r>
              <a:rPr lang="ru-RU" sz="32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90600" y="838200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1143000"/>
            <a:ext cx="7620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C00000"/>
                </a:solidFill>
              </a:rPr>
              <a:t>Ассоциативное </a:t>
            </a:r>
            <a:r>
              <a:rPr lang="ru-RU" altLang="ru-RU" sz="4400" b="1" dirty="0" smtClean="0">
                <a:solidFill>
                  <a:srgbClr val="C00000"/>
                </a:solidFill>
              </a:rPr>
              <a:t>мышление</a:t>
            </a:r>
            <a:r>
              <a:rPr lang="ru-RU" altLang="ru-RU" sz="3200" b="1" dirty="0" smtClean="0">
                <a:solidFill>
                  <a:srgbClr val="FFFF00"/>
                </a:solidFill>
              </a:rPr>
              <a:t>-</a:t>
            </a:r>
          </a:p>
          <a:p>
            <a:endParaRPr lang="ru-RU" sz="3200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002060"/>
                </a:solidFill>
              </a:rPr>
              <a:t>это</a:t>
            </a:r>
            <a:r>
              <a:rPr lang="ru-RU" sz="3200" b="1" dirty="0" smtClean="0">
                <a:solidFill>
                  <a:srgbClr val="002060"/>
                </a:solidFill>
              </a:rPr>
              <a:t> мышление, которое происходит благодаря оперированию образами, возникающими в памяти человека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90600" y="838200"/>
            <a:ext cx="784860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28800" y="457200"/>
            <a:ext cx="632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«Цепочка»</a:t>
            </a:r>
            <a:endParaRPr lang="ru-RU" sz="4400" b="1" dirty="0"/>
          </a:p>
        </p:txBody>
      </p:sp>
      <p:pic>
        <p:nvPicPr>
          <p:cNvPr id="5" name="Picture 2" descr="C:\Users\Учитель\Pictures\PICT0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133600"/>
            <a:ext cx="4953000" cy="37132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5000" y="1752601"/>
            <a:ext cx="2971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3200" b="1" kern="50" dirty="0" smtClean="0">
                <a:solidFill>
                  <a:srgbClr val="002060"/>
                </a:solidFill>
                <a:latin typeface="Times New Roman"/>
                <a:ea typeface="Andale Sans UI"/>
              </a:rPr>
              <a:t>Учитель просит по цепочке каждого ученика назвать по одному музыкальному инструменту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90600" y="838200"/>
            <a:ext cx="784860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609600"/>
            <a:ext cx="8077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50" dirty="0" smtClean="0">
                <a:solidFill>
                  <a:srgbClr val="FF0000"/>
                </a:solidFill>
                <a:latin typeface="Times New Roman"/>
                <a:ea typeface="Andale Sans UI"/>
              </a:rPr>
              <a:t>«Ассоциативный ряд»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066800" y="1981200"/>
            <a:ext cx="76962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</a:rPr>
              <a:t>Балерина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</a:rPr>
              <a:t>Оркестр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</a:rPr>
              <a:t>Танец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</a:rPr>
              <a:t>Театр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</a:rPr>
              <a:t>Музыка				</a:t>
            </a:r>
            <a:r>
              <a:rPr lang="ru-RU" sz="3200" b="1" dirty="0" smtClean="0">
                <a:solidFill>
                  <a:srgbClr val="7030A0"/>
                </a:solidFill>
              </a:rPr>
              <a:t>Тема урока?</a:t>
            </a:r>
          </a:p>
          <a:p>
            <a:pPr algn="ctr">
              <a:buFont typeface="Arial" pitchFamily="34" charset="0"/>
              <a:buChar char="•"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0000"/>
                </a:solidFill>
              </a:rPr>
              <a:t>Балет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9200" y="457200"/>
            <a:ext cx="723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50" dirty="0" smtClean="0">
                <a:solidFill>
                  <a:srgbClr val="FF0000"/>
                </a:solidFill>
                <a:latin typeface="Times New Roman"/>
                <a:ea typeface="Andale Sans UI"/>
                <a:cs typeface="Times New Roman"/>
              </a:rPr>
              <a:t>«Найди пару»</a:t>
            </a:r>
            <a:r>
              <a:rPr lang="ru-RU" sz="4400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 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90600" y="1524000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Детям раздаются карточки: на одной вопрос, на другой — ответ. В течение определенного времени дети должны найти друг друга.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90800"/>
            <a:ext cx="339344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43000" y="3048001"/>
            <a:ext cx="3733800" cy="2844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ru-RU" sz="2400" i="1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Например</a:t>
            </a:r>
            <a:r>
              <a:rPr lang="ru-RU" sz="2400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: 1 карточка «Александр Невский», 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ru-RU" sz="2400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2 карточка — С.С. Прокофьев, </a:t>
            </a:r>
            <a:endParaRPr lang="ru-RU" sz="24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ru-RU" sz="2400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3 -Ж.Бизе, 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ru-RU" sz="2400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4 - «</a:t>
            </a:r>
            <a:r>
              <a:rPr lang="ru-RU" sz="2400" kern="50" dirty="0" err="1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Кармен</a:t>
            </a:r>
            <a:r>
              <a:rPr lang="ru-RU" sz="2400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», и т. д.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2000" y="5334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Ролевые ассоциации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Учитель\Desktop\IMG_4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2672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1000" y="1676401"/>
            <a:ext cx="41148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31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Узнавание музыки по ритму </a:t>
            </a:r>
            <a:endParaRPr lang="ru-RU" sz="3200" b="1" kern="50" dirty="0" smtClean="0">
              <a:solidFill>
                <a:srgbClr val="002060"/>
              </a:solidFill>
              <a:latin typeface="Times New Roman"/>
              <a:ea typeface="Andale Sans UI"/>
              <a:cs typeface="Times New Roman"/>
            </a:endParaRPr>
          </a:p>
          <a:p>
            <a:pPr marL="44831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ru-RU" sz="3200" b="1" kern="50" dirty="0" smtClean="0">
              <a:solidFill>
                <a:srgbClr val="002060"/>
              </a:solidFill>
              <a:latin typeface="Times New Roman"/>
              <a:ea typeface="Andale Sans UI"/>
              <a:cs typeface="Times New Roman"/>
            </a:endParaRPr>
          </a:p>
          <a:p>
            <a:pPr marL="44831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Словесное рисование </a:t>
            </a:r>
            <a:endParaRPr lang="ru-RU" sz="3200" b="1" kern="50" dirty="0" smtClean="0">
              <a:solidFill>
                <a:srgbClr val="002060"/>
              </a:solidFill>
              <a:latin typeface="Times New Roman"/>
              <a:ea typeface="Andale Sans UI"/>
              <a:cs typeface="Times New Roman"/>
            </a:endParaRPr>
          </a:p>
          <a:p>
            <a:pPr marL="44831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ru-RU" sz="3200" b="1" kern="50" dirty="0" smtClean="0">
              <a:solidFill>
                <a:srgbClr val="002060"/>
              </a:solidFill>
              <a:latin typeface="Times New Roman"/>
              <a:ea typeface="Andale Sans UI"/>
              <a:cs typeface="Times New Roman"/>
            </a:endParaRPr>
          </a:p>
          <a:p>
            <a:pPr marL="44831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kern="50" dirty="0" smtClean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Полька</a:t>
            </a:r>
            <a:endParaRPr lang="ru-RU" sz="3200" b="1" dirty="0" smtClean="0">
              <a:solidFill>
                <a:srgbClr val="002060"/>
              </a:solidFill>
              <a:ea typeface="Andale Sans UI"/>
              <a:cs typeface="Times New Roman"/>
            </a:endParaRPr>
          </a:p>
        </p:txBody>
      </p:sp>
      <p:pic>
        <p:nvPicPr>
          <p:cNvPr id="7" name="Rahmaninov Итальянская полька 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" y="5943600"/>
            <a:ext cx="716360" cy="716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3400" y="381000"/>
            <a:ext cx="830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Задания в начальной школе</a:t>
            </a: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1371600"/>
            <a:ext cx="35052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f-форте: </a:t>
            </a: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крик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гром</a:t>
            </a: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36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p-пиано: </a:t>
            </a: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шёпот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шорох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29200" y="1447800"/>
            <a:ext cx="3505200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Мажор :</a:t>
            </a:r>
          </a:p>
          <a:p>
            <a:pPr indent="36068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радость</a:t>
            </a:r>
            <a:endParaRPr lang="ru-RU" sz="32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indent="36068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солнце, свет </a:t>
            </a: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Минор:</a:t>
            </a:r>
          </a:p>
          <a:p>
            <a:pPr indent="36068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грусть, печаль</a:t>
            </a:r>
            <a:endParaRPr lang="ru-RU" sz="32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360680" algn="just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дождь</a:t>
            </a:r>
          </a:p>
        </p:txBody>
      </p:sp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МО окружное\2 Ф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86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457200"/>
            <a:ext cx="861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 ребятами  среднего звена разбираем прослушанное произведение по плану:</a:t>
            </a:r>
            <a:r>
              <a:rPr lang="ru-RU" sz="2800" dirty="0" smtClean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800" dirty="0" smtClean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Наталья\Desktop\Конкурс ПРИЗВАНИЕ-УЧИТЬ октябрь 2024г\Видео урокаПризвание учить\Обработанное видео урока\6. IMG_4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667000"/>
            <a:ext cx="4775200" cy="3581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4800" y="2133600"/>
            <a:ext cx="3810000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русское произведение или зарубежное</a:t>
            </a: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эпоха создания произведения</a:t>
            </a: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характер произведения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выразительные средства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3649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199</Words>
  <Application>Microsoft Office PowerPoint</Application>
  <PresentationFormat>Экран (4:3)</PresentationFormat>
  <Paragraphs>68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28</cp:revision>
  <dcterms:created xsi:type="dcterms:W3CDTF">2006-08-16T00:00:00Z</dcterms:created>
  <dcterms:modified xsi:type="dcterms:W3CDTF">2024-12-14T18:52:36Z</dcterms:modified>
</cp:coreProperties>
</file>