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6" r:id="rId1"/>
  </p:sldMasterIdLst>
  <p:notesMasterIdLst>
    <p:notesMasterId r:id="rId36"/>
  </p:notesMasterIdLst>
  <p:sldIdLst>
    <p:sldId id="256" r:id="rId2"/>
    <p:sldId id="321" r:id="rId3"/>
    <p:sldId id="257" r:id="rId4"/>
    <p:sldId id="322" r:id="rId5"/>
    <p:sldId id="323" r:id="rId6"/>
    <p:sldId id="261" r:id="rId7"/>
    <p:sldId id="262" r:id="rId8"/>
    <p:sldId id="325" r:id="rId9"/>
    <p:sldId id="326" r:id="rId10"/>
    <p:sldId id="327" r:id="rId11"/>
    <p:sldId id="324" r:id="rId12"/>
    <p:sldId id="263" r:id="rId13"/>
    <p:sldId id="264" r:id="rId14"/>
    <p:sldId id="265" r:id="rId15"/>
    <p:sldId id="267" r:id="rId16"/>
    <p:sldId id="271" r:id="rId17"/>
    <p:sldId id="273" r:id="rId18"/>
    <p:sldId id="276" r:id="rId19"/>
    <p:sldId id="283" r:id="rId20"/>
    <p:sldId id="302" r:id="rId21"/>
    <p:sldId id="338" r:id="rId22"/>
    <p:sldId id="328" r:id="rId23"/>
    <p:sldId id="330" r:id="rId24"/>
    <p:sldId id="331" r:id="rId25"/>
    <p:sldId id="332" r:id="rId26"/>
    <p:sldId id="333" r:id="rId27"/>
    <p:sldId id="334" r:id="rId28"/>
    <p:sldId id="335" r:id="rId29"/>
    <p:sldId id="336" r:id="rId30"/>
    <p:sldId id="303" r:id="rId31"/>
    <p:sldId id="304" r:id="rId32"/>
    <p:sldId id="309" r:id="rId33"/>
    <p:sldId id="311" r:id="rId34"/>
    <p:sldId id="312" r:id="rId35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3C7DD66D-32A8-491B-BB62-C64731A0E093}">
  <a:tblStyle styleId="{3C7DD66D-32A8-491B-BB62-C64731A0E09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156FE36-C5CD-4ED0-B34D-F1243AA22050}" styleName="Table_1">
    <a:wholeTbl>
      <a:tcTxStyle b="off" i="off">
        <a:font>
          <a:latin typeface="Trebuchet MS"/>
          <a:ea typeface="Trebuchet MS"/>
          <a:cs typeface="Trebuchet MS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EF4E7"/>
          </a:solidFill>
        </a:fill>
      </a:tcStyle>
    </a:wholeTbl>
    <a:band1H>
      <a:tcTxStyle/>
      <a:tcStyle>
        <a:tcBdr/>
        <a:fill>
          <a:solidFill>
            <a:srgbClr val="DBE9CB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BE9CB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Trebuchet MS"/>
          <a:ea typeface="Trebuchet MS"/>
          <a:cs typeface="Trebuchet MS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Trebuchet MS"/>
          <a:ea typeface="Trebuchet MS"/>
          <a:cs typeface="Trebuchet MS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Trebuchet MS"/>
          <a:ea typeface="Trebuchet MS"/>
          <a:cs typeface="Trebuchet MS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Trebuchet MS"/>
          <a:ea typeface="Trebuchet MS"/>
          <a:cs typeface="Trebuchet MS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1" d="100"/>
          <a:sy n="61" d="100"/>
        </p:scale>
        <p:origin x="-1464" y="-3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822089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428593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786744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032027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74083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996519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331634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60454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353010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894194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022813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21716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838038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436639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411732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508351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555064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58460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63613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40708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Титульный слайд" type="title">
  <p:cSld name="TITL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oogle Shape;27;p2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28" name="Google Shape;28;p2"/>
            <p:cNvCxnSpPr/>
            <p:nvPr/>
          </p:nvCxnSpPr>
          <p:spPr>
            <a:xfrm rot="10800000" flipH="1">
              <a:off x="5130830" y="4175605"/>
              <a:ext cx="4022475" cy="2682396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7042707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0" name="Google Shape;30;p2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6997" y="0"/>
                  </a:moveTo>
                  <a:lnTo>
                    <a:pt x="0" y="119852"/>
                  </a:lnTo>
                  <a:lnTo>
                    <a:pt x="119980" y="120000"/>
                  </a:lnTo>
                  <a:cubicBezTo>
                    <a:pt x="120129" y="80049"/>
                    <a:pt x="119383" y="40098"/>
                    <a:pt x="119532" y="147"/>
                  </a:cubicBezTo>
                  <a:lnTo>
                    <a:pt x="106997" y="0"/>
                  </a:ln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74056" y="119999"/>
                  </a:lnTo>
                  <a:lnTo>
                    <a:pt x="119949" y="119999"/>
                  </a:lnTo>
                  <a:cubicBezTo>
                    <a:pt x="119776" y="80000"/>
                    <a:pt x="120123" y="39999"/>
                    <a:pt x="11994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119688" y="0"/>
                  </a:lnTo>
                  <a:cubicBezTo>
                    <a:pt x="119792" y="40000"/>
                    <a:pt x="119896" y="80000"/>
                    <a:pt x="120000" y="120000"/>
                  </a:cubicBezTo>
                  <a:lnTo>
                    <a:pt x="0" y="120000"/>
                  </a:lnTo>
                  <a:close/>
                </a:path>
              </a:pathLst>
            </a:custGeom>
            <a:solidFill>
              <a:schemeClr val="accent2">
                <a:alpha val="71764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103976" y="119999"/>
                  </a:lnTo>
                  <a:lnTo>
                    <a:pt x="120000" y="119852"/>
                  </a:lnTo>
                  <a:lnTo>
                    <a:pt x="1200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803"/>
              </a:srgbClr>
            </a:solidFill>
            <a:ln>
              <a:noFill/>
            </a:ln>
          </p:spPr>
        </p:sp>
        <p:sp>
          <p:nvSpPr>
            <p:cNvPr id="34" name="Google Shape;34;p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4736" y="0"/>
                  </a:moveTo>
                  <a:lnTo>
                    <a:pt x="0" y="119999"/>
                  </a:lnTo>
                  <a:lnTo>
                    <a:pt x="120000" y="119999"/>
                  </a:lnTo>
                  <a:cubicBezTo>
                    <a:pt x="119736" y="80000"/>
                    <a:pt x="119473" y="39999"/>
                    <a:pt x="119210" y="0"/>
                  </a:cubicBezTo>
                  <a:lnTo>
                    <a:pt x="94736" y="0"/>
                  </a:lnTo>
                  <a:close/>
                </a:path>
              </a:pathLst>
            </a:custGeom>
            <a:solidFill>
              <a:srgbClr val="BFE471">
                <a:alpha val="6980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105579" y="119999"/>
                  </a:lnTo>
                  <a:lnTo>
                    <a:pt x="119976" y="119999"/>
                  </a:lnTo>
                  <a:cubicBezTo>
                    <a:pt x="120243" y="79950"/>
                    <a:pt x="118110" y="40049"/>
                    <a:pt x="11837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5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119441" y="0"/>
                  </a:lnTo>
                  <a:cubicBezTo>
                    <a:pt x="119627" y="39896"/>
                    <a:pt x="119813" y="79792"/>
                    <a:pt x="120000" y="119689"/>
                  </a:cubicBezTo>
                  <a:lnTo>
                    <a:pt x="0" y="120000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78"/>
                  </a:moveTo>
                  <a:lnTo>
                    <a:pt x="120000" y="0"/>
                  </a:lnTo>
                  <a:lnTo>
                    <a:pt x="120000" y="356"/>
                  </a:lnTo>
                  <a:lnTo>
                    <a:pt x="0" y="120000"/>
                  </a:lnTo>
                  <a:lnTo>
                    <a:pt x="0" y="178"/>
                  </a:lnTo>
                  <a:close/>
                </a:path>
              </a:pathLst>
            </a:custGeom>
            <a:solidFill>
              <a:schemeClr val="accent1">
                <a:alpha val="84705"/>
              </a:schemeClr>
            </a:solidFill>
            <a:ln>
              <a:noFill/>
            </a:ln>
          </p:spPr>
        </p:sp>
      </p:grpSp>
      <p:sp>
        <p:nvSpPr>
          <p:cNvPr id="38" name="Google Shape;38;p2"/>
          <p:cNvSpPr txBox="1"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  <a:defRPr sz="54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2"/>
          <p:cNvSpPr txBox="1"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None/>
              <a:defRPr sz="18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sz="12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sz="12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sz="12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sz="12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sz="12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sz="12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40" name="Google Shape;40;p2"/>
          <p:cNvSpPr txBox="1">
            <a:spLocks noGrp="1"/>
          </p:cNvSpPr>
          <p:nvPr>
            <p:ph type="dt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41" name="Google Shape;41;p2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42" name="Google Shape;42;p2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подпись">
  <p:cSld name="Заголовок и подпись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3"/>
          <p:cNvSpPr txBox="1"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  <a:defRPr sz="44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None/>
              <a:defRPr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dt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13" name="Google Shape;113;p13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Цитата с подписью">
  <p:cSld name="Цитата с подписью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4"/>
          <p:cNvSpPr txBox="1"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  <a:defRPr sz="44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7" name="Google Shape;117;p14"/>
          <p:cNvSpPr txBox="1">
            <a:spLocks noGrp="1"/>
          </p:cNvSpPr>
          <p:nvPr>
            <p:ph type="body" idx="1"/>
          </p:nvPr>
        </p:nvSpPr>
        <p:spPr>
          <a:xfrm>
            <a:off x="1101074" y="3632200"/>
            <a:ext cx="5419804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None/>
              <a:defRPr sz="16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None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895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895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18" name="Google Shape;118;p14"/>
          <p:cNvSpPr txBox="1">
            <a:spLocks noGrp="1"/>
          </p:cNvSpPr>
          <p:nvPr>
            <p:ph type="body" idx="2"/>
          </p:nvPr>
        </p:nvSpPr>
        <p:spPr>
          <a:xfrm>
            <a:off x="609598" y="4470400"/>
            <a:ext cx="6347715" cy="1570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457200" marR="0" lvl="0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None/>
              <a:defRPr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19" name="Google Shape;119;p14"/>
          <p:cNvSpPr txBox="1">
            <a:spLocks noGrp="1"/>
          </p:cNvSpPr>
          <p:nvPr>
            <p:ph type="dt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20" name="Google Shape;120;p14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21" name="Google Shape;121;p14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22" name="Google Shape;122;p14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0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23" name="Google Shape;123;p1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0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арточка имени">
  <p:cSld name="Карточка имени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5"/>
          <p:cNvSpPr txBox="1"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  <a:defRPr sz="44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15"/>
          <p:cNvSpPr txBox="1"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None/>
              <a:defRPr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27" name="Google Shape;127;p15"/>
          <p:cNvSpPr txBox="1">
            <a:spLocks noGrp="1"/>
          </p:cNvSpPr>
          <p:nvPr>
            <p:ph type="dt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28" name="Google Shape;128;p15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29" name="Google Shape;129;p15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Цитата карточки имени">
  <p:cSld name="Цитата карточки имени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6"/>
          <p:cNvSpPr txBox="1"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  <a:defRPr sz="44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32" name="Google Shape;132;p16"/>
          <p:cNvSpPr txBox="1">
            <a:spLocks noGrp="1"/>
          </p:cNvSpPr>
          <p:nvPr>
            <p:ph type="body" idx="1"/>
          </p:nvPr>
        </p:nvSpPr>
        <p:spPr>
          <a:xfrm>
            <a:off x="609597" y="4013200"/>
            <a:ext cx="6347716" cy="514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None/>
              <a:defRPr sz="2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None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895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895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33" name="Google Shape;133;p16"/>
          <p:cNvSpPr txBox="1">
            <a:spLocks noGrp="1"/>
          </p:cNvSpPr>
          <p:nvPr>
            <p:ph type="body" idx="2"/>
          </p:nvPr>
        </p:nvSpPr>
        <p:spPr>
          <a:xfrm>
            <a:off x="609598" y="4527448"/>
            <a:ext cx="6347715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None/>
              <a:defRPr sz="18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34" name="Google Shape;134;p16"/>
          <p:cNvSpPr txBox="1">
            <a:spLocks noGrp="1"/>
          </p:cNvSpPr>
          <p:nvPr>
            <p:ph type="dt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35" name="Google Shape;135;p16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36" name="Google Shape;136;p16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37" name="Google Shape;137;p16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0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38" name="Google Shape;138;p16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0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Истина или ложь">
  <p:cSld name="Истина или ложь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7"/>
          <p:cNvSpPr txBox="1"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  <a:defRPr sz="44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1" name="Google Shape;141;p17"/>
          <p:cNvSpPr txBox="1">
            <a:spLocks noGrp="1"/>
          </p:cNvSpPr>
          <p:nvPr>
            <p:ph type="body" idx="1"/>
          </p:nvPr>
        </p:nvSpPr>
        <p:spPr>
          <a:xfrm>
            <a:off x="609597" y="4013200"/>
            <a:ext cx="6347716" cy="514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None/>
              <a:defRPr sz="24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None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895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895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42" name="Google Shape;142;p17"/>
          <p:cNvSpPr txBox="1">
            <a:spLocks noGrp="1"/>
          </p:cNvSpPr>
          <p:nvPr>
            <p:ph type="body" idx="2"/>
          </p:nvPr>
        </p:nvSpPr>
        <p:spPr>
          <a:xfrm>
            <a:off x="609598" y="4527448"/>
            <a:ext cx="6347715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None/>
              <a:defRPr sz="18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43" name="Google Shape;143;p17"/>
          <p:cNvSpPr txBox="1">
            <a:spLocks noGrp="1"/>
          </p:cNvSpPr>
          <p:nvPr>
            <p:ph type="dt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44" name="Google Shape;144;p17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45" name="Google Shape;145;p17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8"/>
          <p:cNvSpPr txBox="1"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  <a:defRPr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18"/>
          <p:cNvSpPr txBox="1">
            <a:spLocks noGrp="1"/>
          </p:cNvSpPr>
          <p:nvPr>
            <p:ph type="body" idx="1"/>
          </p:nvPr>
        </p:nvSpPr>
        <p:spPr>
          <a:xfrm rot="5400000">
            <a:off x="1843070" y="927120"/>
            <a:ext cx="3880773" cy="6347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200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0988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●"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9971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●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895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895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49" name="Google Shape;149;p18"/>
          <p:cNvSpPr txBox="1">
            <a:spLocks noGrp="1"/>
          </p:cNvSpPr>
          <p:nvPr>
            <p:ph type="dt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50" name="Google Shape;150;p18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51" name="Google Shape;151;p18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9"/>
          <p:cNvSpPr txBox="1">
            <a:spLocks noGrp="1"/>
          </p:cNvSpPr>
          <p:nvPr>
            <p:ph type="title"/>
          </p:nvPr>
        </p:nvSpPr>
        <p:spPr>
          <a:xfrm rot="5400000">
            <a:off x="3840993" y="2745919"/>
            <a:ext cx="5251451" cy="978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  <a:defRPr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4" name="Google Shape;154;p19"/>
          <p:cNvSpPr txBox="1">
            <a:spLocks noGrp="1"/>
          </p:cNvSpPr>
          <p:nvPr>
            <p:ph type="body" idx="1"/>
          </p:nvPr>
        </p:nvSpPr>
        <p:spPr>
          <a:xfrm rot="5400000">
            <a:off x="581386" y="637812"/>
            <a:ext cx="5251451" cy="5195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200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0988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●"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9971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●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895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895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55" name="Google Shape;155;p19"/>
          <p:cNvSpPr txBox="1">
            <a:spLocks noGrp="1"/>
          </p:cNvSpPr>
          <p:nvPr>
            <p:ph type="dt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56" name="Google Shape;156;p19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57" name="Google Shape;157;p19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"/>
          <p:cNvSpPr txBox="1"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  <a:defRPr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3"/>
          <p:cNvSpPr txBox="1"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200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0988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●"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9971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●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895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895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46" name="Google Shape;46;p3"/>
          <p:cNvSpPr txBox="1">
            <a:spLocks noGrp="1"/>
          </p:cNvSpPr>
          <p:nvPr>
            <p:ph type="dt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47" name="Google Shape;47;p3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, объект и текст" type="objAndTx">
  <p:cSld name="OBJECT_AND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 txBox="1">
            <a:spLocks noGrp="1"/>
          </p:cNvSpPr>
          <p:nvPr>
            <p:ph type="title"/>
          </p:nvPr>
        </p:nvSpPr>
        <p:spPr>
          <a:xfrm>
            <a:off x="442913" y="103188"/>
            <a:ext cx="8243887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  <a:defRPr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456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200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0988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●"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9971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●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895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895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52" name="Google Shape;52;p4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456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200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0988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●"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9971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●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895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895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53" name="Google Shape;53;p4"/>
          <p:cNvSpPr txBox="1">
            <a:spLocks noGrp="1"/>
          </p:cNvSpPr>
          <p:nvPr>
            <p:ph type="dt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54" name="Google Shape;54;p4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два объекта над текстом" type="twoObjOverTx">
  <p:cSld name="TWO_OBJECTS_OVER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 txBox="1">
            <a:spLocks noGrp="1"/>
          </p:cNvSpPr>
          <p:nvPr>
            <p:ph type="title"/>
          </p:nvPr>
        </p:nvSpPr>
        <p:spPr>
          <a:xfrm>
            <a:off x="442913" y="103188"/>
            <a:ext cx="8243887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  <a:defRPr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2" name="Google Shape;72;p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215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200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0988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●"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9971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●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895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895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73" name="Google Shape;73;p7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215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200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0988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●"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9971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●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895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895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body" idx="3"/>
          </p:nvPr>
        </p:nvSpPr>
        <p:spPr>
          <a:xfrm>
            <a:off x="457200" y="3903663"/>
            <a:ext cx="8229600" cy="2152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200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0988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●"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9971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●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895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895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dt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77" name="Google Shape;77;p7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8"/>
          <p:cNvSpPr txBox="1"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  <a:defRPr sz="40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8"/>
          <p:cNvSpPr txBox="1"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None/>
              <a:defRPr sz="2000" b="0" i="0" u="none" strike="noStrike" cap="non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8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81" name="Google Shape;81;p8"/>
          <p:cNvSpPr txBox="1">
            <a:spLocks noGrp="1"/>
          </p:cNvSpPr>
          <p:nvPr>
            <p:ph type="dt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82" name="Google Shape;82;p8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83" name="Google Shape;83;p8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9"/>
          <p:cNvSpPr txBox="1"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  <a:defRPr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9"/>
          <p:cNvSpPr txBox="1">
            <a:spLocks noGrp="1"/>
          </p:cNvSpPr>
          <p:nvPr>
            <p:ph type="body" idx="1"/>
          </p:nvPr>
        </p:nvSpPr>
        <p:spPr>
          <a:xfrm>
            <a:off x="609600" y="2160589"/>
            <a:ext cx="3088109" cy="3880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200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0988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●"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9971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●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895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895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87" name="Google Shape;87;p9"/>
          <p:cNvSpPr txBox="1">
            <a:spLocks noGrp="1"/>
          </p:cNvSpPr>
          <p:nvPr>
            <p:ph type="body" idx="2"/>
          </p:nvPr>
        </p:nvSpPr>
        <p:spPr>
          <a:xfrm>
            <a:off x="3869204" y="2160590"/>
            <a:ext cx="3088110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200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0988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●"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9971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●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895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895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88" name="Google Shape;88;p9"/>
          <p:cNvSpPr txBox="1">
            <a:spLocks noGrp="1"/>
          </p:cNvSpPr>
          <p:nvPr>
            <p:ph type="dt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89" name="Google Shape;89;p9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90" name="Google Shape;90;p9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0"/>
          <p:cNvSpPr txBox="1">
            <a:spLocks noGrp="1"/>
          </p:cNvSpPr>
          <p:nvPr>
            <p:ph type="dt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93" name="Google Shape;93;p10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94" name="Google Shape;94;p10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1"/>
          <p:cNvSpPr txBox="1"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  <a:defRPr sz="20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11"/>
          <p:cNvSpPr txBox="1">
            <a:spLocks noGrp="1"/>
          </p:cNvSpPr>
          <p:nvPr>
            <p:ph type="body" idx="1"/>
          </p:nvPr>
        </p:nvSpPr>
        <p:spPr>
          <a:xfrm>
            <a:off x="3571275" y="514925"/>
            <a:ext cx="3386037" cy="5526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200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0988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●"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9971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●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895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895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98" name="Google Shape;98;p11"/>
          <p:cNvSpPr txBox="1">
            <a:spLocks noGrp="1"/>
          </p:cNvSpPr>
          <p:nvPr>
            <p:ph type="body" idx="2"/>
          </p:nvPr>
        </p:nvSpPr>
        <p:spPr>
          <a:xfrm>
            <a:off x="609599" y="2777069"/>
            <a:ext cx="2790182" cy="2584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None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05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None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sz="75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sz="75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sz="75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sz="75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sz="75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sz="75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99" name="Google Shape;99;p11"/>
          <p:cNvSpPr txBox="1">
            <a:spLocks noGrp="1"/>
          </p:cNvSpPr>
          <p:nvPr>
            <p:ph type="dt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00" name="Google Shape;100;p11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01" name="Google Shape;101;p11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2"/>
          <p:cNvSpPr txBox="1"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  <a:defRPr sz="24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12"/>
          <p:cNvSpPr>
            <a:spLocks noGrp="1"/>
          </p:cNvSpPr>
          <p:nvPr>
            <p:ph type="pic" idx="2"/>
          </p:nvPr>
        </p:nvSpPr>
        <p:spPr>
          <a:xfrm>
            <a:off x="609599" y="609600"/>
            <a:ext cx="6347714" cy="3845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05" name="Google Shape;105;p12"/>
          <p:cNvSpPr txBox="1">
            <a:spLocks noGrp="1"/>
          </p:cNvSpPr>
          <p:nvPr>
            <p:ph type="body" idx="1"/>
          </p:nvPr>
        </p:nvSpPr>
        <p:spPr>
          <a:xfrm>
            <a:off x="609599" y="5367338"/>
            <a:ext cx="6347714" cy="674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None/>
              <a:defRPr sz="10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286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None/>
              <a:defRPr sz="9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06" name="Google Shape;106;p12"/>
          <p:cNvSpPr txBox="1">
            <a:spLocks noGrp="1"/>
          </p:cNvSpPr>
          <p:nvPr>
            <p:ph type="dt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07" name="Google Shape;107;p12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08" name="Google Shape;108;p12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1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11" name="Google Shape;11;p1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120000" y="120000"/>
                  </a:lnTo>
                  <a:lnTo>
                    <a:pt x="0" y="119643"/>
                  </a:lnTo>
                  <a:cubicBezTo>
                    <a:pt x="740" y="80118"/>
                    <a:pt x="1481" y="40593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4705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2" name="Google Shape;12;p1"/>
            <p:cNvCxnSpPr/>
            <p:nvPr/>
          </p:nvCxnSpPr>
          <p:spPr>
            <a:xfrm rot="10800000" flipH="1">
              <a:off x="5130830" y="4175605"/>
              <a:ext cx="4022475" cy="2682396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3" name="Google Shape;13;p1"/>
            <p:cNvCxnSpPr/>
            <p:nvPr/>
          </p:nvCxnSpPr>
          <p:spPr>
            <a:xfrm>
              <a:off x="7042707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4" name="Google Shape;14;p1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06997" y="0"/>
                  </a:moveTo>
                  <a:lnTo>
                    <a:pt x="0" y="119852"/>
                  </a:lnTo>
                  <a:lnTo>
                    <a:pt x="119980" y="120000"/>
                  </a:lnTo>
                  <a:cubicBezTo>
                    <a:pt x="120129" y="80049"/>
                    <a:pt x="119383" y="40098"/>
                    <a:pt x="119532" y="147"/>
                  </a:cubicBezTo>
                  <a:lnTo>
                    <a:pt x="106997" y="0"/>
                  </a:ln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1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74056" y="119999"/>
                  </a:lnTo>
                  <a:lnTo>
                    <a:pt x="119949" y="119999"/>
                  </a:lnTo>
                  <a:cubicBezTo>
                    <a:pt x="119776" y="80000"/>
                    <a:pt x="120123" y="39999"/>
                    <a:pt x="11994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119688" y="0"/>
                  </a:lnTo>
                  <a:cubicBezTo>
                    <a:pt x="119792" y="40000"/>
                    <a:pt x="119896" y="80000"/>
                    <a:pt x="120000" y="120000"/>
                  </a:cubicBezTo>
                  <a:lnTo>
                    <a:pt x="0" y="120000"/>
                  </a:lnTo>
                  <a:close/>
                </a:path>
              </a:pathLst>
            </a:custGeom>
            <a:solidFill>
              <a:schemeClr val="accent2">
                <a:alpha val="71764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103976" y="119999"/>
                  </a:lnTo>
                  <a:lnTo>
                    <a:pt x="120000" y="119852"/>
                  </a:lnTo>
                  <a:lnTo>
                    <a:pt x="1200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9803"/>
              </a:srgbClr>
            </a:solidFill>
            <a:ln>
              <a:noFill/>
            </a:ln>
          </p:spPr>
        </p:sp>
        <p:sp>
          <p:nvSpPr>
            <p:cNvPr id="18" name="Google Shape;18;p1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94736" y="0"/>
                  </a:moveTo>
                  <a:lnTo>
                    <a:pt x="0" y="119999"/>
                  </a:lnTo>
                  <a:lnTo>
                    <a:pt x="120000" y="119999"/>
                  </a:lnTo>
                  <a:cubicBezTo>
                    <a:pt x="119736" y="80000"/>
                    <a:pt x="119473" y="39999"/>
                    <a:pt x="119210" y="0"/>
                  </a:cubicBezTo>
                  <a:lnTo>
                    <a:pt x="94736" y="0"/>
                  </a:lnTo>
                  <a:close/>
                </a:path>
              </a:pathLst>
            </a:custGeom>
            <a:solidFill>
              <a:srgbClr val="BFE471">
                <a:alpha val="6980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1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0"/>
                  </a:moveTo>
                  <a:lnTo>
                    <a:pt x="105579" y="119999"/>
                  </a:lnTo>
                  <a:lnTo>
                    <a:pt x="119976" y="119999"/>
                  </a:lnTo>
                  <a:cubicBezTo>
                    <a:pt x="120243" y="79950"/>
                    <a:pt x="118110" y="40049"/>
                    <a:pt x="11837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5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1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120000"/>
                  </a:moveTo>
                  <a:lnTo>
                    <a:pt x="119441" y="0"/>
                  </a:lnTo>
                  <a:cubicBezTo>
                    <a:pt x="119627" y="39896"/>
                    <a:pt x="119813" y="79792"/>
                    <a:pt x="120000" y="119689"/>
                  </a:cubicBezTo>
                  <a:lnTo>
                    <a:pt x="0" y="120000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21;p1"/>
          <p:cNvSpPr txBox="1"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Trebuchet MS"/>
              <a:buNone/>
              <a:defRPr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1"/>
          <p:cNvSpPr txBox="1"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200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●"/>
              <a:defRPr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0988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●"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9971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●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895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895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●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3" name="Google Shape;23;p1"/>
          <p:cNvSpPr txBox="1">
            <a:spLocks noGrp="1"/>
          </p:cNvSpPr>
          <p:nvPr>
            <p:ph type="dt" idx="10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4" name="Google Shape;24;p1"/>
          <p:cNvSpPr txBox="1">
            <a:spLocks noGrp="1"/>
          </p:cNvSpPr>
          <p:nvPr>
            <p:ph type="ftr" idx="11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5" name="Google Shape;25;p1"/>
          <p:cNvSpPr txBox="1">
            <a:spLocks noGrp="1"/>
          </p:cNvSpPr>
          <p:nvPr>
            <p:ph type="sldNum" idx="12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lden-ship.ru/" TargetMode="External"/><Relationship Id="rId3" Type="http://schemas.openxmlformats.org/officeDocument/2006/relationships/hyperlink" Target="http://zakonbozhiy.ru/" TargetMode="External"/><Relationship Id="rId7" Type="http://schemas.openxmlformats.org/officeDocument/2006/relationships/hyperlink" Target="http://sofia-sfo.ru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redanie.ru/" TargetMode="External"/><Relationship Id="rId5" Type="http://schemas.openxmlformats.org/officeDocument/2006/relationships/hyperlink" Target="http://azbyka.ru/" TargetMode="External"/><Relationship Id="rId4" Type="http://schemas.openxmlformats.org/officeDocument/2006/relationships/hyperlink" Target="http://pravfilms.ru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0"/>
          <p:cNvSpPr txBox="1">
            <a:spLocks noGrp="1"/>
          </p:cNvSpPr>
          <p:nvPr>
            <p:ph type="ctrTitle"/>
          </p:nvPr>
        </p:nvSpPr>
        <p:spPr>
          <a:xfrm>
            <a:off x="977559" y="2624500"/>
            <a:ext cx="6488888" cy="2400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486112"/>
              </a:buClr>
              <a:buFont typeface="Trebuchet MS"/>
              <a:buNone/>
            </a:pPr>
            <a:r>
              <a:rPr lang="ru-RU" sz="4000" b="1" i="0" u="none" strike="noStrike" cap="none" dirty="0">
                <a:solidFill>
                  <a:srgbClr val="486112"/>
                </a:solidFill>
                <a:latin typeface="Trebuchet MS"/>
                <a:ea typeface="Trebuchet MS"/>
                <a:cs typeface="Trebuchet MS"/>
                <a:sym typeface="Trebuchet MS"/>
              </a:rPr>
              <a:t/>
            </a:r>
            <a:br>
              <a:rPr lang="ru-RU" sz="4000" b="1" i="0" u="none" strike="noStrike" cap="none" dirty="0">
                <a:solidFill>
                  <a:srgbClr val="486112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ru-RU" sz="3200" b="1" i="0" u="none" strike="noStrike" cap="none" dirty="0" smtClean="0">
                <a:solidFill>
                  <a:schemeClr val="tx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</a:t>
            </a:r>
            <a:r>
              <a:rPr lang="ru-RU" sz="3200" b="1" dirty="0" smtClean="0">
                <a:solidFill>
                  <a:schemeClr val="tx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Практическая деятельность</a:t>
            </a:r>
            <a:r>
              <a:rPr lang="ru-RU" sz="3200" b="1" i="0" u="none" strike="noStrike" cap="none" dirty="0" smtClean="0">
                <a:solidFill>
                  <a:schemeClr val="tx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обучающихся на уроках ОРКСЭ</a:t>
            </a:r>
            <a:r>
              <a:rPr lang="ru-RU" sz="3200" b="1" i="0" u="none" strike="noStrike" cap="none" dirty="0">
                <a:solidFill>
                  <a:schemeClr val="tx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»</a:t>
            </a:r>
            <a:br>
              <a:rPr lang="ru-RU" sz="3200" b="1" i="0" u="none" strike="noStrike" cap="none" dirty="0">
                <a:solidFill>
                  <a:schemeClr val="tx2">
                    <a:lumMod val="2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3200" b="1" i="0" u="none" strike="noStrike" cap="none" dirty="0">
                <a:solidFill>
                  <a:srgbClr val="486112"/>
                </a:solidFill>
                <a:latin typeface="Trebuchet MS"/>
                <a:ea typeface="Trebuchet MS"/>
                <a:cs typeface="Trebuchet MS"/>
                <a:sym typeface="Trebuchet MS"/>
              </a:rPr>
              <a:t/>
            </a:r>
            <a:br>
              <a:rPr lang="ru-RU" sz="3200" b="1" i="0" u="none" strike="noStrike" cap="none" dirty="0">
                <a:solidFill>
                  <a:srgbClr val="486112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endParaRPr sz="3200" b="1" i="1" u="none" strike="noStrike" cap="none" dirty="0">
              <a:solidFill>
                <a:srgbClr val="48611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63" name="Google Shape;163;p20"/>
          <p:cNvSpPr txBox="1">
            <a:spLocks noGrp="1"/>
          </p:cNvSpPr>
          <p:nvPr>
            <p:ph type="subTitle" idx="1"/>
          </p:nvPr>
        </p:nvSpPr>
        <p:spPr>
          <a:xfrm>
            <a:off x="854526" y="4803588"/>
            <a:ext cx="6704912" cy="1143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ru-RU" sz="2400" dirty="0" smtClean="0">
                <a:solidFill>
                  <a:srgbClr val="48611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Учитель начальных  классов</a:t>
            </a:r>
          </a:p>
          <a:p>
            <a:pPr marL="0" marR="0" lvl="0" indent="0" algn="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ru-RU" sz="2400" b="0" i="0" u="none" strike="noStrike" cap="none" dirty="0" err="1" smtClean="0">
                <a:solidFill>
                  <a:srgbClr val="48611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Слепышева</a:t>
            </a:r>
            <a:r>
              <a:rPr lang="ru-RU" sz="2400" b="0" i="0" u="none" strike="noStrike" cap="none" dirty="0" smtClean="0">
                <a:solidFill>
                  <a:srgbClr val="48611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Татьяна Борисовна</a:t>
            </a:r>
            <a:endParaRPr sz="2400" b="0" i="0" u="none" strike="noStrike" cap="none" dirty="0">
              <a:solidFill>
                <a:srgbClr val="48611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r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endParaRPr sz="2400" b="0" i="0" u="none" strike="noStrike" cap="none" dirty="0">
              <a:solidFill>
                <a:srgbClr val="48611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144" y="403145"/>
            <a:ext cx="6346825" cy="132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7023" y="485613"/>
            <a:ext cx="4907797" cy="754251"/>
          </a:xfrm>
        </p:spPr>
        <p:txBody>
          <a:bodyPr/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  «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Синквейн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9485" y="1193370"/>
            <a:ext cx="7516678" cy="3732115"/>
          </a:xfrm>
        </p:spPr>
        <p:txBody>
          <a:bodyPr/>
          <a:lstStyle/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dirty="0">
                <a:solidFill>
                  <a:srgbClr val="333333"/>
                </a:solidFill>
                <a:latin typeface="Helvetica"/>
                <a:ea typeface="Times New Roman"/>
                <a:cs typeface="Times New Roman"/>
              </a:rPr>
              <a:t>На первой </a:t>
            </a:r>
            <a:r>
              <a:rPr lang="ru-RU" sz="2000" dirty="0">
                <a:solidFill>
                  <a:srgbClr val="333333"/>
                </a:solidFill>
                <a:latin typeface="Helvetica"/>
                <a:ea typeface="Times New Roman"/>
                <a:cs typeface="Times New Roman"/>
              </a:rPr>
              <a:t>строчке записывается одно слово - </a:t>
            </a:r>
            <a:r>
              <a:rPr lang="ru-RU" sz="2000" b="1" dirty="0">
                <a:solidFill>
                  <a:srgbClr val="333333"/>
                </a:solidFill>
                <a:latin typeface="Helvetica"/>
                <a:ea typeface="Times New Roman"/>
                <a:cs typeface="Times New Roman"/>
              </a:rPr>
              <a:t>существительное</a:t>
            </a:r>
            <a:r>
              <a:rPr lang="ru-RU" sz="2000" dirty="0">
                <a:solidFill>
                  <a:srgbClr val="333333"/>
                </a:solidFill>
                <a:latin typeface="Helvetica"/>
                <a:ea typeface="Times New Roman"/>
                <a:cs typeface="Times New Roman"/>
              </a:rPr>
              <a:t>. Это и есть тема </a:t>
            </a:r>
            <a:r>
              <a:rPr lang="ru-RU" sz="2000" dirty="0" err="1">
                <a:solidFill>
                  <a:srgbClr val="333333"/>
                </a:solidFill>
                <a:latin typeface="Helvetica"/>
                <a:ea typeface="Times New Roman"/>
                <a:cs typeface="Times New Roman"/>
              </a:rPr>
              <a:t>синквейна</a:t>
            </a:r>
            <a:r>
              <a:rPr lang="ru-RU" sz="2000" dirty="0">
                <a:solidFill>
                  <a:srgbClr val="333333"/>
                </a:solidFill>
                <a:latin typeface="Helvetica"/>
                <a:ea typeface="Times New Roman"/>
                <a:cs typeface="Times New Roman"/>
              </a:rPr>
              <a:t>.</a:t>
            </a:r>
            <a:endParaRPr lang="ru-RU" sz="2000" dirty="0">
              <a:solidFill>
                <a:srgbClr val="333333"/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2000" dirty="0">
                <a:solidFill>
                  <a:srgbClr val="333333"/>
                </a:solidFill>
                <a:latin typeface="Helvetica"/>
                <a:ea typeface="Times New Roman"/>
                <a:cs typeface="Times New Roman"/>
              </a:rPr>
              <a:t>На второй строчке надо написать </a:t>
            </a:r>
            <a:r>
              <a:rPr lang="ru-RU" sz="2000" b="1" dirty="0">
                <a:solidFill>
                  <a:srgbClr val="333333"/>
                </a:solidFill>
                <a:latin typeface="Helvetica"/>
                <a:ea typeface="Times New Roman"/>
                <a:cs typeface="Times New Roman"/>
              </a:rPr>
              <a:t>два прилагательных</a:t>
            </a:r>
            <a:r>
              <a:rPr lang="ru-RU" sz="2000" dirty="0">
                <a:solidFill>
                  <a:srgbClr val="333333"/>
                </a:solidFill>
                <a:latin typeface="Helvetica"/>
                <a:ea typeface="Times New Roman"/>
                <a:cs typeface="Times New Roman"/>
              </a:rPr>
              <a:t>, раскрывающих тему </a:t>
            </a:r>
            <a:r>
              <a:rPr lang="ru-RU" sz="2000" dirty="0" err="1">
                <a:solidFill>
                  <a:srgbClr val="333333"/>
                </a:solidFill>
                <a:latin typeface="Helvetica"/>
                <a:ea typeface="Times New Roman"/>
                <a:cs typeface="Times New Roman"/>
              </a:rPr>
              <a:t>синквейна</a:t>
            </a:r>
            <a:r>
              <a:rPr lang="ru-RU" sz="2000" dirty="0">
                <a:solidFill>
                  <a:srgbClr val="333333"/>
                </a:solidFill>
                <a:latin typeface="Helvetica"/>
                <a:ea typeface="Times New Roman"/>
                <a:cs typeface="Times New Roman"/>
              </a:rPr>
              <a:t>.</a:t>
            </a:r>
            <a:endParaRPr lang="ru-RU" sz="2000" dirty="0">
              <a:solidFill>
                <a:srgbClr val="333333"/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2000" dirty="0">
                <a:solidFill>
                  <a:srgbClr val="333333"/>
                </a:solidFill>
                <a:latin typeface="Helvetica"/>
                <a:ea typeface="Times New Roman"/>
                <a:cs typeface="Times New Roman"/>
              </a:rPr>
              <a:t>На третьей строчке записываются </a:t>
            </a:r>
            <a:r>
              <a:rPr lang="ru-RU" sz="2000" b="1" dirty="0">
                <a:solidFill>
                  <a:srgbClr val="333333"/>
                </a:solidFill>
                <a:latin typeface="Helvetica"/>
                <a:ea typeface="Times New Roman"/>
                <a:cs typeface="Times New Roman"/>
              </a:rPr>
              <a:t>два глагола</a:t>
            </a:r>
            <a:r>
              <a:rPr lang="ru-RU" sz="2000" dirty="0">
                <a:solidFill>
                  <a:srgbClr val="333333"/>
                </a:solidFill>
                <a:latin typeface="Helvetica"/>
                <a:ea typeface="Times New Roman"/>
                <a:cs typeface="Times New Roman"/>
              </a:rPr>
              <a:t>, описывающих действия, относящиеся к теме </a:t>
            </a:r>
            <a:r>
              <a:rPr lang="ru-RU" sz="2000" dirty="0" err="1">
                <a:solidFill>
                  <a:srgbClr val="333333"/>
                </a:solidFill>
                <a:latin typeface="Helvetica"/>
                <a:ea typeface="Times New Roman"/>
                <a:cs typeface="Times New Roman"/>
              </a:rPr>
              <a:t>синквейна</a:t>
            </a:r>
            <a:r>
              <a:rPr lang="ru-RU" sz="2000" dirty="0">
                <a:solidFill>
                  <a:srgbClr val="333333"/>
                </a:solidFill>
                <a:latin typeface="Helvetica"/>
                <a:ea typeface="Times New Roman"/>
                <a:cs typeface="Times New Roman"/>
              </a:rPr>
              <a:t>.</a:t>
            </a:r>
            <a:endParaRPr lang="ru-RU" sz="2000" dirty="0">
              <a:solidFill>
                <a:srgbClr val="333333"/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2000" dirty="0">
                <a:solidFill>
                  <a:srgbClr val="333333"/>
                </a:solidFill>
                <a:latin typeface="Helvetica"/>
                <a:ea typeface="Times New Roman"/>
                <a:cs typeface="Times New Roman"/>
              </a:rPr>
              <a:t>На четвертой строчке размещается </a:t>
            </a:r>
            <a:r>
              <a:rPr lang="ru-RU" sz="2000" b="1" dirty="0">
                <a:solidFill>
                  <a:srgbClr val="333333"/>
                </a:solidFill>
                <a:latin typeface="Helvetica"/>
                <a:ea typeface="Times New Roman"/>
                <a:cs typeface="Times New Roman"/>
              </a:rPr>
              <a:t>целая фраза</a:t>
            </a:r>
            <a:r>
              <a:rPr lang="ru-RU" sz="2000" dirty="0">
                <a:solidFill>
                  <a:srgbClr val="333333"/>
                </a:solidFill>
                <a:latin typeface="Helvetica"/>
                <a:ea typeface="Times New Roman"/>
                <a:cs typeface="Times New Roman"/>
              </a:rPr>
              <a:t>. Это может быть крылатое выражение, чувство, цитата или составленное учеником предложение в контексте темы.</a:t>
            </a:r>
            <a:endParaRPr lang="ru-RU" sz="2000" dirty="0">
              <a:solidFill>
                <a:srgbClr val="333333"/>
              </a:solidFill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2000" dirty="0">
                <a:solidFill>
                  <a:srgbClr val="333333"/>
                </a:solidFill>
                <a:latin typeface="Helvetica"/>
                <a:ea typeface="Times New Roman"/>
                <a:cs typeface="Times New Roman"/>
              </a:rPr>
              <a:t>Последняя строчка - это</a:t>
            </a:r>
            <a:r>
              <a:rPr lang="ru-RU" sz="2000" b="1" dirty="0">
                <a:solidFill>
                  <a:srgbClr val="333333"/>
                </a:solidFill>
                <a:latin typeface="Helvetica"/>
                <a:ea typeface="Times New Roman"/>
                <a:cs typeface="Times New Roman"/>
              </a:rPr>
              <a:t> слово-синоним</a:t>
            </a:r>
            <a:r>
              <a:rPr lang="ru-RU" sz="2000" dirty="0">
                <a:solidFill>
                  <a:srgbClr val="333333"/>
                </a:solidFill>
                <a:latin typeface="Helvetica"/>
                <a:ea typeface="Times New Roman"/>
                <a:cs typeface="Times New Roman"/>
              </a:rPr>
              <a:t>, своё отношение к данной теме, чувство или сравнение.</a:t>
            </a:r>
            <a:endParaRPr lang="ru-RU" sz="2000" dirty="0">
              <a:solidFill>
                <a:srgbClr val="333333"/>
              </a:solidFill>
              <a:latin typeface="Calibri"/>
              <a:ea typeface="Calibri"/>
              <a:cs typeface="Times New Roman"/>
            </a:endParaRPr>
          </a:p>
          <a:p>
            <a:pPr marL="13716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38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675"/>
              </a:spcAft>
            </a:pPr>
            <a:r>
              <a:rPr lang="ru-RU" sz="2400" b="1" u="sng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Метод «Пометки на полях» </a:t>
            </a:r>
            <a:r>
              <a:rPr lang="ru-RU" sz="2400" u="sng" dirty="0">
                <a:solidFill>
                  <a:schemeClr val="accent2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2400" u="sng" dirty="0">
                <a:solidFill>
                  <a:schemeClr val="accent2">
                    <a:lumMod val="75000"/>
                  </a:schemeClr>
                </a:solidFill>
                <a:latin typeface="Calibri"/>
                <a:ea typeface="Calibri"/>
                <a:cs typeface="Times New Roman"/>
              </a:rPr>
            </a:br>
            <a:endParaRPr lang="ru-RU" sz="2400" u="sng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7458" y="1039939"/>
            <a:ext cx="7020731" cy="5050896"/>
          </a:xfrm>
        </p:spPr>
        <p:txBody>
          <a:bodyPr/>
          <a:lstStyle/>
          <a:p>
            <a:pPr marL="0" lvl="0" indent="0">
              <a:lnSpc>
                <a:spcPct val="115000"/>
              </a:lnSpc>
              <a:spcAft>
                <a:spcPts val="1000"/>
              </a:spcAft>
              <a:buSzPts val="1000"/>
              <a:buNone/>
              <a:tabLst>
                <a:tab pos="457200" algn="l"/>
              </a:tabLst>
            </a:pPr>
            <a:r>
              <a:rPr lang="ru-RU" sz="2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Знаком </a:t>
            </a:r>
            <a:r>
              <a:rPr lang="ru-RU" sz="2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 «+» отмечается в тексте информация, которая уже известна ученику. Он ранее с ней познакомился.</a:t>
            </a:r>
            <a:endParaRPr lang="ru-RU" sz="2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0" lvl="0" indent="0">
              <a:lnSpc>
                <a:spcPct val="115000"/>
              </a:lnSpc>
              <a:spcAft>
                <a:spcPts val="1000"/>
              </a:spcAft>
              <a:buSzPts val="1000"/>
              <a:buNone/>
              <a:tabLst>
                <a:tab pos="457200" algn="l"/>
              </a:tabLst>
            </a:pPr>
            <a:r>
              <a:rPr lang="ru-RU" sz="2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Знаком (- ) отмечается новое знание, новая информация. Ученик ставит этот знак только в том случае, если он впервые встречается с прочитанным заданием, текстом.</a:t>
            </a:r>
            <a:endParaRPr lang="ru-RU" sz="2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0" lvl="0" indent="0">
              <a:lnSpc>
                <a:spcPct val="115000"/>
              </a:lnSpc>
              <a:spcAft>
                <a:spcPts val="1000"/>
              </a:spcAft>
              <a:buSzPts val="1000"/>
              <a:buNone/>
              <a:tabLst>
                <a:tab pos="457200" algn="l"/>
              </a:tabLst>
            </a:pPr>
            <a:r>
              <a:rPr lang="ru-RU" sz="2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Знаком (?) отмечается то, что осталось непонятным ученику и требует дополнительных сведений, вызывает желание узнать подробнее.</a:t>
            </a:r>
            <a:endParaRPr lang="ru-RU" sz="2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0" lvl="0" indent="0">
              <a:lnSpc>
                <a:spcPct val="115000"/>
              </a:lnSpc>
              <a:spcAft>
                <a:spcPts val="1000"/>
              </a:spcAft>
              <a:buSzPts val="1000"/>
              <a:buNone/>
              <a:tabLst>
                <a:tab pos="457200" algn="l"/>
              </a:tabLst>
            </a:pPr>
            <a:r>
              <a:rPr lang="ru-RU" sz="22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Знаком «восклицательный знак» (!) отмечается то, что учеников удивило.</a:t>
            </a:r>
            <a:endParaRPr lang="ru-RU" sz="2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44316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7"/>
          <p:cNvSpPr txBox="1">
            <a:spLocks noGrp="1"/>
          </p:cNvSpPr>
          <p:nvPr>
            <p:ph type="title"/>
          </p:nvPr>
        </p:nvSpPr>
        <p:spPr>
          <a:xfrm>
            <a:off x="183056" y="116632"/>
            <a:ext cx="7200799" cy="2880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Times New Roman"/>
              <a:buNone/>
            </a:pPr>
            <a:r>
              <a:rPr lang="ru-RU" sz="3200" b="0" i="0" u="none" strike="noStrike" cap="non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Технологический процесс групповой работы :</a:t>
            </a:r>
            <a:br>
              <a:rPr lang="ru-RU" sz="3200" b="0" i="0" u="none" strike="noStrike" cap="non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3200" b="0" i="1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  </a:t>
            </a:r>
            <a:r>
              <a:rPr lang="ru-RU" sz="2400" b="0" i="1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Подготовка к выполнению группового задания.</a:t>
            </a:r>
            <a:r>
              <a:rPr lang="ru-RU" sz="24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/>
            </a:r>
            <a:br>
              <a:rPr lang="ru-RU" sz="24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ru-RU" sz="3200" b="0" i="0" u="none" strike="noStrike" cap="non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3200" b="0" i="0" u="none" strike="noStrike" cap="non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3200" b="0" i="0" u="none" strike="noStrike" cap="non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3200" b="0" i="0" u="none" strike="noStrike" cap="non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3200" b="0" i="0" u="none" strike="noStrike" cap="non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3200" b="0" i="0" u="none" strike="noStrike" cap="non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3200" b="0" i="0" u="none" strike="noStrike" cap="none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0" name="Google Shape;210;p27"/>
          <p:cNvSpPr txBox="1">
            <a:spLocks noGrp="1"/>
          </p:cNvSpPr>
          <p:nvPr>
            <p:ph type="body" idx="1"/>
          </p:nvPr>
        </p:nvSpPr>
        <p:spPr>
          <a:xfrm>
            <a:off x="4138782" y="2476578"/>
            <a:ext cx="3316291" cy="3672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Char char="●"/>
            </a:pPr>
            <a:r>
              <a:rPr lang="ru-RU" sz="2400" b="0" i="0" u="none" strike="noStrike" cap="none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постановка познавательной задачи;</a:t>
            </a:r>
            <a:endParaRPr/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Char char="●"/>
            </a:pPr>
            <a:r>
              <a:rPr lang="ru-RU" sz="2400" b="0" i="0" u="none" strike="noStrike" cap="none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инструктаж о последовательности работы;</a:t>
            </a:r>
            <a:endParaRPr/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Char char="●"/>
            </a:pPr>
            <a:r>
              <a:rPr lang="ru-RU" sz="2400" b="0" i="0" u="none" strike="noStrike" cap="none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раздача дидактических материалов группам.</a:t>
            </a:r>
            <a:endParaRPr/>
          </a:p>
          <a:p>
            <a:pPr marL="342900" marR="0" lvl="0" indent="-22098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None/>
            </a:pPr>
            <a:endParaRPr sz="2400" b="0" i="0" u="none" strike="noStrike" cap="none">
              <a:solidFill>
                <a:srgbClr val="3F3F3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11" name="Google Shape;211;p27"/>
          <p:cNvPicPr preferRelativeResize="0"/>
          <p:nvPr/>
        </p:nvPicPr>
        <p:blipFill rotWithShape="1">
          <a:blip r:embed="rId3">
            <a:alphaModFix/>
          </a:blip>
          <a:srcRect r="28704" b="26383"/>
          <a:stretch/>
        </p:blipFill>
        <p:spPr>
          <a:xfrm>
            <a:off x="395536" y="2708920"/>
            <a:ext cx="3440411" cy="26642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8"/>
          <p:cNvSpPr txBox="1">
            <a:spLocks noGrp="1"/>
          </p:cNvSpPr>
          <p:nvPr>
            <p:ph type="title"/>
          </p:nvPr>
        </p:nvSpPr>
        <p:spPr>
          <a:xfrm>
            <a:off x="183056" y="116632"/>
            <a:ext cx="7200799" cy="2880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Times New Roman"/>
              <a:buNone/>
            </a:pPr>
            <a:r>
              <a:rPr lang="ru-RU" sz="3200" b="0" i="0" u="none" strike="noStrike" cap="non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Технологический</a:t>
            </a:r>
            <a:r>
              <a:rPr lang="ru-RU" sz="4000" b="0" i="0" u="none" strike="noStrike" cap="non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процесс групповой работы :</a:t>
            </a:r>
            <a:br>
              <a:rPr lang="ru-RU" sz="4000" b="0" i="0" u="none" strike="noStrike" cap="non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4000" b="0" i="1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  </a:t>
            </a:r>
            <a:r>
              <a:rPr lang="ru-RU" sz="2400" b="0" i="1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Групповая работа.</a:t>
            </a:r>
            <a:r>
              <a:rPr lang="ru-RU" sz="24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/>
            </a:r>
            <a:br>
              <a:rPr lang="ru-RU" sz="24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ru-RU" sz="4000" b="0" i="0" u="none" strike="noStrike" cap="non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4000" b="0" i="0" u="none" strike="noStrike" cap="non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4000" b="0" i="0" u="none" strike="noStrike" cap="non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4000" b="0" i="0" u="none" strike="noStrike" cap="non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4000" b="0" i="0" u="none" strike="noStrike" cap="non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4000" b="0" i="0" u="none" strike="noStrike" cap="non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4000" b="0" i="0" u="none" strike="noStrike" cap="none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7" name="Google Shape;217;p28"/>
          <p:cNvSpPr txBox="1">
            <a:spLocks noGrp="1"/>
          </p:cNvSpPr>
          <p:nvPr>
            <p:ph type="body" idx="1"/>
          </p:nvPr>
        </p:nvSpPr>
        <p:spPr>
          <a:xfrm>
            <a:off x="395536" y="2132856"/>
            <a:ext cx="7344816" cy="3672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Char char="●"/>
            </a:pPr>
            <a:r>
              <a:rPr lang="ru-RU" sz="2400" b="0" i="0" u="none" strike="noStrike" cap="none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знакомство с материалами, планирование работы в группе;</a:t>
            </a:r>
            <a:endParaRPr/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Char char="●"/>
            </a:pPr>
            <a:r>
              <a:rPr lang="ru-RU" sz="2400" b="0" i="0" u="none" strike="noStrike" cap="none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распределение заданий внутри группы;</a:t>
            </a:r>
            <a:endParaRPr/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Char char="●"/>
            </a:pPr>
            <a:r>
              <a:rPr lang="ru-RU" sz="2400" b="0" i="0" u="none" strike="noStrike" cap="none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индивидуальное выполнение задания;</a:t>
            </a:r>
            <a:endParaRPr/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Char char="●"/>
            </a:pPr>
            <a:r>
              <a:rPr lang="ru-RU" sz="2400" b="0" i="0" u="none" strike="noStrike" cap="none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обсуждение индивидуальных результатов работы в группе;</a:t>
            </a:r>
            <a:endParaRPr/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Char char="●"/>
            </a:pPr>
            <a:r>
              <a:rPr lang="ru-RU" sz="2400" b="0" i="0" u="none" strike="noStrike" cap="none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обсуждение общего задания группы (замечания, дополнения, уточнения, обобщение);</a:t>
            </a:r>
            <a:endParaRPr/>
          </a:p>
          <a:p>
            <a:pPr marL="342900" marR="0" lvl="0" indent="-22098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None/>
            </a:pPr>
            <a:endParaRPr sz="2400" b="0" i="0" u="none" strike="noStrike" cap="none">
              <a:solidFill>
                <a:srgbClr val="3F3F3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9"/>
          <p:cNvSpPr txBox="1">
            <a:spLocks noGrp="1"/>
          </p:cNvSpPr>
          <p:nvPr>
            <p:ph type="title"/>
          </p:nvPr>
        </p:nvSpPr>
        <p:spPr>
          <a:xfrm>
            <a:off x="183056" y="116632"/>
            <a:ext cx="7200799" cy="2880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Times New Roman"/>
              <a:buNone/>
            </a:pPr>
            <a:r>
              <a:rPr lang="ru-RU" sz="3200" b="0" i="0" u="none" strike="noStrike" cap="non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Технологический процесс групповой работы :</a:t>
            </a:r>
            <a:br>
              <a:rPr lang="ru-RU" sz="3200" b="0" i="0" u="none" strike="noStrike" cap="non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3200" b="0" i="1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  </a:t>
            </a:r>
            <a:r>
              <a:rPr lang="ru-RU" sz="2400" b="0" i="1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Заключение.</a:t>
            </a:r>
            <a:r>
              <a:rPr lang="ru-RU" sz="32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/>
            </a:r>
            <a:br>
              <a:rPr lang="ru-RU" sz="32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ru-RU" sz="32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/>
            </a:r>
            <a:br>
              <a:rPr lang="ru-RU" sz="32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ru-RU" sz="3200" b="0" i="0" u="none" strike="noStrike" cap="non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3200" b="0" i="0" u="none" strike="noStrike" cap="non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3200" b="0" i="0" u="none" strike="noStrike" cap="non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3200" b="0" i="0" u="none" strike="noStrike" cap="non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3200" b="0" i="0" u="none" strike="noStrike" cap="non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3200" b="0" i="0" u="none" strike="noStrike" cap="non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3200" b="0" i="0" u="none" strike="noStrike" cap="none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3" name="Google Shape;223;p29"/>
          <p:cNvSpPr txBox="1">
            <a:spLocks noGrp="1"/>
          </p:cNvSpPr>
          <p:nvPr>
            <p:ph type="body" idx="1"/>
          </p:nvPr>
        </p:nvSpPr>
        <p:spPr>
          <a:xfrm>
            <a:off x="395536" y="1844824"/>
            <a:ext cx="4248472" cy="3672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Char char="●"/>
            </a:pPr>
            <a:r>
              <a:rPr lang="ru-RU" sz="2400" b="0" i="0" u="none" strike="noStrike" cap="none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подведение итогов группового задания.</a:t>
            </a:r>
            <a:endParaRPr/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Char char="●"/>
            </a:pPr>
            <a:r>
              <a:rPr lang="ru-RU" sz="2400" b="0" i="0" u="none" strike="noStrike" cap="none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сообщение о результатах работы в группах;</a:t>
            </a:r>
            <a:endParaRPr/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Char char="●"/>
            </a:pPr>
            <a:r>
              <a:rPr lang="ru-RU" sz="2400" b="0" i="0" u="none" strike="noStrike" cap="none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анализ познавательной задачи, рефлексия;</a:t>
            </a:r>
            <a:endParaRPr/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Char char="●"/>
            </a:pPr>
            <a:r>
              <a:rPr lang="ru-RU" sz="2400" b="0" i="0" u="none" strike="noStrike" cap="none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общий вывод о групповой работе и достижение познавательной задачи, дополнения.</a:t>
            </a:r>
            <a:endParaRPr/>
          </a:p>
          <a:p>
            <a:pPr marL="342900" marR="0" lvl="0" indent="-22098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None/>
            </a:pPr>
            <a:endParaRPr sz="2400" b="0" i="0" u="none" strike="noStrike" cap="none">
              <a:solidFill>
                <a:srgbClr val="3F3F3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22098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None/>
            </a:pPr>
            <a:endParaRPr sz="2400" b="0" i="0" u="none" strike="noStrike" cap="none">
              <a:solidFill>
                <a:srgbClr val="3F3F3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24" name="Google Shape;224;p29"/>
          <p:cNvPicPr preferRelativeResize="0"/>
          <p:nvPr/>
        </p:nvPicPr>
        <p:blipFill rotWithShape="1">
          <a:blip r:embed="rId3">
            <a:alphaModFix/>
          </a:blip>
          <a:srcRect t="16926" r="44093"/>
          <a:stretch/>
        </p:blipFill>
        <p:spPr>
          <a:xfrm>
            <a:off x="4427984" y="2276872"/>
            <a:ext cx="2806514" cy="31277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1"/>
          <p:cNvSpPr txBox="1">
            <a:spLocks noGrp="1"/>
          </p:cNvSpPr>
          <p:nvPr>
            <p:ph type="title"/>
          </p:nvPr>
        </p:nvSpPr>
        <p:spPr>
          <a:xfrm>
            <a:off x="827584" y="188640"/>
            <a:ext cx="6347713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Trebuchet MS"/>
              <a:buNone/>
            </a:pPr>
            <a:r>
              <a:rPr lang="ru-RU" sz="4000" b="1" i="1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Формы учебной работы</a:t>
            </a:r>
            <a:endParaRPr sz="4000" b="1" i="1" u="none" strike="noStrike" cap="non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37" name="Google Shape;237;p31"/>
          <p:cNvSpPr txBox="1">
            <a:spLocks noGrp="1"/>
          </p:cNvSpPr>
          <p:nvPr>
            <p:ph type="body" idx="1"/>
          </p:nvPr>
        </p:nvSpPr>
        <p:spPr>
          <a:xfrm>
            <a:off x="827583" y="1124744"/>
            <a:ext cx="6347714" cy="4536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Char char="●"/>
            </a:pPr>
            <a:r>
              <a:rPr lang="ru-RU" sz="2400" b="0" i="1" u="none" strike="noStrike" cap="none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Взаимные вопросы и задания групп: </a:t>
            </a:r>
            <a:endParaRPr/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Char char="●"/>
            </a:pPr>
            <a:r>
              <a:rPr lang="ru-RU" sz="2400" b="0" i="0" u="none" strike="noStrike" cap="none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прочтение текста, просмотр кинофрагмента или иллюстративного материала;</a:t>
            </a:r>
            <a:endParaRPr/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Char char="●"/>
            </a:pPr>
            <a:r>
              <a:rPr lang="ru-RU" sz="2400" b="0" i="0" u="none" strike="noStrike" cap="none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формулирование и запись  вопросов и заданий содержательного или проблемного характера обучающимися;</a:t>
            </a:r>
            <a:endParaRPr/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Char char="●"/>
            </a:pPr>
            <a:r>
              <a:rPr lang="ru-RU" sz="2400" b="0" i="0" u="none" strike="noStrike" cap="none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распределение между группами в игровой форме (с помощью «черного ящика», «волшебной шляпы» или по аналогии с игрой в фанты).</a:t>
            </a:r>
            <a:endParaRPr sz="2400" b="0" i="1" u="none" strike="noStrike" cap="none">
              <a:solidFill>
                <a:srgbClr val="3F3F3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22098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None/>
            </a:pPr>
            <a:endParaRPr sz="2400" b="0" i="0" u="none" strike="noStrike" cap="none">
              <a:solidFill>
                <a:srgbClr val="3F3F3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38" name="Google Shape;238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6372199" y="4077072"/>
            <a:ext cx="2525993" cy="2520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2" name="Google Shape;262;p35"/>
          <p:cNvGraphicFramePr/>
          <p:nvPr/>
        </p:nvGraphicFramePr>
        <p:xfrm>
          <a:off x="277862" y="2107545"/>
          <a:ext cx="7488825" cy="3170225"/>
        </p:xfrm>
        <a:graphic>
          <a:graphicData uri="http://schemas.openxmlformats.org/drawingml/2006/table">
            <a:tbl>
              <a:tblPr>
                <a:noFill/>
                <a:tableStyleId>{3C7DD66D-32A8-491B-BB62-C64731A0E093}</a:tableStyleId>
              </a:tblPr>
              <a:tblGrid>
                <a:gridCol w="3919925"/>
                <a:gridCol w="3568900"/>
              </a:tblGrid>
              <a:tr h="31702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Trebuchet MS"/>
                        <a:buNone/>
                      </a:pPr>
                      <a:endParaRPr sz="1200" b="0" i="0" u="none" strike="noStrike" cap="none">
                        <a:solidFill>
                          <a:srgbClr val="486112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Font typeface="Trebuchet MS"/>
                        <a:buNone/>
                      </a:pPr>
                      <a:endParaRPr sz="1200" b="0" i="0" u="none" strike="noStrike" cap="none">
                        <a:solidFill>
                          <a:srgbClr val="486112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86112"/>
                        </a:buClr>
                        <a:buFont typeface="Calibri"/>
                        <a:buNone/>
                      </a:pPr>
                      <a:r>
                        <a:rPr lang="ru-RU" sz="2800" b="1" i="0" u="none" strike="noStrike" cap="none">
                          <a:solidFill>
                            <a:srgbClr val="48611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Попробуй прочитать текст. Какие буквы церковнославянского алфавита отличаются от русских?</a:t>
                      </a:r>
                      <a:endParaRPr/>
                    </a:p>
                  </a:txBody>
                  <a:tcPr marL="68575" marR="68575" marT="0" marB="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sp>
        <p:nvSpPr>
          <p:cNvPr id="263" name="Google Shape;263;p35"/>
          <p:cNvSpPr/>
          <p:nvPr/>
        </p:nvSpPr>
        <p:spPr>
          <a:xfrm>
            <a:off x="285750" y="498584"/>
            <a:ext cx="7022554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486112"/>
              </a:buClr>
              <a:buFont typeface="Arial"/>
              <a:buNone/>
            </a:pPr>
            <a:r>
              <a:rPr lang="ru-RU" sz="2800" b="1" u="sng">
                <a:solidFill>
                  <a:srgbClr val="486112"/>
                </a:solidFill>
                <a:latin typeface="Calibri"/>
                <a:ea typeface="Calibri"/>
                <a:cs typeface="Calibri"/>
                <a:sym typeface="Calibri"/>
              </a:rPr>
              <a:t>Задание.</a:t>
            </a:r>
            <a:r>
              <a:rPr lang="ru-RU" sz="2800" b="1">
                <a:solidFill>
                  <a:srgbClr val="486112"/>
                </a:solidFill>
                <a:latin typeface="Calibri"/>
                <a:ea typeface="Calibri"/>
                <a:cs typeface="Calibri"/>
                <a:sym typeface="Calibri"/>
              </a:rPr>
              <a:t>  Для тех, кто хочет знать больше.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486112"/>
              </a:buClr>
              <a:buFont typeface="Arial"/>
              <a:buNone/>
            </a:pPr>
            <a:r>
              <a:rPr lang="ru-RU" sz="2800" b="1">
                <a:solidFill>
                  <a:srgbClr val="486112"/>
                </a:solidFill>
                <a:latin typeface="Calibri"/>
                <a:ea typeface="Calibri"/>
                <a:cs typeface="Calibri"/>
                <a:sym typeface="Calibri"/>
              </a:rPr>
              <a:t>Вот так пишется текст молитвы в церковных книгах: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800" b="1">
              <a:solidFill>
                <a:srgbClr val="48611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4" name="Google Shape;264;p35" descr="Отче_наш_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1940104"/>
            <a:ext cx="4067944" cy="350512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35"/>
          <p:cNvSpPr/>
          <p:nvPr/>
        </p:nvSpPr>
        <p:spPr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7"/>
          <p:cNvSpPr txBox="1">
            <a:spLocks noGrp="1"/>
          </p:cNvSpPr>
          <p:nvPr>
            <p:ph type="title"/>
          </p:nvPr>
        </p:nvSpPr>
        <p:spPr>
          <a:xfrm>
            <a:off x="500034" y="418336"/>
            <a:ext cx="8229600" cy="724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486112"/>
              </a:buClr>
              <a:buFont typeface="Trebuchet MS"/>
              <a:buNone/>
            </a:pPr>
            <a:r>
              <a:rPr lang="ru-RU" sz="3200" b="1" i="0" u="none" strike="noStrike" cap="none">
                <a:solidFill>
                  <a:srgbClr val="486112"/>
                </a:solidFill>
                <a:latin typeface="Trebuchet MS"/>
                <a:ea typeface="Trebuchet MS"/>
                <a:cs typeface="Trebuchet MS"/>
                <a:sym typeface="Trebuchet MS"/>
              </a:rPr>
              <a:t>Работа</a:t>
            </a:r>
            <a:r>
              <a:rPr lang="ru-RU" sz="3600" b="1" i="0" u="none" strike="noStrike" cap="none">
                <a:solidFill>
                  <a:srgbClr val="486112"/>
                </a:solidFill>
                <a:latin typeface="Trebuchet MS"/>
                <a:ea typeface="Trebuchet MS"/>
                <a:cs typeface="Trebuchet MS"/>
                <a:sym typeface="Trebuchet MS"/>
              </a:rPr>
              <a:t> с пословицами</a:t>
            </a:r>
            <a:endParaRPr sz="3600" b="1" i="0" u="none" strike="noStrike" cap="none">
              <a:solidFill>
                <a:srgbClr val="48611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aphicFrame>
        <p:nvGraphicFramePr>
          <p:cNvPr id="276" name="Google Shape;276;p37"/>
          <p:cNvGraphicFramePr/>
          <p:nvPr/>
        </p:nvGraphicFramePr>
        <p:xfrm>
          <a:off x="928662" y="2786058"/>
          <a:ext cx="7643875" cy="2920200"/>
        </p:xfrm>
        <a:graphic>
          <a:graphicData uri="http://schemas.openxmlformats.org/drawingml/2006/table">
            <a:tbl>
              <a:tblPr>
                <a:noFill/>
                <a:tableStyleId>{3C7DD66D-32A8-491B-BB62-C64731A0E093}</a:tableStyleId>
              </a:tblPr>
              <a:tblGrid>
                <a:gridCol w="3821525"/>
                <a:gridCol w="3822350"/>
              </a:tblGrid>
              <a:tr h="602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8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Начало пословицы</a:t>
                      </a:r>
                      <a:endParaRPr sz="28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DC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8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Окончание пословицы</a:t>
                      </a:r>
                      <a:endParaRPr sz="28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DCE0"/>
                    </a:solidFill>
                  </a:tcPr>
                </a:tc>
              </a:tr>
              <a:tr h="602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8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Родина - мать</a:t>
                      </a:r>
                      <a:endParaRPr/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8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Сильнее смерти </a:t>
                      </a:r>
                      <a:endParaRPr/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508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8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Родная сторона - мать</a:t>
                      </a:r>
                      <a:endParaRPr/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8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Чужая мачеха</a:t>
                      </a:r>
                      <a:endParaRPr/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602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8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Каждому мила </a:t>
                      </a:r>
                      <a:endParaRPr/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8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Своя сторона</a:t>
                      </a:r>
                      <a:endParaRPr/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602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8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Любовь к Родине </a:t>
                      </a:r>
                      <a:endParaRPr/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8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Умей за нее постоять</a:t>
                      </a:r>
                      <a:endParaRPr/>
                    </a:p>
                  </a:txBody>
                  <a:tcPr marL="68575" marR="68575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sp>
        <p:nvSpPr>
          <p:cNvPr id="277" name="Google Shape;277;p37"/>
          <p:cNvSpPr txBox="1"/>
          <p:nvPr/>
        </p:nvSpPr>
        <p:spPr>
          <a:xfrm>
            <a:off x="465554" y="1223150"/>
            <a:ext cx="8501122" cy="107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86112"/>
              </a:buClr>
              <a:buFont typeface="Times New Roman"/>
              <a:buNone/>
            </a:pPr>
            <a:r>
              <a:rPr lang="ru-RU" sz="2400" b="1" i="0" u="sng" strike="noStrike" cap="none">
                <a:solidFill>
                  <a:srgbClr val="48611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Задание: </a:t>
            </a:r>
            <a:r>
              <a:rPr lang="ru-RU" sz="2400" b="1" i="0" u="none" strike="noStrike" cap="none">
                <a:solidFill>
                  <a:srgbClr val="48611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Собери пословицы, объясни их значение, наиболее понравившуюся пословицу запиши в тетрадь</a:t>
            </a:r>
            <a:endParaRPr sz="2400" b="1" i="0" u="none" strike="noStrike" cap="none">
              <a:solidFill>
                <a:srgbClr val="48611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8" name="Google Shape;278;p37"/>
          <p:cNvSpPr txBox="1"/>
          <p:nvPr/>
        </p:nvSpPr>
        <p:spPr>
          <a:xfrm>
            <a:off x="500034" y="5786454"/>
            <a:ext cx="8229600" cy="724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rebuchet MS"/>
              <a:buNone/>
            </a:pPr>
            <a:r>
              <a:rPr lang="ru-RU" sz="27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Подумай, какая тема объединяет эти пословицы?</a:t>
            </a:r>
            <a:endParaRPr sz="2700" i="0" u="none" strike="noStrike" cap="non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0"/>
          <p:cNvSpPr txBox="1">
            <a:spLocks noGrp="1"/>
          </p:cNvSpPr>
          <p:nvPr>
            <p:ph type="title"/>
          </p:nvPr>
        </p:nvSpPr>
        <p:spPr>
          <a:xfrm>
            <a:off x="500034" y="500042"/>
            <a:ext cx="8229600" cy="1011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2A5010"/>
              </a:buClr>
              <a:buFont typeface="Times New Roman"/>
              <a:buNone/>
            </a:pPr>
            <a:r>
              <a:rPr lang="ru-RU" sz="3200" b="1" i="0" u="none" strike="noStrike" cap="none">
                <a:solidFill>
                  <a:srgbClr val="2A501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Практическая работа. Заполнение таблицы «Крылатые выражения Библии»</a:t>
            </a:r>
            <a:endParaRPr/>
          </a:p>
        </p:txBody>
      </p:sp>
      <p:graphicFrame>
        <p:nvGraphicFramePr>
          <p:cNvPr id="297" name="Google Shape;297;p40"/>
          <p:cNvGraphicFramePr/>
          <p:nvPr/>
        </p:nvGraphicFramePr>
        <p:xfrm>
          <a:off x="357158" y="1714488"/>
          <a:ext cx="8572550" cy="5053375"/>
        </p:xfrm>
        <a:graphic>
          <a:graphicData uri="http://schemas.openxmlformats.org/drawingml/2006/table">
            <a:tbl>
              <a:tblPr firstRow="1" bandRow="1">
                <a:noFill/>
                <a:tableStyleId>{9156FE36-C5CD-4ED0-B34D-F1243AA22050}</a:tableStyleId>
              </a:tblPr>
              <a:tblGrid>
                <a:gridCol w="2928950"/>
                <a:gridCol w="2857525"/>
                <a:gridCol w="2786075"/>
              </a:tblGrid>
              <a:tr h="1445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800">
                          <a:solidFill>
                            <a:schemeClr val="dk1"/>
                          </a:solidFill>
                        </a:rPr>
                        <a:t>Крылатое выражение</a:t>
                      </a:r>
                      <a:endParaRPr sz="28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L w="571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800">
                          <a:solidFill>
                            <a:schemeClr val="dk1"/>
                          </a:solidFill>
                        </a:rPr>
                        <a:t>Краткое значение</a:t>
                      </a:r>
                      <a:endParaRPr sz="28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L w="571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800">
                          <a:solidFill>
                            <a:schemeClr val="dk1"/>
                          </a:solidFill>
                        </a:rPr>
                        <a:t>В какой части Библии о нем идет речь</a:t>
                      </a:r>
                      <a:endParaRPr sz="28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L w="571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7388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>
                          <a:solidFill>
                            <a:schemeClr val="dk1"/>
                          </a:solidFill>
                        </a:rPr>
                        <a:t>Блудный сын</a:t>
                      </a:r>
                      <a:endParaRPr sz="24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L w="571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раскаявшийся в своих заблуждениях человек</a:t>
                      </a:r>
                      <a:endParaRPr sz="20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L w="571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>
                          <a:solidFill>
                            <a:schemeClr val="dk1"/>
                          </a:solidFill>
                        </a:rPr>
                        <a:t>Новый Завет</a:t>
                      </a:r>
                      <a:endParaRPr sz="24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L w="571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8673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>
                          <a:solidFill>
                            <a:schemeClr val="dk1"/>
                          </a:solidFill>
                        </a:rPr>
                        <a:t>Вавилонское столпотворение</a:t>
                      </a:r>
                      <a:endParaRPr sz="24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L w="571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беспорядок, суматоха</a:t>
                      </a:r>
                      <a:endParaRPr sz="20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L w="571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>
                          <a:solidFill>
                            <a:schemeClr val="dk1"/>
                          </a:solidFill>
                        </a:rPr>
                        <a:t>Ветхий Завет</a:t>
                      </a:r>
                      <a:endParaRPr sz="24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L w="571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81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>
                          <a:solidFill>
                            <a:schemeClr val="dk1"/>
                          </a:solidFill>
                        </a:rPr>
                        <a:t>Суд Соломона</a:t>
                      </a:r>
                      <a:endParaRPr sz="24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L w="571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>
                          <a:solidFill>
                            <a:schemeClr val="dk1"/>
                          </a:solidFill>
                        </a:rPr>
                        <a:t>мудрый и скорый суд</a:t>
                      </a:r>
                      <a:endParaRPr sz="20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L w="571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>
                          <a:solidFill>
                            <a:schemeClr val="dk1"/>
                          </a:solidFill>
                        </a:rPr>
                        <a:t>Ветхий Завет</a:t>
                      </a:r>
                      <a:endParaRPr sz="24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L w="571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1252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>
                          <a:solidFill>
                            <a:schemeClr val="dk1"/>
                          </a:solidFill>
                        </a:rPr>
                        <a:t>Зарыть талант в Землю</a:t>
                      </a:r>
                      <a:endParaRPr sz="24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L w="571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>
                          <a:solidFill>
                            <a:schemeClr val="dk1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оставление без пользы каких-либо знаний, духовных качеств, пренебрежение ими</a:t>
                      </a:r>
                      <a:endParaRPr sz="20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L w="571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400">
                          <a:solidFill>
                            <a:schemeClr val="dk1"/>
                          </a:solidFill>
                        </a:rPr>
                        <a:t>Новый Завет</a:t>
                      </a:r>
                      <a:endParaRPr sz="2400">
                        <a:solidFill>
                          <a:schemeClr val="dk1"/>
                        </a:solidFill>
                      </a:endParaRPr>
                    </a:p>
                  </a:txBody>
                  <a:tcPr marL="91450" marR="91450" marT="45725" marB="45725">
                    <a:lnL w="571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571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571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571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47"/>
          <p:cNvSpPr txBox="1">
            <a:spLocks noGrp="1"/>
          </p:cNvSpPr>
          <p:nvPr>
            <p:ph type="title"/>
          </p:nvPr>
        </p:nvSpPr>
        <p:spPr>
          <a:xfrm>
            <a:off x="2795858" y="188640"/>
            <a:ext cx="6347713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A5010"/>
              </a:buClr>
              <a:buFont typeface="Times New Roman"/>
              <a:buNone/>
            </a:pPr>
            <a:r>
              <a:rPr lang="ru-RU" sz="3600" b="1" i="0" u="none" strike="noStrike" cap="none">
                <a:solidFill>
                  <a:srgbClr val="2A501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Интервью</a:t>
            </a:r>
            <a:endParaRPr sz="3600" b="1" i="0" u="none" strike="noStrike" cap="none">
              <a:solidFill>
                <a:srgbClr val="2A501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4" name="Google Shape;374;p47"/>
          <p:cNvSpPr txBox="1">
            <a:spLocks noGrp="1"/>
          </p:cNvSpPr>
          <p:nvPr>
            <p:ph type="body" idx="1"/>
          </p:nvPr>
        </p:nvSpPr>
        <p:spPr>
          <a:xfrm>
            <a:off x="971600" y="856184"/>
            <a:ext cx="6347714" cy="4392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ru-RU" sz="2400" b="0" i="0" u="none" strike="noStrike" cap="none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Вопросы для интервью должны быть разработаны самими учащимися, а полученные ответы могут использоваться в качестве материала для создания проблемных ситуаций.</a:t>
            </a:r>
            <a:endParaRPr/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Char char="●"/>
            </a:pPr>
            <a:r>
              <a:rPr lang="ru-RU" sz="2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В каких профессиях люди постоянно рискуют жизнью ради других?</a:t>
            </a:r>
            <a:endParaRPr/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Char char="●"/>
            </a:pPr>
            <a:r>
              <a:rPr lang="ru-RU" sz="2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 Почему некоторые люди выбирают себе такие профессии? </a:t>
            </a:r>
            <a:endParaRPr/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Char char="●"/>
            </a:pPr>
            <a:r>
              <a:rPr lang="ru-RU" sz="2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Какие поступки по отношению к детям и стари­кам можно назвать подвигом?</a:t>
            </a:r>
            <a:endParaRPr/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Char char="●"/>
            </a:pPr>
            <a:r>
              <a:rPr lang="ru-RU" sz="2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Встречали ли вы людей, которые думают о дру­гих больше, чем о себе?</a:t>
            </a:r>
            <a:endParaRPr/>
          </a:p>
          <a:p>
            <a:pPr marL="342900" marR="0" lvl="0" indent="-22098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None/>
            </a:pPr>
            <a:endParaRPr sz="2400" b="0" i="0" u="none" strike="noStrike" cap="non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endParaRPr sz="2400" b="0" i="0" u="none" strike="noStrike" cap="non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44392" y="253139"/>
            <a:ext cx="8064177" cy="1320800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675"/>
              </a:spcAft>
            </a:pP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Курс ОРКСЭ включает в себя следующие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модули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: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 Основы православной культуры.</a:t>
            </a:r>
            <a:b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 Основы исламской культуры.</a:t>
            </a:r>
            <a:b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 Основы буддийской культур.</a:t>
            </a:r>
            <a:b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 Основы иудейской культуры.</a:t>
            </a:r>
            <a:b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 Основы мировых религиозных культур.</a:t>
            </a:r>
            <a:b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 Основы светской этики.</a:t>
            </a:r>
            <a:r>
              <a:rPr lang="ru-RU" sz="2000" dirty="0">
                <a:latin typeface="Calibri"/>
                <a:ea typeface="Calibri"/>
                <a:cs typeface="Times New Roman"/>
              </a:rPr>
              <a:t/>
            </a:r>
            <a:br>
              <a:rPr lang="ru-RU" sz="2000" dirty="0">
                <a:latin typeface="Calibri"/>
                <a:ea typeface="Calibri"/>
                <a:cs typeface="Times New Roman"/>
              </a:rPr>
            </a:br>
            <a:endParaRPr lang="ru-RU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92" y="3707405"/>
            <a:ext cx="1993900" cy="279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609" y="3485182"/>
            <a:ext cx="2425700" cy="3090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733" y="3707405"/>
            <a:ext cx="1968500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06098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66"/>
          <p:cNvSpPr txBox="1">
            <a:spLocks noGrp="1"/>
          </p:cNvSpPr>
          <p:nvPr>
            <p:ph type="title"/>
          </p:nvPr>
        </p:nvSpPr>
        <p:spPr>
          <a:xfrm>
            <a:off x="611560" y="332656"/>
            <a:ext cx="8243887" cy="648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486112"/>
              </a:buClr>
              <a:buFont typeface="Times New Roman"/>
              <a:buNone/>
            </a:pPr>
            <a:r>
              <a:rPr lang="ru-RU" sz="3240" b="1" i="0" u="none" strike="noStrike" cap="none">
                <a:solidFill>
                  <a:srgbClr val="48611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Алгоритмы сочинения историй:</a:t>
            </a:r>
            <a:r>
              <a:rPr lang="ru-RU" sz="3240" b="0" i="0" u="none" strike="noStrike" cap="none">
                <a:solidFill>
                  <a:srgbClr val="48611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3240" b="0" i="0" u="none" strike="noStrike" cap="none">
                <a:solidFill>
                  <a:srgbClr val="486112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3240" b="0" i="0" u="none" strike="noStrike" cap="none">
              <a:solidFill>
                <a:srgbClr val="48611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507" name="Google Shape;507;p66"/>
          <p:cNvGraphicFramePr/>
          <p:nvPr/>
        </p:nvGraphicFramePr>
        <p:xfrm>
          <a:off x="179512" y="1138188"/>
          <a:ext cx="7200800" cy="4732020"/>
        </p:xfrm>
        <a:graphic>
          <a:graphicData uri="http://schemas.openxmlformats.org/drawingml/2006/table">
            <a:tbl>
              <a:tblPr firstRow="1" firstCol="1" bandRow="1">
                <a:noFill/>
                <a:tableStyleId>{9156FE36-C5CD-4ED0-B34D-F1243AA22050}</a:tableStyleId>
              </a:tblPr>
              <a:tblGrid>
                <a:gridCol w="3600025"/>
                <a:gridCol w="3600775"/>
              </a:tblGrid>
              <a:tr h="4702175">
                <a:tc>
                  <a:txBody>
                    <a:bodyPr/>
                    <a:lstStyle/>
                    <a:p>
                      <a:pPr marL="342900" marR="0" lvl="0" indent="-3429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86112"/>
                        </a:buClr>
                        <a:buSzPts val="1800"/>
                        <a:buFont typeface="Trebuchet MS"/>
                        <a:buAutoNum type="arabicPeriod"/>
                      </a:pPr>
                      <a:r>
                        <a:rPr lang="ru-RU" sz="1800" b="1">
                          <a:solidFill>
                            <a:srgbClr val="48611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Жил на свете___________________</a:t>
                      </a:r>
                      <a:endParaRPr sz="1800" b="1">
                        <a:solidFill>
                          <a:srgbClr val="486112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marR="0" lvl="0" indent="-3429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86112"/>
                        </a:buClr>
                        <a:buSzPts val="1800"/>
                        <a:buFont typeface="Trebuchet MS"/>
                        <a:buAutoNum type="arabicPeriod"/>
                      </a:pPr>
                      <a:r>
                        <a:rPr lang="ru-RU" sz="1800" b="1">
                          <a:solidFill>
                            <a:srgbClr val="48611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Каждый день___________________</a:t>
                      </a:r>
                      <a:endParaRPr/>
                    </a:p>
                    <a:p>
                      <a:pPr marL="342900" marR="0" lvl="0" indent="-3429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86112"/>
                        </a:buClr>
                        <a:buSzPts val="1800"/>
                        <a:buFont typeface="Trebuchet MS"/>
                        <a:buAutoNum type="arabicPeriod"/>
                      </a:pPr>
                      <a:r>
                        <a:rPr lang="ru-RU" sz="1800" b="1">
                          <a:solidFill>
                            <a:srgbClr val="48611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И вот однажды________________</a:t>
                      </a:r>
                      <a:endParaRPr/>
                    </a:p>
                    <a:p>
                      <a:pPr marL="342900" marR="0" lvl="0" indent="-3429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86112"/>
                        </a:buClr>
                        <a:buSzPts val="1800"/>
                        <a:buFont typeface="Trebuchet MS"/>
                        <a:buAutoNum type="arabicPeriod"/>
                      </a:pPr>
                      <a:r>
                        <a:rPr lang="ru-RU" sz="1800" b="1">
                          <a:solidFill>
                            <a:srgbClr val="48611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После этого___________________</a:t>
                      </a:r>
                      <a:endParaRPr sz="1800" b="1">
                        <a:solidFill>
                          <a:srgbClr val="486112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marR="0" lvl="0" indent="-3429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86112"/>
                        </a:buClr>
                        <a:buSzPts val="1800"/>
                        <a:buFont typeface="Trebuchet MS"/>
                        <a:buAutoNum type="arabicPeriod"/>
                      </a:pPr>
                      <a:r>
                        <a:rPr lang="ru-RU" sz="1800" b="1">
                          <a:solidFill>
                            <a:srgbClr val="48611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И потом _______________________</a:t>
                      </a:r>
                      <a:endParaRPr sz="1800" b="1">
                        <a:solidFill>
                          <a:srgbClr val="486112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marR="0" lvl="0" indent="-3429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86112"/>
                        </a:buClr>
                        <a:buSzPts val="1800"/>
                        <a:buFont typeface="Trebuchet MS"/>
                        <a:buAutoNum type="arabicPeriod"/>
                      </a:pPr>
                      <a:r>
                        <a:rPr lang="ru-RU" sz="1800" b="1">
                          <a:solidFill>
                            <a:srgbClr val="48611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До тех пор пока___________________</a:t>
                      </a:r>
                      <a:endParaRPr sz="1800" b="1">
                        <a:solidFill>
                          <a:srgbClr val="486112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5575" marR="45575" marT="0" marB="0"/>
                </a:tc>
                <a:tc>
                  <a:txBody>
                    <a:bodyPr/>
                    <a:lstStyle/>
                    <a:p>
                      <a:pPr marL="342900" marR="0" lvl="0" indent="-3429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86112"/>
                        </a:buClr>
                        <a:buSzPts val="1800"/>
                        <a:buFont typeface="Trebuchet MS"/>
                        <a:buAutoNum type="arabicPeriod"/>
                      </a:pPr>
                      <a:r>
                        <a:rPr lang="ru-RU" sz="1800" b="1">
                          <a:solidFill>
                            <a:srgbClr val="48611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В(место действия)_______________</a:t>
                      </a:r>
                      <a:endParaRPr/>
                    </a:p>
                    <a:p>
                      <a:pPr marL="342900" marR="0" lvl="0" indent="-3429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86112"/>
                        </a:buClr>
                        <a:buSzPts val="1800"/>
                        <a:buFont typeface="Trebuchet MS"/>
                        <a:buAutoNum type="arabicPeriod"/>
                      </a:pPr>
                      <a:r>
                        <a:rPr lang="ru-RU" sz="1800" b="1">
                          <a:solidFill>
                            <a:srgbClr val="48611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Жил-был___________________</a:t>
                      </a:r>
                      <a:endParaRPr sz="1800" b="1">
                        <a:solidFill>
                          <a:srgbClr val="486112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marR="0" lvl="0" indent="-3429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86112"/>
                        </a:buClr>
                        <a:buSzPts val="1800"/>
                        <a:buFont typeface="Trebuchet MS"/>
                        <a:buAutoNum type="arabicPeriod"/>
                      </a:pPr>
                      <a:r>
                        <a:rPr lang="ru-RU" sz="1800" b="1">
                          <a:solidFill>
                            <a:srgbClr val="48611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Однажды(что-то происходит)____________</a:t>
                      </a:r>
                      <a:endParaRPr/>
                    </a:p>
                    <a:p>
                      <a:pPr marL="342900" marR="0" lvl="0" indent="-3429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86112"/>
                        </a:buClr>
                        <a:buSzPts val="1800"/>
                        <a:buFont typeface="Trebuchet MS"/>
                        <a:buAutoNum type="arabicPeriod"/>
                      </a:pPr>
                      <a:r>
                        <a:rPr lang="ru-RU" sz="1800" b="1">
                          <a:solidFill>
                            <a:srgbClr val="48611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И вот(что делает персонаж дальше и чего может добиться)_______________</a:t>
                      </a:r>
                      <a:endParaRPr sz="1800" b="1">
                        <a:solidFill>
                          <a:srgbClr val="486112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marR="0" lvl="0" indent="-3429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86112"/>
                        </a:buClr>
                        <a:buSzPts val="1800"/>
                        <a:buFont typeface="Trebuchet MS"/>
                        <a:buAutoNum type="arabicPeriod"/>
                      </a:pPr>
                      <a:r>
                        <a:rPr lang="ru-RU" sz="1800" b="1">
                          <a:solidFill>
                            <a:srgbClr val="48611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Однако(что-то идет не так)____________________</a:t>
                      </a:r>
                      <a:endParaRPr sz="1800" b="1">
                        <a:solidFill>
                          <a:srgbClr val="486112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marR="0" lvl="0" indent="-3429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86112"/>
                        </a:buClr>
                        <a:buSzPts val="1800"/>
                        <a:buFont typeface="Trebuchet MS"/>
                        <a:buAutoNum type="arabicPeriod"/>
                      </a:pPr>
                      <a:r>
                        <a:rPr lang="ru-RU" sz="1800" b="1">
                          <a:solidFill>
                            <a:srgbClr val="48611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Тогда(как персонаж решает проблему)______________</a:t>
                      </a:r>
                      <a:endParaRPr sz="1800" b="1">
                        <a:solidFill>
                          <a:srgbClr val="486112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marR="0" lvl="0" indent="-3429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86112"/>
                        </a:buClr>
                        <a:buSzPts val="1800"/>
                        <a:buFont typeface="Trebuchet MS"/>
                        <a:buAutoNum type="arabicPeriod"/>
                      </a:pPr>
                      <a:r>
                        <a:rPr lang="ru-RU" sz="1800" b="1">
                          <a:solidFill>
                            <a:srgbClr val="48611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Потом (получилось или нет)____________________</a:t>
                      </a:r>
                      <a:endParaRPr/>
                    </a:p>
                    <a:p>
                      <a:pPr marL="342900" marR="0" lvl="0" indent="-3429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486112"/>
                        </a:buClr>
                        <a:buSzPts val="1800"/>
                        <a:buFont typeface="Trebuchet MS"/>
                        <a:buAutoNum type="arabicPeriod"/>
                      </a:pPr>
                      <a:r>
                        <a:rPr lang="ru-RU" sz="1800" b="1">
                          <a:solidFill>
                            <a:srgbClr val="486112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 конце-концов_____________</a:t>
                      </a:r>
                      <a:endParaRPr sz="1800" b="1">
                        <a:solidFill>
                          <a:srgbClr val="486112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45575" marR="45575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71"/>
          <p:cNvSpPr txBox="1">
            <a:spLocks noGrp="1"/>
          </p:cNvSpPr>
          <p:nvPr>
            <p:ph type="title"/>
          </p:nvPr>
        </p:nvSpPr>
        <p:spPr>
          <a:xfrm>
            <a:off x="638199" y="476672"/>
            <a:ext cx="6347713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2A5010"/>
              </a:buClr>
              <a:buFont typeface="Times New Roman"/>
              <a:buNone/>
            </a:pPr>
            <a:r>
              <a:rPr lang="ru-RU" sz="3200" b="1" i="0" u="none" strike="noStrike" cap="none">
                <a:solidFill>
                  <a:srgbClr val="2A501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Сочинение или проект</a:t>
            </a:r>
            <a:endParaRPr sz="3200" b="1" i="0" u="none" strike="noStrike" cap="none">
              <a:solidFill>
                <a:srgbClr val="2A501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39" name="Google Shape;539;p71"/>
          <p:cNvSpPr txBox="1">
            <a:spLocks noGrp="1"/>
          </p:cNvSpPr>
          <p:nvPr>
            <p:ph type="body" idx="1"/>
          </p:nvPr>
        </p:nvSpPr>
        <p:spPr>
          <a:xfrm>
            <a:off x="617584" y="1412776"/>
            <a:ext cx="6347714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Char char="●"/>
            </a:pPr>
            <a:r>
              <a:rPr lang="ru-RU" sz="2400" b="0" i="0" u="none" strike="noStrike" cap="none">
                <a:solidFill>
                  <a:srgbClr val="2A501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По окончанию комплексного учебного курса ОРКСЭ (модуль «Основы православной культуры») учащиеся пишут сочинение или создают проект вместе своими родителями, защищают группами или индивидуально.  Их тематика: </a:t>
            </a:r>
            <a:endParaRPr sz="2400" b="0" i="0" u="none" strike="noStrike" cap="none">
              <a:solidFill>
                <a:srgbClr val="2A501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Noto Sans Symbols"/>
              <a:buNone/>
            </a:pPr>
            <a:r>
              <a:rPr lang="ru-RU" sz="2400" b="1" i="0" u="none" strike="noStrike" cap="none">
                <a:solidFill>
                  <a:srgbClr val="2A501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«Человек счастливый», «Простые истины», «О подвигах», «Золотая цепь святых" и мои предки», «О свободе и ответственности», «Что я хочу передать в наследство школьникам 22 века?»</a:t>
            </a:r>
            <a:endParaRPr/>
          </a:p>
          <a:p>
            <a:pPr marL="342900" marR="0" lvl="0" indent="-22098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None/>
            </a:pPr>
            <a:endParaRPr sz="2400" b="0" i="0" u="none" strike="noStrike" cap="none">
              <a:solidFill>
                <a:srgbClr val="2A501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9685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90" y="4834138"/>
            <a:ext cx="2345845" cy="1760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98996" y="138166"/>
            <a:ext cx="4873917" cy="1077438"/>
          </a:xfrm>
        </p:spPr>
        <p:txBody>
          <a:bodyPr/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Дневник моей семьи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9" y="882861"/>
            <a:ext cx="2795976" cy="3951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2" descr="Рисунок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211" y="1545721"/>
            <a:ext cx="2752346" cy="3951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Рисунок1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008" y="2740340"/>
            <a:ext cx="2735633" cy="3854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092" y="-207379"/>
            <a:ext cx="2088232" cy="2947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688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28925" cy="419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853" y="1173065"/>
            <a:ext cx="3600400" cy="2697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 descr="File265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737" y="570320"/>
            <a:ext cx="2630978" cy="390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File266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59" y="3211513"/>
            <a:ext cx="2435225" cy="364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Рисунок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051" y="3439008"/>
            <a:ext cx="2393901" cy="3191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979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:\Воспитательная работа 4 А класс 2023\10000128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32" y="145610"/>
            <a:ext cx="2088232" cy="278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F:\Воспитательная работа 4 А класс 2023\10000178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224" y="610559"/>
            <a:ext cx="3843261" cy="288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F:\Воспитательная работа 4 А класс 2023\100001789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249" y="285094"/>
            <a:ext cx="2376264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F:\Воспитательная работа 4 А класс 2023\10000187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1" y="3052362"/>
            <a:ext cx="2733768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F:\Воспитательная работа 4 А класс 2023\100001870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3573016"/>
            <a:ext cx="4209513" cy="3157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F:\Воспитательная работа 4 А класс 2023\100001793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113" y="4602998"/>
            <a:ext cx="2421494" cy="181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0315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32" y="168992"/>
            <a:ext cx="3675485" cy="2757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 descr="F:\Воспитательная работа 4 А класс 2023\10000088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93" y="3263019"/>
            <a:ext cx="25717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F:\Воспитательная работа 4 А класс 2023\100000889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370" y="4235127"/>
            <a:ext cx="3275856" cy="245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F:\Воспитательная работа 4 А класс 2023\100000887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959" y="3738296"/>
            <a:ext cx="2233699" cy="297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243" y="1610458"/>
            <a:ext cx="3514476" cy="2633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252" y="213783"/>
            <a:ext cx="3035300" cy="132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8" descr="F:\Воспитательная работа 4 А класс 2023\100000996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521" y="1052736"/>
            <a:ext cx="1944574" cy="259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5166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:\Воспитательная работа 4 А класс 2023\10000248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62" y="170081"/>
            <a:ext cx="5367870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:\Воспитательная работа 4 А класс 2023\10000010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93" y="3717032"/>
            <a:ext cx="3899925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F:\Воспитательная работа 4 А класс 2023\100002496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50571"/>
            <a:ext cx="4251090" cy="318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F:\Воспитательная работа 4 А класс 2023\100000346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0701" y="312626"/>
            <a:ext cx="2301720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F:\Воспитательная работа 4 А класс 2023\100002491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921" y="2929346"/>
            <a:ext cx="2441848" cy="1831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529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3" descr="F:\Воспитательная работа 4 А класс 2023\10000252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4964"/>
            <a:ext cx="9144000" cy="51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79114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:\Воспитательная работа 4 А класс 2023\10000260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36" y="298325"/>
            <a:ext cx="4098032" cy="307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F:\Воспитательная работа 4 А класс 2023\100002608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193" y="3263837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F:\Воспитательная работа 4 А класс 2023\10000088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83" y="3754744"/>
            <a:ext cx="3600400" cy="27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F:\Воспитательная работа 4 А класс 2023\100000737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418" y="298325"/>
            <a:ext cx="2054839" cy="2739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0330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ученик\Desktop\Воспитательная работа 4 А класс 2023\10000116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6629"/>
            <a:ext cx="4896574" cy="3513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ученик\Desktop\Воспитательная работа 4 А класс 2023\10000116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2701622"/>
            <a:ext cx="2664297" cy="3931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ученик\Desktop\Воспитательная работа 4 А класс 2023\10000116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7" y="3032285"/>
            <a:ext cx="3344541" cy="455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ученик\Desktop\Воспитательная работа 4 А класс 2023\10000116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032285"/>
            <a:ext cx="2771800" cy="377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4966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1"/>
          <p:cNvSpPr txBox="1">
            <a:spLocks noGrp="1"/>
          </p:cNvSpPr>
          <p:nvPr>
            <p:ph type="title"/>
          </p:nvPr>
        </p:nvSpPr>
        <p:spPr>
          <a:xfrm>
            <a:off x="609598" y="260648"/>
            <a:ext cx="6347713" cy="659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Times New Roman"/>
              <a:buNone/>
            </a:pPr>
            <a:r>
              <a:rPr lang="ru-RU" sz="3200" b="1" i="1" u="none" strike="noStrike" cap="non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Актуальность темы:  </a:t>
            </a:r>
            <a:r>
              <a:rPr lang="ru-RU" sz="3200" b="0" i="1" u="none" strike="noStrike" cap="non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3200" b="0" i="1" u="none" strike="noStrike" cap="non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3200" b="0" i="1" u="none" strike="noStrike" cap="none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9" name="Google Shape;169;p21"/>
          <p:cNvSpPr txBox="1">
            <a:spLocks noGrp="1"/>
          </p:cNvSpPr>
          <p:nvPr>
            <p:ph type="body" idx="1"/>
          </p:nvPr>
        </p:nvSpPr>
        <p:spPr>
          <a:xfrm>
            <a:off x="147091" y="686518"/>
            <a:ext cx="7196400" cy="52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AutoNum type="arabicPeriod"/>
            </a:pPr>
            <a:r>
              <a:rPr lang="ru-RU" sz="2400" b="1" i="0" u="none" strike="noStrike" cap="none" dirty="0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Как развить </a:t>
            </a:r>
            <a:r>
              <a:rPr lang="ru-RU" sz="2400" b="0" i="0" u="none" strike="noStrike" cap="none" dirty="0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 обучающихся </a:t>
            </a:r>
            <a:r>
              <a:rPr lang="ru-RU" sz="2400" b="1" i="0" u="none" strike="noStrike" cap="none" dirty="0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познавательный интерес </a:t>
            </a:r>
            <a:r>
              <a:rPr lang="ru-RU" sz="2400" b="0" i="0" u="none" strike="noStrike" cap="none" dirty="0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 предмету?</a:t>
            </a:r>
            <a:endParaRPr dirty="0"/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AutoNum type="arabicPeriod"/>
            </a:pPr>
            <a:r>
              <a:rPr lang="ru-RU" sz="2400" b="1" i="0" u="none" strike="noStrike" cap="none" dirty="0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Как наиболее эффективно выстроить  взаимодействие и сотрудничество </a:t>
            </a:r>
            <a:r>
              <a:rPr lang="ru-RU" sz="2400" b="0" i="0" u="none" strike="noStrike" cap="none" dirty="0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с обучающимися в процессе изучения культурологического курса, направленного  на </a:t>
            </a:r>
            <a:r>
              <a:rPr lang="ru-RU" sz="2400" b="0" i="1" u="none" strike="noStrike" cap="none" dirty="0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развитие представлений о нравственных идеалах и ценностях</a:t>
            </a:r>
            <a:r>
              <a:rPr lang="ru-RU" sz="2400" b="0" i="0" u="none" strike="noStrike" cap="none" dirty="0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составляющих основу религиозных и светских традиций многонациональной культуры России, на </a:t>
            </a:r>
            <a:r>
              <a:rPr lang="ru-RU" sz="2400" b="0" i="1" u="none" strike="noStrike" cap="none" dirty="0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понимание их значения в жизни современного общества</a:t>
            </a:r>
            <a:r>
              <a:rPr lang="ru-RU" sz="2400" b="0" i="0" u="none" strike="noStrike" cap="none" dirty="0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а также своей </a:t>
            </a:r>
            <a:r>
              <a:rPr lang="ru-RU" sz="2400" b="0" i="1" u="none" strike="noStrike" cap="none" dirty="0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сопричастности </a:t>
            </a:r>
            <a:r>
              <a:rPr lang="ru-RU" sz="2400" i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400" b="0" i="1" u="none" strike="noStrike" cap="none" dirty="0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 ним </a:t>
            </a:r>
            <a:r>
              <a:rPr lang="ru-RU" sz="2400" b="0" i="0" u="none" strike="noStrike" cap="none" dirty="0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?</a:t>
            </a:r>
            <a:endParaRPr dirty="0"/>
          </a:p>
          <a:p>
            <a:pPr marL="342900" marR="0" lvl="0" indent="-22098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None/>
            </a:pPr>
            <a:endParaRPr sz="2400" b="0" i="0" u="none" strike="noStrike" cap="none" dirty="0">
              <a:solidFill>
                <a:srgbClr val="3F3F3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67"/>
          <p:cNvSpPr/>
          <p:nvPr/>
        </p:nvSpPr>
        <p:spPr>
          <a:xfrm>
            <a:off x="21486" y="2276872"/>
            <a:ext cx="8429625" cy="4154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444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ru-RU" sz="2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 Викторины, конкурсы.</a:t>
            </a:r>
            <a:endParaRPr/>
          </a:p>
          <a:p>
            <a:pPr marL="0" marR="0" lvl="0" indent="444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ru-RU" sz="2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 Экскурсии.</a:t>
            </a:r>
            <a:endParaRPr/>
          </a:p>
          <a:p>
            <a:pPr marL="0" marR="0" lvl="0" indent="444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ru-RU" sz="2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 Деловые и ролевые игры.</a:t>
            </a:r>
            <a:endParaRPr/>
          </a:p>
          <a:p>
            <a:pPr marL="0" marR="0" lvl="0" indent="444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ru-RU" sz="2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 Проекты.</a:t>
            </a:r>
            <a:endParaRPr/>
          </a:p>
          <a:p>
            <a:pPr marL="0" marR="0" lvl="0" indent="444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ru-RU" sz="2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 Стенгазеты.</a:t>
            </a:r>
            <a:endParaRPr/>
          </a:p>
          <a:p>
            <a:pPr marL="0" marR="0" lvl="0" indent="444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ru-RU" sz="2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 Театрализованные представления.</a:t>
            </a:r>
            <a:endParaRPr/>
          </a:p>
          <a:p>
            <a:pPr marL="173038" marR="0" lvl="0" indent="-17303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ru-RU" sz="2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    Встреча с интересными людьми .</a:t>
            </a:r>
            <a:endParaRPr/>
          </a:p>
          <a:p>
            <a:pPr marL="173038" marR="0" lvl="0" indent="-17303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ru-RU" sz="2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    Шефская работа школьников. </a:t>
            </a:r>
            <a:endParaRPr/>
          </a:p>
          <a:p>
            <a:pPr marL="173038" marR="0" lvl="0" indent="-17303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ru-RU" sz="2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    Уход за памятниками. </a:t>
            </a:r>
            <a:endParaRPr/>
          </a:p>
          <a:p>
            <a:pPr marL="173038" marR="0" lvl="0" indent="-17303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ru-RU" sz="24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    Подготовка и участие учащихся во Всероссийских олимпиадах духовно-нравственной направленности.</a:t>
            </a:r>
            <a:endParaRPr/>
          </a:p>
        </p:txBody>
      </p:sp>
      <p:sp>
        <p:nvSpPr>
          <p:cNvPr id="513" name="Google Shape;513;p67"/>
          <p:cNvSpPr/>
          <p:nvPr/>
        </p:nvSpPr>
        <p:spPr>
          <a:xfrm>
            <a:off x="-108520" y="404664"/>
            <a:ext cx="7929618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4445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>
                <a:solidFill>
                  <a:srgbClr val="48611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Примерные формы внеучебных занятий и мероприятий  в рамках курса ОРКСЭ</a:t>
            </a:r>
            <a:endParaRPr/>
          </a:p>
        </p:txBody>
      </p:sp>
      <p:pic>
        <p:nvPicPr>
          <p:cNvPr id="514" name="Google Shape;514;p67"/>
          <p:cNvPicPr preferRelativeResize="0"/>
          <p:nvPr/>
        </p:nvPicPr>
        <p:blipFill rotWithShape="1">
          <a:blip r:embed="rId3">
            <a:alphaModFix/>
          </a:blip>
          <a:srcRect r="15461" b="15461"/>
          <a:stretch/>
        </p:blipFill>
        <p:spPr>
          <a:xfrm>
            <a:off x="4572000" y="2132856"/>
            <a:ext cx="2664296" cy="19982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68"/>
          <p:cNvSpPr txBox="1">
            <a:spLocks noGrp="1"/>
          </p:cNvSpPr>
          <p:nvPr>
            <p:ph type="title"/>
          </p:nvPr>
        </p:nvSpPr>
        <p:spPr>
          <a:xfrm>
            <a:off x="438877" y="548680"/>
            <a:ext cx="8229600" cy="10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2A5010"/>
              </a:buClr>
              <a:buFont typeface="Times New Roman"/>
              <a:buNone/>
            </a:pPr>
            <a:r>
              <a:rPr lang="ru-RU" sz="3200" b="1" i="0" u="none" strike="noStrike" cap="none">
                <a:solidFill>
                  <a:srgbClr val="2A501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Способы оценки достижения планируемых  результатов и рефлексии </a:t>
            </a:r>
            <a:endParaRPr sz="3200" b="1" i="0" u="none" strike="noStrike" cap="none">
              <a:solidFill>
                <a:srgbClr val="2A501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20" name="Google Shape;520;p68"/>
          <p:cNvSpPr txBox="1">
            <a:spLocks noGrp="1"/>
          </p:cNvSpPr>
          <p:nvPr>
            <p:ph type="body" idx="1"/>
          </p:nvPr>
        </p:nvSpPr>
        <p:spPr>
          <a:xfrm>
            <a:off x="458597" y="1916832"/>
            <a:ext cx="8229600" cy="3824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Char char="●"/>
            </a:pPr>
            <a:r>
              <a:rPr lang="ru-RU" sz="2400" b="0" i="0" u="none" strike="noStrike" cap="none">
                <a:solidFill>
                  <a:srgbClr val="486112"/>
                </a:solidFill>
                <a:latin typeface="Trebuchet MS"/>
                <a:ea typeface="Trebuchet MS"/>
                <a:cs typeface="Trebuchet MS"/>
                <a:sym typeface="Trebuchet MS"/>
              </a:rPr>
              <a:t>Наблюдение</a:t>
            </a:r>
            <a:endParaRPr sz="2400" b="0" i="0" u="none" strike="noStrike" cap="none">
              <a:solidFill>
                <a:srgbClr val="48611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Char char="●"/>
            </a:pPr>
            <a:r>
              <a:rPr lang="ru-RU" sz="2400" b="0" i="0" u="none" strike="noStrike" cap="none">
                <a:solidFill>
                  <a:srgbClr val="486112"/>
                </a:solidFill>
                <a:latin typeface="Trebuchet MS"/>
                <a:ea typeface="Trebuchet MS"/>
                <a:cs typeface="Trebuchet MS"/>
                <a:sym typeface="Trebuchet MS"/>
              </a:rPr>
              <a:t>Самооценка</a:t>
            </a:r>
            <a:endParaRPr sz="2400" b="0" i="0" u="none" strike="noStrike" cap="none">
              <a:solidFill>
                <a:srgbClr val="48611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Char char="●"/>
            </a:pPr>
            <a:r>
              <a:rPr lang="ru-RU" sz="2400" b="0" i="0" u="none" strike="noStrike" cap="none">
                <a:solidFill>
                  <a:srgbClr val="486112"/>
                </a:solidFill>
                <a:latin typeface="Trebuchet MS"/>
                <a:ea typeface="Trebuchet MS"/>
                <a:cs typeface="Trebuchet MS"/>
                <a:sym typeface="Trebuchet MS"/>
              </a:rPr>
              <a:t>Оценка товарища</a:t>
            </a:r>
            <a:endParaRPr sz="2400" b="0" i="0" u="none" strike="noStrike" cap="none">
              <a:solidFill>
                <a:srgbClr val="48611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Char char="●"/>
            </a:pPr>
            <a:r>
              <a:rPr lang="ru-RU" sz="2400" b="0" i="0" u="none" strike="noStrike" cap="none">
                <a:solidFill>
                  <a:srgbClr val="486112"/>
                </a:solidFill>
                <a:latin typeface="Trebuchet MS"/>
                <a:ea typeface="Trebuchet MS"/>
                <a:cs typeface="Trebuchet MS"/>
                <a:sym typeface="Trebuchet MS"/>
              </a:rPr>
              <a:t>Портфолио учащихся</a:t>
            </a:r>
            <a:endParaRPr sz="2400" b="0" i="0" u="none" strike="noStrike" cap="none">
              <a:solidFill>
                <a:srgbClr val="48611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Char char="●"/>
            </a:pPr>
            <a:r>
              <a:rPr lang="ru-RU" sz="2400" b="0" i="0" u="none" strike="noStrike" cap="none">
                <a:solidFill>
                  <a:srgbClr val="486112"/>
                </a:solidFill>
                <a:latin typeface="Trebuchet MS"/>
                <a:ea typeface="Trebuchet MS"/>
                <a:cs typeface="Trebuchet MS"/>
                <a:sym typeface="Trebuchet MS"/>
              </a:rPr>
              <a:t>Диагностики (после просмотра фильмов или прослушивания аудиокниг)</a:t>
            </a:r>
            <a:endParaRPr/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Char char="●"/>
            </a:pPr>
            <a:r>
              <a:rPr lang="ru-RU" sz="2400" b="0" i="0" u="none" strike="noStrike" cap="none">
                <a:solidFill>
                  <a:srgbClr val="486112"/>
                </a:solidFill>
                <a:latin typeface="Trebuchet MS"/>
                <a:ea typeface="Trebuchet MS"/>
                <a:cs typeface="Trebuchet MS"/>
                <a:sym typeface="Trebuchet MS"/>
              </a:rPr>
              <a:t>Анкетирование учащихся и родителей</a:t>
            </a:r>
            <a:endParaRPr/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Char char="●"/>
            </a:pPr>
            <a:r>
              <a:rPr lang="ru-RU" sz="2400" b="0" i="0" u="none" strike="noStrike" cap="none">
                <a:solidFill>
                  <a:srgbClr val="486112"/>
                </a:solidFill>
                <a:latin typeface="Trebuchet MS"/>
                <a:ea typeface="Trebuchet MS"/>
                <a:cs typeface="Trebuchet MS"/>
                <a:sym typeface="Trebuchet MS"/>
              </a:rPr>
              <a:t>Метод TASC (интерактивный круг ТASC).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73"/>
          <p:cNvSpPr txBox="1">
            <a:spLocks noGrp="1"/>
          </p:cNvSpPr>
          <p:nvPr>
            <p:ph type="title"/>
          </p:nvPr>
        </p:nvSpPr>
        <p:spPr>
          <a:xfrm>
            <a:off x="741884" y="548680"/>
            <a:ext cx="6347713" cy="576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486112"/>
              </a:buClr>
              <a:buFont typeface="Times New Roman"/>
              <a:buNone/>
            </a:pPr>
            <a:r>
              <a:rPr lang="ru-RU" sz="3240" b="1" i="0" u="none" strike="noStrike" cap="none">
                <a:solidFill>
                  <a:srgbClr val="48611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Результат</a:t>
            </a:r>
            <a:r>
              <a:rPr lang="ru-RU" sz="2880" b="1" i="0" u="none" strike="noStrike" cap="none">
                <a:solidFill>
                  <a:srgbClr val="48611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sz="2880" b="1" i="0" u="none" strike="noStrike" cap="none">
              <a:solidFill>
                <a:srgbClr val="48611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52" name="Google Shape;552;p73"/>
          <p:cNvSpPr txBox="1">
            <a:spLocks noGrp="1"/>
          </p:cNvSpPr>
          <p:nvPr>
            <p:ph type="body" idx="1"/>
          </p:nvPr>
        </p:nvSpPr>
        <p:spPr>
          <a:xfrm>
            <a:off x="606916" y="836712"/>
            <a:ext cx="6482681" cy="4215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22098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None/>
            </a:pPr>
            <a:endParaRPr sz="2400" b="0" i="0" u="none" strike="noStrike" cap="none">
              <a:solidFill>
                <a:srgbClr val="48611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Char char="●"/>
            </a:pPr>
            <a:r>
              <a:rPr lang="ru-RU" sz="2400" b="0" i="0" u="none" strike="noStrike" cap="none">
                <a:solidFill>
                  <a:srgbClr val="486112"/>
                </a:solidFill>
                <a:latin typeface="Trebuchet MS"/>
                <a:ea typeface="Trebuchet MS"/>
                <a:cs typeface="Trebuchet MS"/>
                <a:sym typeface="Trebuchet MS"/>
              </a:rPr>
              <a:t>Использование  активных  форм и методов работы в курсе ОРКСЭ </a:t>
            </a:r>
            <a:r>
              <a:rPr lang="ru-RU" sz="2400" b="1" i="0" u="none" strike="noStrike" cap="none">
                <a:solidFill>
                  <a:srgbClr val="486112"/>
                </a:solidFill>
                <a:latin typeface="Trebuchet MS"/>
                <a:ea typeface="Trebuchet MS"/>
                <a:cs typeface="Trebuchet MS"/>
                <a:sym typeface="Trebuchet MS"/>
              </a:rPr>
              <a:t>способствует </a:t>
            </a:r>
            <a:r>
              <a:rPr lang="ru-RU" sz="2400" b="1" i="0" u="sng" strike="noStrike" cap="none">
                <a:solidFill>
                  <a:srgbClr val="486112"/>
                </a:solidFill>
                <a:latin typeface="Trebuchet MS"/>
                <a:ea typeface="Trebuchet MS"/>
                <a:cs typeface="Trebuchet MS"/>
                <a:sym typeface="Trebuchet MS"/>
              </a:rPr>
              <a:t>развитию творческого потенциала учащихся, формирует у младшего подростка мотивацию  к осознанному нравственному поведению, создаёт условия для воспитания высоконравственного, творческого, ответственного гражданина России.</a:t>
            </a:r>
            <a:endParaRPr/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Char char="●"/>
            </a:pPr>
            <a:r>
              <a:rPr lang="ru-RU" sz="2400" b="0" i="0" u="none" strike="noStrike" cap="none">
                <a:solidFill>
                  <a:srgbClr val="486112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/>
          </a:p>
          <a:p>
            <a:pPr marL="342900" marR="0" lvl="0" indent="-22098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None/>
            </a:pPr>
            <a:endParaRPr sz="2400" b="0" i="0" u="none" strike="noStrike" cap="none">
              <a:solidFill>
                <a:srgbClr val="486112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marR="0" lvl="0" indent="-22098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None/>
            </a:pPr>
            <a:endParaRPr sz="2400" b="0" i="0" u="none" strike="noStrike" cap="none">
              <a:solidFill>
                <a:srgbClr val="48611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75"/>
          <p:cNvSpPr txBox="1">
            <a:spLocks noGrp="1"/>
          </p:cNvSpPr>
          <p:nvPr>
            <p:ph type="title"/>
          </p:nvPr>
        </p:nvSpPr>
        <p:spPr>
          <a:xfrm>
            <a:off x="457200" y="704088"/>
            <a:ext cx="8229600" cy="581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 typeface="Trebuchet MS"/>
              <a:buNone/>
            </a:pPr>
            <a:r>
              <a:rPr lang="ru-RU" sz="3240" b="1" i="0" u="none" strike="noStrike" cap="none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Полезные ссылки</a:t>
            </a:r>
            <a:endParaRPr sz="3240" b="1" i="0" u="none" strike="noStrike" cap="none">
              <a:solidFill>
                <a:srgbClr val="FF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64" name="Google Shape;564;p75"/>
          <p:cNvSpPr txBox="1">
            <a:spLocks noGrp="1"/>
          </p:cNvSpPr>
          <p:nvPr>
            <p:ph type="body" idx="1"/>
          </p:nvPr>
        </p:nvSpPr>
        <p:spPr>
          <a:xfrm>
            <a:off x="457200" y="1357298"/>
            <a:ext cx="8229600" cy="5786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36"/>
              <a:buFont typeface="Noto Sans Symbols"/>
              <a:buChar char="●"/>
            </a:pPr>
            <a:r>
              <a:rPr lang="ru-RU" sz="2170" b="0" i="0" u="sng" strike="noStrike" cap="none">
                <a:solidFill>
                  <a:schemeClr val="hlink"/>
                </a:solidFill>
                <a:latin typeface="Trebuchet MS"/>
                <a:ea typeface="Trebuchet MS"/>
                <a:cs typeface="Trebuchet MS"/>
                <a:sym typeface="Trebuchet MS"/>
                <a:hlinkClick r:id="rId3"/>
              </a:rPr>
              <a:t>http://zakonbozhiy.ru</a:t>
            </a:r>
            <a:r>
              <a:rPr lang="ru-RU" sz="2170" b="0" i="0" u="none" strike="noStrike" cap="none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ru-RU" sz="217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- </a:t>
            </a:r>
            <a:r>
              <a:rPr lang="ru-RU" sz="2170" b="1" i="0" u="none" strike="noStrike" cap="none">
                <a:solidFill>
                  <a:srgbClr val="0070C0"/>
                </a:solidFill>
                <a:latin typeface="Trebuchet MS"/>
                <a:ea typeface="Trebuchet MS"/>
                <a:cs typeface="Trebuchet MS"/>
                <a:sym typeface="Trebuchet MS"/>
              </a:rPr>
              <a:t>Закон Божий </a:t>
            </a:r>
            <a:r>
              <a:rPr lang="ru-RU" sz="217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(закладка «Видеокурс» более 200 фильмов)</a:t>
            </a:r>
            <a:endParaRPr/>
          </a:p>
          <a:p>
            <a:pPr marL="342900" marR="0" lvl="0" indent="-3429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36"/>
              <a:buFont typeface="Noto Sans Symbols"/>
              <a:buChar char="●"/>
            </a:pPr>
            <a:r>
              <a:rPr lang="ru-RU" sz="2170" b="0" i="0" u="sng" strike="noStrike" cap="none">
                <a:solidFill>
                  <a:schemeClr val="hlink"/>
                </a:solidFill>
                <a:latin typeface="Trebuchet MS"/>
                <a:ea typeface="Trebuchet MS"/>
                <a:cs typeface="Trebuchet MS"/>
                <a:sym typeface="Trebuchet MS"/>
                <a:hlinkClick r:id="rId4"/>
              </a:rPr>
              <a:t>http://pravfilms.ru</a:t>
            </a:r>
            <a:r>
              <a:rPr lang="ru-RU" sz="217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 - </a:t>
            </a:r>
            <a:r>
              <a:rPr lang="ru-RU" sz="2170" b="1" i="0" u="none" strike="noStrike" cap="none">
                <a:solidFill>
                  <a:srgbClr val="0070C0"/>
                </a:solidFill>
                <a:latin typeface="Trebuchet MS"/>
                <a:ea typeface="Trebuchet MS"/>
                <a:cs typeface="Trebuchet MS"/>
                <a:sym typeface="Trebuchet MS"/>
              </a:rPr>
              <a:t>Православное кино  </a:t>
            </a:r>
            <a:r>
              <a:rPr lang="ru-RU" sz="217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(документальные фильмы, художественное кино, мультфильмы)</a:t>
            </a:r>
            <a:endParaRPr/>
          </a:p>
          <a:p>
            <a:pPr marL="342900" marR="0" lvl="0" indent="-3429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36"/>
              <a:buFont typeface="Noto Sans Symbols"/>
              <a:buChar char="●"/>
            </a:pPr>
            <a:r>
              <a:rPr lang="ru-RU" sz="2170" b="0" i="0" u="sng" strike="noStrike" cap="none">
                <a:solidFill>
                  <a:schemeClr val="hlink"/>
                </a:solidFill>
                <a:latin typeface="Trebuchet MS"/>
                <a:ea typeface="Trebuchet MS"/>
                <a:cs typeface="Trebuchet MS"/>
                <a:sym typeface="Trebuchet MS"/>
                <a:hlinkClick r:id="rId5"/>
              </a:rPr>
              <a:t>http://azbyka.ru</a:t>
            </a:r>
            <a:r>
              <a:rPr lang="ru-RU" sz="217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 – </a:t>
            </a:r>
            <a:r>
              <a:rPr lang="ru-RU" sz="2170" b="1" i="0" u="none" strike="noStrike" cap="none">
                <a:solidFill>
                  <a:srgbClr val="0070C0"/>
                </a:solidFill>
                <a:latin typeface="Trebuchet MS"/>
                <a:ea typeface="Trebuchet MS"/>
                <a:cs typeface="Trebuchet MS"/>
                <a:sym typeface="Trebuchet MS"/>
              </a:rPr>
              <a:t>Азбука веры </a:t>
            </a:r>
            <a:r>
              <a:rPr lang="ru-RU" sz="2170" b="0" i="0" u="none" strike="noStrike" cap="none">
                <a:solidFill>
                  <a:srgbClr val="0070C0"/>
                </a:solidFill>
                <a:latin typeface="Trebuchet MS"/>
                <a:ea typeface="Trebuchet MS"/>
                <a:cs typeface="Trebuchet MS"/>
                <a:sym typeface="Trebuchet MS"/>
              </a:rPr>
              <a:t>(</a:t>
            </a:r>
            <a:r>
              <a:rPr lang="ru-RU" sz="217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православное видео, музыка, аудиокниги)</a:t>
            </a:r>
            <a:endParaRPr/>
          </a:p>
          <a:p>
            <a:pPr marL="342900" marR="0" lvl="0" indent="-3429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36"/>
              <a:buFont typeface="Noto Sans Symbols"/>
              <a:buChar char="●"/>
            </a:pPr>
            <a:r>
              <a:rPr lang="ru-RU" sz="2170" b="0" i="0" u="sng" strike="noStrike" cap="none">
                <a:solidFill>
                  <a:schemeClr val="hlink"/>
                </a:solidFill>
                <a:latin typeface="Trebuchet MS"/>
                <a:ea typeface="Trebuchet MS"/>
                <a:cs typeface="Trebuchet MS"/>
                <a:sym typeface="Trebuchet MS"/>
                <a:hlinkClick r:id="rId6"/>
              </a:rPr>
              <a:t>http://predanie.ru</a:t>
            </a:r>
            <a:r>
              <a:rPr lang="ru-RU" sz="2170" b="0" i="0" u="none" strike="noStrike" cap="none">
                <a:solidFill>
                  <a:srgbClr val="0070C0"/>
                </a:solidFill>
                <a:latin typeface="Trebuchet MS"/>
                <a:ea typeface="Trebuchet MS"/>
                <a:cs typeface="Trebuchet MS"/>
                <a:sym typeface="Trebuchet MS"/>
              </a:rPr>
              <a:t> – </a:t>
            </a:r>
            <a:r>
              <a:rPr lang="ru-RU" sz="2170" b="1" i="0" u="none" strike="noStrike" cap="none">
                <a:solidFill>
                  <a:srgbClr val="0070C0"/>
                </a:solidFill>
                <a:latin typeface="Trebuchet MS"/>
                <a:ea typeface="Trebuchet MS"/>
                <a:cs typeface="Trebuchet MS"/>
                <a:sym typeface="Trebuchet MS"/>
              </a:rPr>
              <a:t>православный портал «Предание» </a:t>
            </a:r>
            <a:r>
              <a:rPr lang="ru-RU" sz="2170" b="0" i="0" u="none" strike="noStrike" cap="none">
                <a:solidFill>
                  <a:srgbClr val="0070C0"/>
                </a:solidFill>
                <a:latin typeface="Trebuchet MS"/>
                <a:ea typeface="Trebuchet MS"/>
                <a:cs typeface="Trebuchet MS"/>
                <a:sym typeface="Trebuchet MS"/>
              </a:rPr>
              <a:t>(</a:t>
            </a:r>
            <a:r>
              <a:rPr lang="ru-RU" sz="217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православное видео, музыка, аудиокниги)</a:t>
            </a:r>
            <a:endParaRPr/>
          </a:p>
          <a:p>
            <a:pPr marL="342900" marR="0" lvl="0" indent="-3429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36"/>
              <a:buFont typeface="Noto Sans Symbols"/>
              <a:buChar char="●"/>
            </a:pPr>
            <a:r>
              <a:rPr lang="ru-RU" sz="2170" b="1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 </a:t>
            </a:r>
            <a:r>
              <a:rPr lang="ru-RU" sz="1395" b="0" i="0" u="sng" strike="noStrike" cap="none">
                <a:solidFill>
                  <a:schemeClr val="hlink"/>
                </a:solidFill>
                <a:latin typeface="Trebuchet MS"/>
                <a:ea typeface="Trebuchet MS"/>
                <a:cs typeface="Trebuchet MS"/>
                <a:sym typeface="Trebuchet MS"/>
                <a:hlinkClick r:id="rId7"/>
              </a:rPr>
              <a:t>http://sofia-sfo.ru/</a:t>
            </a:r>
            <a:r>
              <a:rPr lang="ru-RU" sz="1395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ru-RU" sz="2170" b="1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- </a:t>
            </a:r>
            <a:r>
              <a:rPr lang="ru-RU" sz="2170" b="1" i="0" u="none" strike="noStrike" cap="none">
                <a:solidFill>
                  <a:srgbClr val="0070C0"/>
                </a:solidFill>
                <a:latin typeface="Trebuchet MS"/>
                <a:ea typeface="Trebuchet MS"/>
                <a:cs typeface="Trebuchet MS"/>
                <a:sym typeface="Trebuchet MS"/>
              </a:rPr>
              <a:t>София</a:t>
            </a:r>
            <a:r>
              <a:rPr lang="ru-RU" sz="2170" b="1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 , </a:t>
            </a:r>
            <a:r>
              <a:rPr lang="ru-RU" sz="217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православный образовательный сайт Сибирского федерального округа )</a:t>
            </a:r>
            <a:endParaRPr/>
          </a:p>
          <a:p>
            <a:pPr marL="342900" marR="0" lvl="0" indent="-3429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36"/>
              <a:buFont typeface="Noto Sans Symbols"/>
              <a:buChar char="●"/>
            </a:pPr>
            <a:r>
              <a:rPr lang="ru-RU" sz="2170" b="0" i="0" u="sng" strike="noStrike" cap="none">
                <a:solidFill>
                  <a:srgbClr val="FFCC00"/>
                </a:solidFill>
                <a:latin typeface="Trebuchet MS"/>
                <a:ea typeface="Trebuchet MS"/>
                <a:cs typeface="Trebuchet MS"/>
                <a:sym typeface="Trebuchet MS"/>
              </a:rPr>
              <a:t>http://opk.pravolimp.ru </a:t>
            </a:r>
            <a:r>
              <a:rPr lang="ru-RU" sz="217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- </a:t>
            </a:r>
            <a:r>
              <a:rPr lang="ru-RU" sz="2170" b="1" i="0" u="none" strike="noStrike" cap="none">
                <a:solidFill>
                  <a:srgbClr val="0070C0"/>
                </a:solidFill>
                <a:latin typeface="Trebuchet MS"/>
                <a:ea typeface="Trebuchet MS"/>
                <a:cs typeface="Trebuchet MS"/>
                <a:sym typeface="Trebuchet MS"/>
              </a:rPr>
              <a:t>Официальный сайт олимпиады по ОПК</a:t>
            </a:r>
            <a:endParaRPr/>
          </a:p>
          <a:p>
            <a:pPr marL="342900" marR="0" lvl="0" indent="-3429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736"/>
              <a:buFont typeface="Noto Sans Symbols"/>
              <a:buChar char="●"/>
            </a:pPr>
            <a:r>
              <a:rPr lang="ru-RU" sz="2170" b="1" i="0" u="sng" strike="noStrike" cap="none">
                <a:solidFill>
                  <a:schemeClr val="hlink"/>
                </a:solidFill>
                <a:latin typeface="Trebuchet MS"/>
                <a:ea typeface="Trebuchet MS"/>
                <a:cs typeface="Trebuchet MS"/>
                <a:sym typeface="Trebuchet MS"/>
                <a:hlinkClick r:id="rId8"/>
              </a:rPr>
              <a:t>http://www.golden-ship.ru/</a:t>
            </a:r>
            <a:r>
              <a:rPr lang="ru-RU" sz="2170" b="1" i="0" u="none" strike="noStrike" cap="none">
                <a:solidFill>
                  <a:srgbClr val="0070C0"/>
                </a:solidFill>
                <a:latin typeface="Trebuchet MS"/>
                <a:ea typeface="Trebuchet MS"/>
                <a:cs typeface="Trebuchet MS"/>
                <a:sym typeface="Trebuchet MS"/>
              </a:rPr>
              <a:t> - православная библиотека «Золотой корабль»</a:t>
            </a:r>
            <a:endParaRPr/>
          </a:p>
          <a:p>
            <a:pPr marL="342900" marR="0" lvl="0" indent="-272034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16"/>
              <a:buFont typeface="Noto Sans Symbols"/>
              <a:buNone/>
            </a:pPr>
            <a:endParaRPr sz="1395" b="0" i="0" u="none" strike="noStrike" cap="none">
              <a:solidFill>
                <a:srgbClr val="0070C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76"/>
          <p:cNvSpPr/>
          <p:nvPr/>
        </p:nvSpPr>
        <p:spPr>
          <a:xfrm>
            <a:off x="887736" y="764704"/>
            <a:ext cx="6429404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212D32"/>
              </a:buClr>
              <a:buFont typeface="Trebuchet MS"/>
              <a:buNone/>
            </a:pPr>
            <a:r>
              <a:rPr lang="ru-RU" sz="3200" b="1">
                <a:solidFill>
                  <a:srgbClr val="212D32"/>
                </a:solidFill>
                <a:latin typeface="Trebuchet MS"/>
                <a:ea typeface="Trebuchet MS"/>
                <a:cs typeface="Trebuchet MS"/>
                <a:sym typeface="Trebuchet MS"/>
              </a:rPr>
              <a:t>Благодарю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212D32"/>
              </a:buClr>
              <a:buFont typeface="Trebuchet MS"/>
              <a:buNone/>
            </a:pPr>
            <a:r>
              <a:rPr lang="ru-RU" sz="3200" b="1">
                <a:solidFill>
                  <a:srgbClr val="212D32"/>
                </a:solidFill>
                <a:latin typeface="Trebuchet MS"/>
                <a:ea typeface="Trebuchet MS"/>
                <a:cs typeface="Trebuchet MS"/>
                <a:sym typeface="Trebuchet MS"/>
              </a:rPr>
              <a:t>за внимание!</a:t>
            </a:r>
            <a:endParaRPr sz="3200" b="1">
              <a:solidFill>
                <a:srgbClr val="212D3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570" name="Google Shape;570;p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79711" y="2348880"/>
            <a:ext cx="4245453" cy="27016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77538" y="1704813"/>
            <a:ext cx="3595606" cy="9608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rebuchet MS"/>
              </a:rPr>
              <a:t>Методы обучения 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96151" y="3709969"/>
            <a:ext cx="3750590" cy="11468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Пассивные методы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456" y="3728422"/>
            <a:ext cx="3404724" cy="1169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795" y="4955666"/>
            <a:ext cx="3779837" cy="1169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Прямая со стрелкой 8"/>
          <p:cNvCxnSpPr/>
          <p:nvPr/>
        </p:nvCxnSpPr>
        <p:spPr>
          <a:xfrm flipH="1">
            <a:off x="1971446" y="2687990"/>
            <a:ext cx="612183" cy="9783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5566345" y="2545664"/>
            <a:ext cx="697423" cy="117980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4090126" y="2639620"/>
            <a:ext cx="0" cy="221250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4903711" y="3902804"/>
            <a:ext cx="25186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Интерактивные </a:t>
            </a:r>
          </a:p>
          <a:p>
            <a:pPr lvl="0" algn="ctr"/>
            <a:r>
              <a:rPr lang="ru-RU" sz="24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методы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926022" y="5125161"/>
            <a:ext cx="163538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Активные</a:t>
            </a:r>
          </a:p>
          <a:p>
            <a:pPr lvl="0" algn="ctr"/>
            <a:r>
              <a:rPr lang="ru-RU" sz="24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методы</a:t>
            </a:r>
            <a:endParaRPr lang="ru-RU" sz="2400" b="1" dirty="0">
              <a:solidFill>
                <a:srgbClr val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70592" y="610345"/>
            <a:ext cx="66720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54A021">
                    <a:lumMod val="75000"/>
                  </a:srgb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rebuchet MS"/>
              </a:rPr>
              <a:t>Новые </a:t>
            </a:r>
            <a:r>
              <a:rPr lang="ru-RU" sz="2400" b="1" dirty="0">
                <a:solidFill>
                  <a:srgbClr val="54A021">
                    <a:lumMod val="75000"/>
                  </a:srgb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rebuchet MS"/>
              </a:rPr>
              <a:t>цели: формирование универсальных </a:t>
            </a:r>
            <a:r>
              <a:rPr lang="ru-RU" sz="2400" b="1" dirty="0" smtClean="0">
                <a:solidFill>
                  <a:srgbClr val="54A021">
                    <a:lumMod val="75000"/>
                  </a:srgb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rebuchet MS"/>
              </a:rPr>
              <a:t>учебных </a:t>
            </a:r>
            <a:r>
              <a:rPr lang="ru-RU" sz="2400" b="1" dirty="0">
                <a:solidFill>
                  <a:srgbClr val="54A021">
                    <a:lumMod val="75000"/>
                  </a:srgb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rebuchet MS"/>
              </a:rPr>
              <a:t>действий и мотивации к </a:t>
            </a:r>
            <a:r>
              <a:rPr lang="ru-RU" sz="2400" b="1" dirty="0" smtClean="0">
                <a:solidFill>
                  <a:srgbClr val="54A021">
                    <a:lumMod val="75000"/>
                  </a:srgb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rebuchet MS"/>
              </a:rPr>
              <a:t>обучению.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242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58319" y="1952791"/>
            <a:ext cx="5362412" cy="9608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Практическая направленность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Равнобедренный треугольник 5"/>
          <p:cNvSpPr/>
          <p:nvPr/>
        </p:nvSpPr>
        <p:spPr>
          <a:xfrm>
            <a:off x="1596325" y="46497"/>
            <a:ext cx="5486400" cy="175131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rebuchet MS"/>
              </a:rPr>
              <a:t>АКТИВНЫЕ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rebuchet MS"/>
              </a:rPr>
              <a:t>методы  обучения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Текст 2"/>
          <p:cNvSpPr>
            <a:spLocks noGrp="1"/>
          </p:cNvSpPr>
          <p:nvPr>
            <p:ph type="body" idx="1"/>
          </p:nvPr>
        </p:nvSpPr>
        <p:spPr>
          <a:xfrm>
            <a:off x="0" y="2758703"/>
            <a:ext cx="8431077" cy="3880773"/>
          </a:xfrm>
        </p:spPr>
        <p:txBody>
          <a:bodyPr/>
          <a:lstStyle/>
          <a:p>
            <a:pPr>
              <a:spcAft>
                <a:spcPts val="675"/>
              </a:spcAft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игровое действие, творческий характер обучения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;</a:t>
            </a:r>
            <a:endParaRPr lang="ru-RU" sz="2400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>
              <a:spcAft>
                <a:spcPts val="675"/>
              </a:spcAft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нтерактивность, коммуникация, диалог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400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75"/>
              </a:spcAft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пыт  обучающегося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400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675"/>
              </a:spcAft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рупповая форма организации деятельности обучающихся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spcAft>
                <a:spcPts val="675"/>
              </a:spcAft>
            </a:pPr>
            <a:r>
              <a:rPr lang="ru-RU" sz="24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еятельностный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подход к обучению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spcAft>
                <a:spcPts val="675"/>
              </a:spcAft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вижение  и рефлексия.</a:t>
            </a:r>
            <a:endParaRPr lang="ru-RU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98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5"/>
          <p:cNvSpPr txBox="1">
            <a:spLocks noGrp="1"/>
          </p:cNvSpPr>
          <p:nvPr>
            <p:ph type="title"/>
          </p:nvPr>
        </p:nvSpPr>
        <p:spPr>
          <a:xfrm>
            <a:off x="216937" y="15032"/>
            <a:ext cx="8507288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Trebuchet MS"/>
              <a:buNone/>
            </a:pPr>
            <a:r>
              <a:rPr lang="ru-RU" sz="3240" b="1" i="1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Активные формы </a:t>
            </a:r>
            <a:br>
              <a:rPr lang="ru-RU" sz="3240" b="1" i="1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ru-RU" sz="3240" b="1" i="1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учебной работы:  </a:t>
            </a:r>
            <a:r>
              <a:rPr lang="ru-RU" sz="324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/>
            </a:r>
            <a:br>
              <a:rPr lang="ru-RU" sz="324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endParaRPr sz="3240" b="0" i="0" u="none" strike="noStrike" cap="none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97" name="Google Shape;197;p25"/>
          <p:cNvSpPr txBox="1">
            <a:spLocks noGrp="1"/>
          </p:cNvSpPr>
          <p:nvPr>
            <p:ph type="body" idx="1"/>
          </p:nvPr>
        </p:nvSpPr>
        <p:spPr>
          <a:xfrm>
            <a:off x="227214" y="1188992"/>
            <a:ext cx="3834206" cy="6025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●"/>
            </a:pPr>
            <a:r>
              <a:rPr lang="ru-RU"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Беседа</a:t>
            </a:r>
            <a:endParaRPr/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●"/>
            </a:pPr>
            <a:r>
              <a:rPr lang="ru-RU"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Презентации</a:t>
            </a:r>
            <a:endParaRPr/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●"/>
            </a:pPr>
            <a:r>
              <a:rPr lang="ru-RU"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Использование афоризмов</a:t>
            </a:r>
            <a:endParaRPr/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●"/>
            </a:pPr>
            <a:r>
              <a:rPr lang="ru-RU"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Работа с притчами</a:t>
            </a:r>
            <a:endParaRPr/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●"/>
            </a:pPr>
            <a:r>
              <a:rPr lang="ru-RU"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Просмотр и анализ короткометражных фильмов и мультфильмов</a:t>
            </a:r>
            <a:endParaRPr/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●"/>
            </a:pPr>
            <a:r>
              <a:rPr lang="ru-RU"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Домино</a:t>
            </a:r>
            <a:endParaRPr/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●"/>
            </a:pPr>
            <a:r>
              <a:rPr lang="ru-RU"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Таблица</a:t>
            </a:r>
            <a:endParaRPr/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●"/>
            </a:pPr>
            <a:r>
              <a:rPr lang="ru-RU"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Кроссворды</a:t>
            </a:r>
            <a:endParaRPr/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●"/>
            </a:pPr>
            <a:r>
              <a:rPr lang="ru-RU"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Составление словаря терминов и понятий </a:t>
            </a:r>
            <a:endParaRPr/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●"/>
            </a:pPr>
            <a:r>
              <a:rPr lang="ru-RU"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Составление галереи образов </a:t>
            </a:r>
            <a:endParaRPr/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●"/>
            </a:pPr>
            <a:r>
              <a:rPr lang="ru-RU"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Коллективный кластер</a:t>
            </a:r>
            <a:endParaRPr/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●"/>
            </a:pPr>
            <a:r>
              <a:rPr lang="ru-RU"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Интервью</a:t>
            </a:r>
            <a:endParaRPr sz="1800" b="0" i="0" u="none" strike="noStrike" cap="non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marR="0" lvl="0" indent="-2514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None/>
            </a:pPr>
            <a:endParaRPr sz="1800" b="0" i="0" u="none" strike="noStrike" cap="non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marR="0" lvl="0" indent="-2514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None/>
            </a:pPr>
            <a:endParaRPr sz="1800" b="0" i="0" u="none" strike="noStrike" cap="non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marR="0" lvl="0" indent="-2514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None/>
            </a:pPr>
            <a:endParaRPr sz="1800" b="0" i="0" u="none" strike="noStrike" cap="non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98" name="Google Shape;198;p25"/>
          <p:cNvSpPr txBox="1"/>
          <p:nvPr/>
        </p:nvSpPr>
        <p:spPr>
          <a:xfrm>
            <a:off x="4435918" y="1173298"/>
            <a:ext cx="3393267" cy="5760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●"/>
            </a:pPr>
            <a:r>
              <a:rPr lang="ru-RU"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Дискуссии (дебаты, диспуты)</a:t>
            </a:r>
            <a:endParaRPr/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●"/>
            </a:pPr>
            <a:r>
              <a:rPr lang="ru-RU"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Взаимные вопросы и задания для групп</a:t>
            </a:r>
            <a:endParaRPr/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●"/>
            </a:pPr>
            <a:r>
              <a:rPr lang="ru-RU"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Создание альбома</a:t>
            </a:r>
            <a:endParaRPr/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●"/>
            </a:pPr>
            <a:r>
              <a:rPr lang="ru-RU"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Учебные и социальные проекты</a:t>
            </a:r>
            <a:endParaRPr/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●"/>
            </a:pPr>
            <a:r>
              <a:rPr lang="ru-RU"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Практикумы </a:t>
            </a:r>
            <a:endParaRPr/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●"/>
            </a:pPr>
            <a:r>
              <a:rPr lang="ru-RU"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Уроки-экскурсии</a:t>
            </a:r>
            <a:endParaRPr sz="1800" b="0" i="0" u="none" strike="noStrike" cap="non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●"/>
            </a:pPr>
            <a:r>
              <a:rPr lang="ru-RU"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Различные викторины</a:t>
            </a:r>
            <a:endParaRPr/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●"/>
            </a:pPr>
            <a:r>
              <a:rPr lang="ru-RU"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Конкурсы </a:t>
            </a:r>
            <a:endParaRPr/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●"/>
            </a:pPr>
            <a:r>
              <a:rPr lang="ru-RU"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 Драматизация (Театрализация)</a:t>
            </a:r>
            <a:endParaRPr/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●"/>
            </a:pPr>
            <a:r>
              <a:rPr lang="ru-RU"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Игры</a:t>
            </a:r>
            <a:endParaRPr/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●"/>
            </a:pPr>
            <a:r>
              <a:rPr lang="ru-RU"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Творческие мастерские</a:t>
            </a:r>
            <a:endParaRPr/>
          </a:p>
          <a:p>
            <a:pPr marL="342900" marR="0" lvl="0" indent="-2514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None/>
            </a:pPr>
            <a:endParaRPr sz="1800" b="0" i="0" u="none" strike="noStrike" cap="non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marR="0" lvl="0" indent="-2514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None/>
            </a:pPr>
            <a:endParaRPr sz="1800" b="0" i="0" u="none" strike="noStrike" cap="non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marR="0" lvl="0" indent="-251459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None/>
            </a:pPr>
            <a:endParaRPr sz="1800" b="0" i="0" u="none" strike="noStrike" cap="non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6"/>
          <p:cNvSpPr txBox="1">
            <a:spLocks noGrp="1"/>
          </p:cNvSpPr>
          <p:nvPr>
            <p:ph type="title"/>
          </p:nvPr>
        </p:nvSpPr>
        <p:spPr>
          <a:xfrm>
            <a:off x="827584" y="91976"/>
            <a:ext cx="6347713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Times New Roman"/>
              <a:buNone/>
            </a:pPr>
            <a:r>
              <a:rPr lang="ru-RU" sz="3240" b="1" i="1" u="none" strike="noStrike" cap="non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Рекомендации</a:t>
            </a:r>
            <a:r>
              <a:rPr lang="ru-RU" sz="3600" b="1" i="1" u="none" strike="noStrike" cap="none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при организации деятельности</a:t>
            </a:r>
            <a:endParaRPr sz="3600" b="1" i="1" u="none" strike="noStrike" cap="none">
              <a:solidFill>
                <a:schemeClr val="accen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4" name="Google Shape;204;p26"/>
          <p:cNvSpPr txBox="1">
            <a:spLocks noGrp="1"/>
          </p:cNvSpPr>
          <p:nvPr>
            <p:ph type="body" idx="1"/>
          </p:nvPr>
        </p:nvSpPr>
        <p:spPr>
          <a:xfrm>
            <a:off x="683568" y="1412776"/>
            <a:ext cx="6347714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Char char="●"/>
            </a:pPr>
            <a:r>
              <a:rPr lang="ru-RU" sz="2400" b="0" i="0" u="none" strike="noStrike" cap="none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Деятельность должна рождать нечто новое: </a:t>
            </a:r>
            <a:r>
              <a:rPr lang="ru-RU" sz="2400" b="1" i="0" u="none" strike="noStrike" cap="none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открытие новых знаний и обнаружение новых возможностей</a:t>
            </a:r>
            <a:r>
              <a:rPr lang="ru-RU" sz="2400" b="0" i="0" u="none" strike="noStrike" cap="none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</a:t>
            </a:r>
            <a:endParaRPr/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Char char="●"/>
            </a:pPr>
            <a:r>
              <a:rPr lang="ru-RU" sz="2400" b="0" i="0" u="none" strike="noStrike" cap="none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Деятельность должна быть</a:t>
            </a:r>
            <a:r>
              <a:rPr lang="ru-RU" sz="2400" b="1" i="0" u="none" strike="noStrike" cap="none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оптимально трудной, но выполнимой </a:t>
            </a:r>
            <a:r>
              <a:rPr lang="ru-RU" sz="2400" b="0" i="0" u="none" strike="noStrike" cap="none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(постепенное усложнение заданий);</a:t>
            </a:r>
            <a:endParaRPr/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Char char="●"/>
            </a:pPr>
            <a:r>
              <a:rPr lang="ru-RU" sz="2400" b="0" i="0" u="none" strike="noStrike" cap="none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Деятельность должна </a:t>
            </a:r>
            <a:r>
              <a:rPr lang="ru-RU" sz="2400" b="1" i="0" u="none" strike="noStrike" cap="none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развивать самооценку и самоанализ,</a:t>
            </a:r>
            <a:r>
              <a:rPr lang="ru-RU" sz="2400" b="0" i="0" u="none" strike="noStrike" cap="none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направлять к реализации своих способностей и возможностей;</a:t>
            </a:r>
            <a:endParaRPr/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Char char="●"/>
            </a:pPr>
            <a:r>
              <a:rPr lang="ru-RU" sz="2400" b="0" i="0" u="none" strike="noStrike" cap="none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Деятельность должна </a:t>
            </a:r>
            <a:r>
              <a:rPr lang="ru-RU" sz="2400" b="1" i="0" u="none" strike="noStrike" cap="none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быть разнообразной и многоплановой </a:t>
            </a:r>
            <a:r>
              <a:rPr lang="ru-RU" sz="2400" b="0" i="0" u="none" strike="noStrike" cap="none">
                <a:solidFill>
                  <a:srgbClr val="3F3F3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 способствовать разностороннему развитию личности.</a:t>
            </a:r>
            <a:endParaRPr/>
          </a:p>
          <a:p>
            <a:pPr marL="342900" marR="0" lvl="0" indent="-22098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None/>
            </a:pPr>
            <a:endParaRPr sz="2400" b="0" i="0" u="none" strike="noStrike" cap="none">
              <a:solidFill>
                <a:srgbClr val="3F3F3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74928" y="1012556"/>
            <a:ext cx="3466456" cy="707756"/>
          </a:xfrm>
        </p:spPr>
        <p:txBody>
          <a:bodyPr/>
          <a:lstStyle/>
          <a:p>
            <a:r>
              <a:rPr lang="ru-RU" sz="2800" b="1" u="sng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Приём  «Кластер»</a:t>
            </a:r>
            <a:endParaRPr lang="ru-RU" sz="2800" b="1" u="sng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1906292" y="2828440"/>
            <a:ext cx="3037667" cy="19682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СОЗВЕЗДИЕ</a:t>
            </a:r>
            <a:endParaRPr lang="ru-RU" sz="2400" b="1" dirty="0"/>
          </a:p>
        </p:txBody>
      </p:sp>
      <p:cxnSp>
        <p:nvCxnSpPr>
          <p:cNvPr id="6" name="Прямая со стрелкой 5"/>
          <p:cNvCxnSpPr>
            <a:stCxn id="4" idx="7"/>
          </p:cNvCxnSpPr>
          <p:nvPr/>
        </p:nvCxnSpPr>
        <p:spPr>
          <a:xfrm flipV="1">
            <a:off x="4499103" y="2603715"/>
            <a:ext cx="940802" cy="51297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>
            <a:stCxn id="4" idx="6"/>
          </p:cNvCxnSpPr>
          <p:nvPr/>
        </p:nvCxnSpPr>
        <p:spPr>
          <a:xfrm>
            <a:off x="4943959" y="3812582"/>
            <a:ext cx="192179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>
            <a:stCxn id="4" idx="0"/>
          </p:cNvCxnSpPr>
          <p:nvPr/>
        </p:nvCxnSpPr>
        <p:spPr>
          <a:xfrm flipH="1" flipV="1">
            <a:off x="3425125" y="2107769"/>
            <a:ext cx="1" cy="72067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stCxn id="4" idx="1"/>
          </p:cNvCxnSpPr>
          <p:nvPr/>
        </p:nvCxnSpPr>
        <p:spPr>
          <a:xfrm flipH="1" flipV="1">
            <a:off x="1301858" y="2468104"/>
            <a:ext cx="1049290" cy="64858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stCxn id="4" idx="2"/>
          </p:cNvCxnSpPr>
          <p:nvPr/>
        </p:nvCxnSpPr>
        <p:spPr>
          <a:xfrm flipH="1">
            <a:off x="480447" y="3812582"/>
            <a:ext cx="142584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4" idx="3"/>
          </p:cNvCxnSpPr>
          <p:nvPr/>
        </p:nvCxnSpPr>
        <p:spPr>
          <a:xfrm flipH="1">
            <a:off x="852407" y="4508475"/>
            <a:ext cx="1498741" cy="10399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4" idx="4"/>
          </p:cNvCxnSpPr>
          <p:nvPr/>
        </p:nvCxnSpPr>
        <p:spPr>
          <a:xfrm>
            <a:off x="3425126" y="4796724"/>
            <a:ext cx="0" cy="12476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stCxn id="4" idx="5"/>
          </p:cNvCxnSpPr>
          <p:nvPr/>
        </p:nvCxnSpPr>
        <p:spPr>
          <a:xfrm>
            <a:off x="4499103" y="4508475"/>
            <a:ext cx="1529738" cy="119490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22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96" y="816837"/>
            <a:ext cx="6949338" cy="5212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333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</TotalTime>
  <Words>1000</Words>
  <Application>Microsoft Office PowerPoint</Application>
  <PresentationFormat>Экран (4:3)</PresentationFormat>
  <Paragraphs>178</Paragraphs>
  <Slides>34</Slides>
  <Notes>19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Грань</vt:lpstr>
      <vt:lpstr> «Практическая деятельность обучающихся на уроках ОРКСЭ»  </vt:lpstr>
      <vt:lpstr>Курс ОРКСЭ включает в себя следующие модули: - Основы православной культуры. - Основы исламской культуры. - Основы буддийской культур. - Основы иудейской культуры. - Основы мировых религиозных культур. - Основы светской этики. </vt:lpstr>
      <vt:lpstr>Актуальность темы:   </vt:lpstr>
      <vt:lpstr>Презентация PowerPoint</vt:lpstr>
      <vt:lpstr>Презентация PowerPoint</vt:lpstr>
      <vt:lpstr>Активные формы  учебной работы:   </vt:lpstr>
      <vt:lpstr>Рекомендации при организации деятельности</vt:lpstr>
      <vt:lpstr>Приём  «Кластер»</vt:lpstr>
      <vt:lpstr>Презентация PowerPoint</vt:lpstr>
      <vt:lpstr>Метод  «Синквейн»</vt:lpstr>
      <vt:lpstr>Метод «Пометки на полях»  </vt:lpstr>
      <vt:lpstr>Технологический процесс групповой работы :   Подготовка к выполнению группового задания.    </vt:lpstr>
      <vt:lpstr>Технологический процесс групповой работы :   Групповая работа.    </vt:lpstr>
      <vt:lpstr>Технологический процесс групповой работы :   Заключение.     </vt:lpstr>
      <vt:lpstr>Формы учебной работы</vt:lpstr>
      <vt:lpstr>Презентация PowerPoint</vt:lpstr>
      <vt:lpstr>Работа с пословицами</vt:lpstr>
      <vt:lpstr>Практическая работа. Заполнение таблицы «Крылатые выражения Библии»</vt:lpstr>
      <vt:lpstr>Интервью</vt:lpstr>
      <vt:lpstr>Алгоритмы сочинения историй: </vt:lpstr>
      <vt:lpstr>Сочинение или проект</vt:lpstr>
      <vt:lpstr>Дневник моей семьи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Способы оценки достижения планируемых  результатов и рефлексии </vt:lpstr>
      <vt:lpstr>Результат:</vt:lpstr>
      <vt:lpstr>Полезные ссылки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«Использование активных методов и приёмов обучения в курсе ОРКСЭ»</dc:title>
  <dc:creator>ученик</dc:creator>
  <cp:lastModifiedBy>ученик</cp:lastModifiedBy>
  <cp:revision>23</cp:revision>
  <dcterms:modified xsi:type="dcterms:W3CDTF">2024-10-22T16:52:52Z</dcterms:modified>
</cp:coreProperties>
</file>