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8" r:id="rId9"/>
    <p:sldId id="289" r:id="rId10"/>
    <p:sldId id="298" r:id="rId11"/>
    <p:sldId id="265" r:id="rId12"/>
    <p:sldId id="266" r:id="rId13"/>
    <p:sldId id="267" r:id="rId14"/>
    <p:sldId id="268" r:id="rId15"/>
    <p:sldId id="269" r:id="rId16"/>
    <p:sldId id="270" r:id="rId17"/>
    <p:sldId id="299" r:id="rId18"/>
    <p:sldId id="290" r:id="rId19"/>
    <p:sldId id="300" r:id="rId20"/>
    <p:sldId id="291" r:id="rId21"/>
    <p:sldId id="284" r:id="rId22"/>
    <p:sldId id="287" r:id="rId23"/>
    <p:sldId id="271" r:id="rId24"/>
    <p:sldId id="272" r:id="rId25"/>
    <p:sldId id="292" r:id="rId26"/>
    <p:sldId id="301" r:id="rId27"/>
    <p:sldId id="273" r:id="rId28"/>
    <p:sldId id="293" r:id="rId29"/>
    <p:sldId id="294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F142-B5DC-4359-A1C0-F71E2A1A9F58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378E-C5F0-4C80-B677-EA3D0E5D3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2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D67564-EB0A-4B25-9242-31D770E82DB7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2E560F-E084-43C8-880D-65D722BA7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14290"/>
            <a:ext cx="72390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27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рок </a:t>
            </a:r>
            <a:r>
              <a:rPr lang="ru-RU" sz="27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«Теория и практика по заданию 11</a:t>
            </a:r>
            <a:br>
              <a:rPr lang="ru-RU" sz="27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материалов ОГЭ»</a:t>
            </a:r>
            <a:r>
              <a:rPr lang="ru-RU" sz="24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</a:br>
            <a:endParaRPr lang="ru-RU" sz="2000" i="1" dirty="0">
              <a:solidFill>
                <a:srgbClr val="0000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71678"/>
            <a:ext cx="7239000" cy="3971394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ru-RU" sz="2400" b="1" i="1" dirty="0" smtClean="0">
                <a:solidFill>
                  <a:srgbClr val="0000CC"/>
                </a:solidFill>
              </a:rPr>
              <a:t>Цели :</a:t>
            </a:r>
            <a:r>
              <a:rPr lang="ru-RU" sz="2400" i="1" dirty="0" smtClean="0">
                <a:solidFill>
                  <a:srgbClr val="0000CC"/>
                </a:solidFill>
              </a:rPr>
              <a:t> </a:t>
            </a:r>
            <a:endParaRPr lang="ru-RU" sz="2400" i="1" dirty="0" smtClean="0">
              <a:solidFill>
                <a:srgbClr val="0000CC"/>
              </a:solidFill>
            </a:endParaRPr>
          </a:p>
          <a:p>
            <a:pPr marL="514350" indent="-514350" algn="just">
              <a:buAutoNum type="arabicParenR"/>
            </a:pPr>
            <a:r>
              <a:rPr lang="ru-RU" sz="2400" dirty="0" smtClean="0"/>
              <a:t>Обобщение </a:t>
            </a:r>
            <a:r>
              <a:rPr lang="ru-RU" sz="2400" dirty="0" smtClean="0"/>
              <a:t>и систематизация знаний учащихся по теме: «Функции и их графики»</a:t>
            </a:r>
          </a:p>
          <a:p>
            <a:pPr marL="514350" indent="-514350" algn="just">
              <a:buAutoNum type="arabicParenR"/>
            </a:pPr>
            <a:r>
              <a:rPr lang="ru-RU" sz="2400" dirty="0" smtClean="0"/>
              <a:t>Подготовка к успешной сдаче ОГЭ</a:t>
            </a:r>
          </a:p>
          <a:p>
            <a:pPr marL="514350" indent="-514350" algn="just">
              <a:buAutoNum type="arabicParenR"/>
            </a:pPr>
            <a:r>
              <a:rPr lang="ru-RU" sz="2400" dirty="0" smtClean="0"/>
              <a:t>Развитие логического мышления, умения применять знания в нестандартной ситуации</a:t>
            </a:r>
          </a:p>
          <a:p>
            <a:pPr marL="514350" indent="-514350" algn="just">
              <a:buAutoNum type="arabicParenR"/>
            </a:pPr>
            <a:r>
              <a:rPr lang="ru-RU" sz="2400" dirty="0" smtClean="0"/>
              <a:t>Развитие познавательного интереса к предмету</a:t>
            </a:r>
          </a:p>
          <a:p>
            <a:pPr marL="514350" indent="-514350" algn="just">
              <a:buAutoNum type="arabicParenR"/>
            </a:pPr>
            <a:r>
              <a:rPr lang="ru-RU" sz="2400" dirty="0" smtClean="0"/>
              <a:t>Развитие навыков взаимопроверки и самопроверки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1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Documents and Settings\User\Мои документы\Мои рисунки\10(1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00CC"/>
                </a:solidFill>
              </a:rPr>
              <a:t>кВАДРАТИЧНАЯ</a:t>
            </a:r>
            <a:r>
              <a:rPr lang="ru-RU" dirty="0" smtClean="0">
                <a:solidFill>
                  <a:srgbClr val="0000CC"/>
                </a:solidFill>
              </a:rPr>
              <a:t> функция</a:t>
            </a:r>
            <a:endParaRPr lang="ru-RU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988840"/>
                <a:ext cx="7745505" cy="1396677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ru-RU" dirty="0" smtClean="0"/>
                  <a:t>Задается уравнением вида </a:t>
                </a:r>
                <a:r>
                  <a:rPr lang="ru-RU" sz="2800" dirty="0">
                    <a:solidFill>
                      <a:srgbClr val="FF0000"/>
                    </a:solidFill>
                  </a:rPr>
                  <a:t>у=а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+</a:t>
                </a:r>
                <a:r>
                  <a:rPr lang="en-US" sz="2800" dirty="0">
                    <a:solidFill>
                      <a:srgbClr val="FF0000"/>
                    </a:solidFill>
                  </a:rPr>
                  <a:t>b</a:t>
                </a:r>
                <a:r>
                  <a:rPr lang="ru-RU" sz="2800" dirty="0" err="1">
                    <a:solidFill>
                      <a:srgbClr val="FF0000"/>
                    </a:solidFill>
                  </a:rPr>
                  <a:t>х+с</a:t>
                </a:r>
                <a:endParaRPr lang="ru-RU" sz="28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Графиком функции является парабола. Коэффициенты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а</a:t>
                </a:r>
                <a:r>
                  <a:rPr lang="ru-RU" dirty="0" smtClean="0"/>
                  <a:t>,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/>
                </a:r>
                <a:r>
                  <a:rPr lang="ru-RU" dirty="0" smtClean="0"/>
                  <a:t>и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с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определяют расположение прямой на координатной плоскости.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988840"/>
                <a:ext cx="7745505" cy="1396677"/>
              </a:xfrm>
              <a:blipFill rotWithShape="1">
                <a:blip r:embed="rId2" cstate="print"/>
                <a:stretch>
                  <a:fillRect l="-1180" t="-9607" r="-1180" b="-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49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979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44" y="3797756"/>
            <a:ext cx="4477406" cy="2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00CC"/>
                </a:solidFill>
              </a:rPr>
              <a:t>Коээфициент</a:t>
            </a:r>
            <a:r>
              <a:rPr lang="ru-RU" dirty="0">
                <a:solidFill>
                  <a:srgbClr val="0000CC"/>
                </a:solidFill>
              </a:rPr>
              <a:t> А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Определяет направление ветвей параболы: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0180" y="19636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123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Ветви параболы направлены вверх</a:t>
            </a:r>
            <a:endParaRPr lang="ru-RU" sz="2400" dirty="0"/>
          </a:p>
        </p:txBody>
      </p:sp>
      <p:pic>
        <p:nvPicPr>
          <p:cNvPr id="8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477406" cy="2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7967" y="3501008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4088" y="19636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148" y="237319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Ветви параболы направлены вниз</a:t>
            </a: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362" y="3276525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3797756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2425" y="4302470"/>
            <a:ext cx="4477406" cy="2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93394" y="3501008"/>
            <a:ext cx="4477406" cy="2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7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00CC"/>
                </a:solidFill>
              </a:rPr>
              <a:t>Коээфициент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В: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Определяет смещение параболы вправо или влево вдоль оси абсцисс (Ох)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0180" y="19636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42" y="3338979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4123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Парабола смещена влево вдоль оси абсцисс</a:t>
            </a:r>
            <a:endParaRPr lang="ru-RU" sz="2400" dirty="0"/>
          </a:p>
        </p:txBody>
      </p:sp>
      <p:pic>
        <p:nvPicPr>
          <p:cNvPr id="7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471" y="3523991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88232" y="3581822"/>
            <a:ext cx="0" cy="267463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16200000">
            <a:off x="1286104" y="4749143"/>
            <a:ext cx="710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3260" y="5381581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ru-RU" dirty="0">
                <a:solidFill>
                  <a:srgbClr val="FF0000"/>
                </a:solidFill>
              </a:rPr>
              <a:t>&gt;0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195065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241231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Парабола смещена вправо вдоль оси абсцисс</a:t>
            </a:r>
            <a:endParaRPr lang="ru-RU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378" y="3338979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465" y="3552476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088569" y="3610307"/>
            <a:ext cx="0" cy="267463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16200000">
            <a:off x="6084179" y="4789931"/>
            <a:ext cx="710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61335" y="5422369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ru-RU" dirty="0" smtClean="0">
                <a:solidFill>
                  <a:srgbClr val="FF0000"/>
                </a:solidFill>
              </a:rPr>
              <a:t>&lt;0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7865 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8264 -0.007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417 L 0.0868 -0.004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8664 -3.703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936104"/>
          </a:xfrm>
        </p:spPr>
        <p:txBody>
          <a:bodyPr/>
          <a:lstStyle/>
          <a:p>
            <a:pPr algn="ctr"/>
            <a:r>
              <a:rPr lang="ru-RU" dirty="0" smtClean="0"/>
              <a:t>Определят положение точки пересечения параболы с осью ординат (</a:t>
            </a:r>
            <a:r>
              <a:rPr lang="ru-RU" dirty="0" err="1" smtClean="0"/>
              <a:t>Оу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23900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00CC"/>
                </a:solidFill>
              </a:rPr>
              <a:t>Коээфициент</a:t>
            </a:r>
            <a:r>
              <a:rPr lang="ru-RU" dirty="0">
                <a:solidFill>
                  <a:srgbClr val="0000CC"/>
                </a:solidFill>
              </a:rPr>
              <a:t> с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069" y="18536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111" y="218693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Парабола пересекает ось </a:t>
            </a:r>
            <a:r>
              <a:rPr lang="ru-RU" sz="2400" dirty="0" err="1" smtClean="0"/>
              <a:t>Оу</a:t>
            </a:r>
            <a:r>
              <a:rPr lang="ru-RU" sz="2400" dirty="0" smtClean="0"/>
              <a:t> в положительном направлении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42" y="3338979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0634" y="3501008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088232" y="3501008"/>
            <a:ext cx="0" cy="1395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 flipH="1">
            <a:off x="2089030" y="4032848"/>
            <a:ext cx="45719" cy="83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40328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8931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940" y="218693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Парабола пересекает ось </a:t>
            </a:r>
            <a:r>
              <a:rPr lang="ru-RU" sz="2400" dirty="0" err="1" smtClean="0"/>
              <a:t>Оу</a:t>
            </a:r>
            <a:r>
              <a:rPr lang="ru-RU" sz="2400" dirty="0" smtClean="0"/>
              <a:t> в отрицательном направлении</a:t>
            </a:r>
            <a:endParaRPr lang="ru-RU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382" y="3338979"/>
            <a:ext cx="3103580" cy="31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417" y="4896157"/>
            <a:ext cx="4477406" cy="13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6120172" y="4896156"/>
            <a:ext cx="0" cy="1395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H="1">
            <a:off x="6081999" y="559373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00192" y="54086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7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11" grpId="0"/>
      <p:bldP spid="12" grpId="0"/>
      <p:bldP spid="14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Определите знаки коэффициентов а, </a:t>
            </a:r>
            <a:r>
              <a:rPr lang="en-US" sz="2800" dirty="0" smtClean="0">
                <a:solidFill>
                  <a:srgbClr val="0000CC"/>
                </a:solidFill>
              </a:rPr>
              <a:t>b</a:t>
            </a:r>
            <a:r>
              <a:rPr lang="ru-RU" sz="2800" dirty="0" smtClean="0">
                <a:solidFill>
                  <a:srgbClr val="0000CC"/>
                </a:solidFill>
              </a:rPr>
              <a:t> и с данной параболы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59256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ds02.infourok.ru/uploads/ex/0edb/0006ecaa-917bc0d4/4/hello_html_6e1df9e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708920"/>
            <a:ext cx="8868171" cy="27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6093" y="1844824"/>
            <a:ext cx="325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Ветви параболы направлены вверх, значит коэффициент </a:t>
            </a:r>
            <a:r>
              <a:rPr lang="ru-RU" sz="2400" dirty="0" smtClean="0">
                <a:solidFill>
                  <a:srgbClr val="FF0000"/>
                </a:solidFill>
              </a:rPr>
              <a:t>а&gt;0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19810" y="1988840"/>
            <a:ext cx="0" cy="410445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6092" y="3404899"/>
            <a:ext cx="325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Парабола смещена вправо вдоль оси абсцисс, значит коэффициент </a:t>
            </a:r>
            <a:r>
              <a:rPr lang="en-US" sz="2400" dirty="0" smtClean="0">
                <a:solidFill>
                  <a:srgbClr val="FF0000"/>
                </a:solidFill>
              </a:rPr>
              <a:t>b&lt;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2539346" y="4745930"/>
            <a:ext cx="126013" cy="96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19810" y="4005064"/>
            <a:ext cx="0" cy="20882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16092" y="4952843"/>
            <a:ext cx="3256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Парабола пересекает ось ординат в отрицательном направлении, значит коэффициент </a:t>
            </a:r>
            <a:r>
              <a:rPr lang="ru-RU" sz="2400" dirty="0" smtClean="0">
                <a:solidFill>
                  <a:srgbClr val="FF0000"/>
                </a:solidFill>
              </a:rPr>
              <a:t>с&lt;0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6302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 cstate="print"/>
            <a:stretch>
              <a:fillRect t="-20856" b="-19251"/>
            </a:stretch>
          </a:blipFill>
        </p:spPr>
        <p:txBody>
          <a:bodyPr>
            <a:normAutofit/>
          </a:bodyPr>
          <a:lstStyle/>
          <a:p>
            <a:r>
              <a:rPr lang="ru-RU" sz="3200">
                <a:noFill/>
              </a:rPr>
              <a:t> </a:t>
            </a:r>
          </a:p>
        </p:txBody>
      </p:sp>
      <p:pic>
        <p:nvPicPr>
          <p:cNvPr id="1026" name="Picture 2" descr="p1x2m2xp3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305422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x2p2xp3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6"/>
            <a:ext cx="2305422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1x2p2xm3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70" y="4365104"/>
            <a:ext cx="2305422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1x2m2xm3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343" y="4363647"/>
            <a:ext cx="2305422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0297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7905" y="173401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43636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7905" y="43651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156176" y="1734019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−2х+3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34019"/>
                <a:ext cx="2016224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83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13326" y="219568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а&gt;0 </a:t>
            </a:r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ветви параболы направленны вверх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9532" y="4149080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9532" y="4149080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10465" y="4163355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517992" y="4117598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8639" y="4006231"/>
            <a:ext cx="2171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ru-RU" sz="2400" dirty="0" smtClean="0">
                <a:solidFill>
                  <a:srgbClr val="FF0000"/>
                </a:solidFill>
              </a:rPr>
              <a:t>&lt;0 </a:t>
            </a:r>
            <a:r>
              <a:rPr lang="ru-RU" sz="2400" dirty="0" smtClean="0"/>
              <a:t>– парабола смещена вправо вдоль оси абсцисс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60615" y="1827802"/>
            <a:ext cx="0" cy="115271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4271" y="1827802"/>
            <a:ext cx="0" cy="1152712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10465" y="1430011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34904" y="1454435"/>
            <a:ext cx="2700300" cy="270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71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2361 -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2361 0.002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J:\Documents and Settings\User\Мои документы\Мои рисунки\10(17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373" t="34048" r="22566" b="17156"/>
          <a:stretch/>
        </p:blipFill>
        <p:spPr>
          <a:xfrm>
            <a:off x="142844" y="452670"/>
            <a:ext cx="8605620" cy="54501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Documents and Settings\User\Мои документы\Мои рисунки\10(7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73" y="-171400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Теория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29" y="1052736"/>
            <a:ext cx="7745505" cy="8926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задачах 11 материалов ОГЭ проверяются навыки работы с тремя видами функций: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04919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Линейная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у=</a:t>
            </a:r>
            <a:r>
              <a:rPr lang="ru-RU" sz="2400" dirty="0" err="1" smtClean="0">
                <a:solidFill>
                  <a:srgbClr val="FF0000"/>
                </a:solidFill>
              </a:rPr>
              <a:t>кх</a:t>
            </a:r>
            <a:r>
              <a:rPr lang="ru-RU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" y="3004521"/>
            <a:ext cx="240413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973" y="5425409"/>
            <a:ext cx="266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График - </a:t>
            </a:r>
            <a:r>
              <a:rPr lang="ru-RU" sz="2400" dirty="0" smtClean="0">
                <a:solidFill>
                  <a:srgbClr val="FF0000"/>
                </a:solidFill>
              </a:rPr>
              <a:t>прямая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702318" y="2012011"/>
                <a:ext cx="216024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Квадратичная</a:t>
                </a:r>
              </a:p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</a:rPr>
                  <a:t>у=а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</a:t>
                </a:r>
                <a:r>
                  <a:rPr lang="ru-RU" sz="2400" dirty="0" err="1" smtClean="0">
                    <a:solidFill>
                      <a:srgbClr val="FF0000"/>
                    </a:solidFill>
                  </a:rPr>
                  <a:t>х+с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18" y="2012011"/>
                <a:ext cx="2160240" cy="8626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225" t="-5634" r="-4225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756" y="3047462"/>
            <a:ext cx="2398074" cy="24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5425409"/>
            <a:ext cx="313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График - </a:t>
            </a:r>
            <a:r>
              <a:rPr lang="ru-RU" sz="2400" dirty="0" smtClean="0">
                <a:solidFill>
                  <a:srgbClr val="FF0000"/>
                </a:solidFill>
              </a:rPr>
              <a:t>парабола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2658368" y="2013563"/>
                <a:ext cx="2664296" cy="168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Обратно-пропорциональная</a:t>
                </a:r>
              </a:p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</a:rPr>
                  <a:t>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к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68" y="2013563"/>
                <a:ext cx="2664296" cy="168751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86" t="-2888" r="-915" b="-2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3047"/>
            <a:ext cx="1861369" cy="18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61958" y="57544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График - </a:t>
            </a:r>
            <a:r>
              <a:rPr lang="ru-RU" sz="2400" dirty="0" smtClean="0">
                <a:solidFill>
                  <a:srgbClr val="FF0000"/>
                </a:solidFill>
              </a:rPr>
              <a:t>гипербола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0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241" t="20230" r="28432" b="8772"/>
          <a:stretch/>
        </p:blipFill>
        <p:spPr>
          <a:xfrm>
            <a:off x="357158" y="178393"/>
            <a:ext cx="7286676" cy="66796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3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7812EB-CA7D-47F8-BF76-B2037E0013F2}"/>
              </a:ext>
            </a:extLst>
          </p:cNvPr>
          <p:cNvSpPr/>
          <p:nvPr/>
        </p:nvSpPr>
        <p:spPr>
          <a:xfrm>
            <a:off x="714348" y="540891"/>
            <a:ext cx="6807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Лови ошибку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9B6C88-3EB8-4407-885B-42BABD8408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7491027" cy="41793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754E3B-EF28-4596-9450-6AD4366F5B3D}"/>
              </a:ext>
            </a:extLst>
          </p:cNvPr>
          <p:cNvSpPr/>
          <p:nvPr/>
        </p:nvSpPr>
        <p:spPr>
          <a:xfrm>
            <a:off x="571473" y="528638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2            3            1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B14BC75-AE35-4145-82AD-0D689E1AAC04}"/>
              </a:ext>
            </a:extLst>
          </p:cNvPr>
          <p:cNvSpPr/>
          <p:nvPr/>
        </p:nvSpPr>
        <p:spPr>
          <a:xfrm>
            <a:off x="500034" y="5286388"/>
            <a:ext cx="242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3            2            1 </a:t>
            </a:r>
          </a:p>
        </p:txBody>
      </p:sp>
    </p:spTree>
    <p:extLst>
      <p:ext uri="{BB962C8B-B14F-4D97-AF65-F5344CB8AC3E}">
        <p14:creationId xmlns:p14="http://schemas.microsoft.com/office/powerpoint/2010/main" xmlns="" val="4232545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2ED380-5DB8-4670-A403-D7284377D7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5287"/>
            <a:ext cx="7793547" cy="57116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0CC77DD-D1F6-4FB0-960D-580E440473C6}"/>
              </a:ext>
            </a:extLst>
          </p:cNvPr>
          <p:cNvSpPr/>
          <p:nvPr/>
        </p:nvSpPr>
        <p:spPr>
          <a:xfrm>
            <a:off x="714348" y="5567641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1             </a:t>
            </a:r>
            <a:r>
              <a:rPr lang="ru-RU" dirty="0" smtClean="0"/>
              <a:t>2             3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E06EDD0-87E9-4735-B42D-3BE3F9DBBD8C}"/>
              </a:ext>
            </a:extLst>
          </p:cNvPr>
          <p:cNvSpPr/>
          <p:nvPr/>
        </p:nvSpPr>
        <p:spPr>
          <a:xfrm>
            <a:off x="642910" y="5567641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3             </a:t>
            </a:r>
            <a:r>
              <a:rPr lang="ru-RU" dirty="0" smtClean="0"/>
              <a:t>2             1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A6E5CDD-1B05-49C3-9EDA-1B23ED3A1ED4}"/>
              </a:ext>
            </a:extLst>
          </p:cNvPr>
          <p:cNvSpPr/>
          <p:nvPr/>
        </p:nvSpPr>
        <p:spPr>
          <a:xfrm>
            <a:off x="75700" y="22528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        </a:t>
            </a:r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53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Обратно-пропорциональная функция</a:t>
            </a:r>
            <a:endParaRPr lang="ru-RU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9416"/>
                <a:ext cx="7239000" cy="2035608"/>
              </a:xfrm>
            </p:spPr>
            <p:txBody>
              <a:bodyPr/>
              <a:lstStyle/>
              <a:p>
                <a:pPr algn="just"/>
                <a:r>
                  <a:rPr lang="ru-RU" dirty="0" smtClean="0"/>
                  <a:t>Задается уравнением вида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к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sz="28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/>
                  <a:t>Графиком функции является </a:t>
                </a:r>
                <a:r>
                  <a:rPr lang="ru-RU" dirty="0" smtClean="0"/>
                  <a:t>гипербола. Коэффициент,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к </a:t>
                </a:r>
                <a:r>
                  <a:rPr lang="ru-RU" dirty="0" smtClean="0"/>
                  <a:t>определяет </a:t>
                </a:r>
                <a:r>
                  <a:rPr lang="ru-RU" dirty="0"/>
                  <a:t>расположение прямой на координатной плоскости.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9416"/>
                <a:ext cx="7239000" cy="2035608"/>
              </a:xfrm>
              <a:blipFill rotWithShape="1">
                <a:blip r:embed="rId2" cstate="print"/>
                <a:stretch>
                  <a:fillRect l="-1431" t="-898" r="-1431" b="-1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669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23900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00CC"/>
                </a:solidFill>
              </a:rPr>
              <a:t>Коээфициент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к: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298" y="17202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Определяет расположение ветвей гиперболы в координатных четвертях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81933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Ветви гиперболы находятся в первой и третьей координатной четверти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0" y="3382262"/>
            <a:ext cx="3096344" cy="31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550" y="3739701"/>
            <a:ext cx="4048894" cy="256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5867" y="3645023"/>
            <a:ext cx="54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791619"/>
            <a:ext cx="54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169716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1954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Ветви гиперболы находятся во второй и четвертой координатной четверти</a:t>
            </a:r>
            <a:endParaRPr lang="ru-RU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7893"/>
            <a:ext cx="3096344" cy="31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194" y="3739700"/>
            <a:ext cx="4048894" cy="256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0032" y="3586187"/>
            <a:ext cx="54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dirty="0"/>
              <a:t>I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5841434"/>
            <a:ext cx="54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471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/>
      <p:bldP spid="13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373" t="30695" r="22566" b="19277"/>
          <a:stretch/>
        </p:blipFill>
        <p:spPr>
          <a:xfrm>
            <a:off x="0" y="285728"/>
            <a:ext cx="8858280" cy="5358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2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ocuments and Settings\User\Мои документы\Мои рисунки\а1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858280" cy="55399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77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Разные графики функции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/>
              <a:t>Установите соответствие между графиками функций и формулами, которые их задают.</a:t>
            </a:r>
            <a:endParaRPr lang="ru-RU" sz="3200" dirty="0"/>
          </a:p>
        </p:txBody>
      </p:sp>
      <p:sp>
        <p:nvSpPr>
          <p:cNvPr id="4" name="AutoShape 2" descr="https://oge.sdamgia.ru/get_file?id=129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oge.sdamgia.ru/get_file?id=1294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oge.sdamgia.ru/get_file?id=12944"/>
          <p:cNvSpPr>
            <a:spLocks noChangeAspect="1" noChangeArrowheads="1"/>
          </p:cNvSpPr>
          <p:nvPr/>
        </p:nvSpPr>
        <p:spPr bwMode="auto">
          <a:xfrm>
            <a:off x="3571868" y="571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oge.sdamgia.ru/get_file?id=1294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s://oge.sdamgia.ru/get_file?id=1294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6" y="1633572"/>
            <a:ext cx="7496000" cy="310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941168"/>
            <a:ext cx="77060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426549" y="1633572"/>
            <a:ext cx="432048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58597" y="2046425"/>
            <a:ext cx="0" cy="3038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37360" y="1589352"/>
            <a:ext cx="432048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619672" y="2046425"/>
            <a:ext cx="2317688" cy="3038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403648" y="1589352"/>
            <a:ext cx="432048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36975" y="2046425"/>
            <a:ext cx="3439081" cy="3038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775" y="5805264"/>
            <a:ext cx="274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 </a:t>
            </a:r>
            <a:r>
              <a:rPr lang="ru-RU" sz="2400" dirty="0" smtClean="0">
                <a:solidFill>
                  <a:srgbClr val="FF0000"/>
                </a:solidFill>
              </a:rPr>
              <a:t>314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8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373" t="27681" r="22566" b="25644"/>
          <a:stretch/>
        </p:blipFill>
        <p:spPr>
          <a:xfrm>
            <a:off x="323528" y="356658"/>
            <a:ext cx="8568952" cy="534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373" t="31925" r="22566" b="19278"/>
          <a:stretch/>
        </p:blipFill>
        <p:spPr>
          <a:xfrm>
            <a:off x="323528" y="452669"/>
            <a:ext cx="8352928" cy="54501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9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Линейная функция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7745505" cy="13966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Задается уравнением вида </a:t>
            </a:r>
            <a:r>
              <a:rPr lang="ru-RU" dirty="0">
                <a:solidFill>
                  <a:srgbClr val="FF0000"/>
                </a:solidFill>
              </a:rPr>
              <a:t>у=</a:t>
            </a:r>
            <a:r>
              <a:rPr lang="ru-RU" dirty="0" err="1">
                <a:solidFill>
                  <a:srgbClr val="FF0000"/>
                </a:solidFill>
              </a:rPr>
              <a:t>кх</a:t>
            </a:r>
            <a:r>
              <a:rPr lang="ru-RU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Графиком функции является прямая. Коэффициенты </a:t>
            </a:r>
            <a:r>
              <a:rPr lang="ru-RU" dirty="0" smtClean="0">
                <a:solidFill>
                  <a:srgbClr val="FF0000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определяют расположение прямой на координатной плоскости.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8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77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Самостоятельная работа (10 мин)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00CC"/>
                </a:solidFill>
              </a:rPr>
              <a:t>Итог </a:t>
            </a:r>
            <a:r>
              <a:rPr lang="ru-RU" sz="2700" dirty="0" smtClean="0">
                <a:solidFill>
                  <a:srgbClr val="0000CC"/>
                </a:solidFill>
              </a:rPr>
              <a:t>урока:</a:t>
            </a:r>
            <a:endParaRPr lang="ru-RU" sz="27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успешного выполнения задания 11 в ОГЭ необходимо знать какими уравнениями задаются функции. Что является графиком той или иной функции . За счет чего происходит смещение графиков вдоль осей координат</a:t>
            </a:r>
          </a:p>
          <a:p>
            <a:r>
              <a:rPr lang="ru-RU" dirty="0" smtClean="0"/>
              <a:t>Необходима постоянная отработка знаний и умений по данной теме.</a:t>
            </a:r>
          </a:p>
          <a:p>
            <a:r>
              <a:rPr lang="ru-RU" dirty="0" smtClean="0"/>
              <a:t>Домашнее задание:</a:t>
            </a:r>
          </a:p>
          <a:p>
            <a:pPr>
              <a:buNone/>
            </a:pPr>
            <a:r>
              <a:rPr lang="ru-RU" dirty="0" smtClean="0"/>
              <a:t>из сборника: вариант 1-15 №11.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6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6436" y="0"/>
            <a:ext cx="72390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00CC"/>
                </a:solidFill>
              </a:rPr>
              <a:t>Коээфициент</a:t>
            </a:r>
            <a:r>
              <a:rPr lang="ru-RU" dirty="0" smtClean="0">
                <a:solidFill>
                  <a:srgbClr val="0000CC"/>
                </a:solidFill>
              </a:rPr>
              <a:t> к: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149" y="1484784"/>
            <a:ext cx="7745505" cy="892621"/>
          </a:xfrm>
        </p:spPr>
        <p:txBody>
          <a:bodyPr/>
          <a:lstStyle/>
          <a:p>
            <a:r>
              <a:rPr lang="ru-RU" dirty="0" smtClean="0"/>
              <a:t>Определяет в какой координатной плоскости располагается прямая: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36" y="241567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66853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Прямая находится в первой и третьей координатной четверти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08" y="4106252"/>
            <a:ext cx="2232248" cy="22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6940" y="4211796"/>
            <a:ext cx="4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8599" y="5948048"/>
            <a:ext cx="4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488659" y="4413051"/>
            <a:ext cx="1169404" cy="1788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39335" y="4228386"/>
            <a:ext cx="468052" cy="215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488659" y="4765794"/>
            <a:ext cx="1354832" cy="16037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24128" y="241567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к&lt;0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2868048"/>
            <a:ext cx="4375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Прямая находится во второй и четвертой координатной четверти</a:t>
            </a:r>
            <a:endParaRPr lang="ru-RU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428" y="3989036"/>
            <a:ext cx="2232248" cy="22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46712" y="4106252"/>
            <a:ext cx="4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29373" y="5748745"/>
            <a:ext cx="4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34844" y="4361564"/>
            <a:ext cx="1277416" cy="14949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21524" y="4120159"/>
            <a:ext cx="504056" cy="20489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04910" y="4516417"/>
            <a:ext cx="1516124" cy="1581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6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3" y="27856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Коэффициент </a:t>
            </a:r>
            <a:r>
              <a:rPr lang="en-US" sz="3600" dirty="0">
                <a:solidFill>
                  <a:srgbClr val="0000CC"/>
                </a:solidFill>
              </a:rPr>
              <a:t>B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1083" y="1268760"/>
            <a:ext cx="7745505" cy="8206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Определяет смещение прямой вверх или вниз вдоль оси ординат (</a:t>
            </a:r>
            <a:r>
              <a:rPr lang="ru-RU" dirty="0" err="1" smtClean="0"/>
              <a:t>Оу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2805" y="213285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ru-RU" sz="2400" dirty="0" smtClean="0">
                <a:solidFill>
                  <a:srgbClr val="FF0000"/>
                </a:solidFill>
              </a:rPr>
              <a:t>&gt;0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1146" y="2594521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Прямая смещается вверх вдоль оси </a:t>
            </a:r>
            <a:r>
              <a:rPr lang="ru-RU" sz="2400" dirty="0" err="1" smtClean="0"/>
              <a:t>Оу</a:t>
            </a:r>
            <a:r>
              <a:rPr lang="ru-RU" sz="2400" dirty="0" smtClean="0"/>
              <a:t> на </a:t>
            </a:r>
            <a:r>
              <a:rPr lang="en-US" sz="2400" dirty="0" smtClean="0"/>
              <a:t>b</a:t>
            </a:r>
            <a:r>
              <a:rPr lang="ru-RU" sz="2400" dirty="0" smtClean="0"/>
              <a:t> единиц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30" y="3477590"/>
            <a:ext cx="2652437" cy="26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86382" y="3692289"/>
            <a:ext cx="2304256" cy="2232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 flipH="1">
            <a:off x="1859934" y="3966159"/>
            <a:ext cx="157152" cy="918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8769" y="4113272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333518" y="3751914"/>
            <a:ext cx="6835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dirty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1842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ru-RU" sz="2400" dirty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6465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Прямая смещается вниз вдоль оси </a:t>
            </a:r>
            <a:r>
              <a:rPr lang="ru-RU" sz="2400" dirty="0" err="1" smtClean="0"/>
              <a:t>Оу</a:t>
            </a:r>
            <a:r>
              <a:rPr lang="ru-RU" sz="2400" dirty="0" smtClean="0"/>
              <a:t> на </a:t>
            </a:r>
            <a:r>
              <a:rPr lang="en-US" sz="2400" dirty="0" smtClean="0"/>
              <a:t>b</a:t>
            </a:r>
            <a:r>
              <a:rPr lang="ru-RU" sz="2400" dirty="0" smtClean="0"/>
              <a:t> единиц</a:t>
            </a:r>
            <a:endParaRPr lang="ru-RU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883" y="3523532"/>
            <a:ext cx="2652437" cy="26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5242386" y="3715582"/>
            <a:ext cx="1944216" cy="20882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H="1">
            <a:off x="6047525" y="5599810"/>
            <a:ext cx="157152" cy="918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32686" y="4923870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2582" y="4554539"/>
            <a:ext cx="489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}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-0.12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532 L -0.00399 0.120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2" grpId="0"/>
      <p:bldP spid="13" grpId="0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Определите знак коэффициентов </a:t>
            </a:r>
            <a:r>
              <a:rPr lang="en-US" sz="3200" dirty="0" smtClean="0">
                <a:solidFill>
                  <a:srgbClr val="0000CC"/>
                </a:solidFill>
              </a:rPr>
              <a:t>b </a:t>
            </a:r>
            <a:r>
              <a:rPr lang="ru-RU" sz="3200" dirty="0" smtClean="0">
                <a:solidFill>
                  <a:srgbClr val="0000CC"/>
                </a:solidFill>
              </a:rPr>
              <a:t>и к у данной прямой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1542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475656" y="2636912"/>
            <a:ext cx="3168352" cy="39604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475656" y="2636912"/>
            <a:ext cx="3168352" cy="396044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0032" y="234888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Прямая проходит через </a:t>
            </a:r>
            <a:r>
              <a:rPr lang="en-US" sz="2400" dirty="0" smtClean="0"/>
              <a:t>I </a:t>
            </a:r>
            <a:r>
              <a:rPr lang="ru-RU" sz="2400" dirty="0" smtClean="0"/>
              <a:t>и </a:t>
            </a:r>
            <a:r>
              <a:rPr lang="en-US" sz="2400" dirty="0" smtClean="0"/>
              <a:t>III </a:t>
            </a:r>
            <a:r>
              <a:rPr lang="ru-RU" sz="2400" dirty="0" smtClean="0"/>
              <a:t>координатные четверти, значит коэффициент к&gt;0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235634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7332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III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4532927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Прямая смещена вниз на четыре единицы вдоль оси ординат, значит </a:t>
            </a:r>
            <a:r>
              <a:rPr lang="en-US" sz="2400" dirty="0" smtClean="0"/>
              <a:t>b</a:t>
            </a:r>
            <a:r>
              <a:rPr lang="ru-RU" sz="2400" dirty="0" smtClean="0"/>
              <a:t>&lt;0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11802" y="4293096"/>
            <a:ext cx="720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dirty="0" smtClean="0">
                <a:solidFill>
                  <a:srgbClr val="FF0000"/>
                </a:solidFill>
              </a:rPr>
              <a:t>{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607" y="469129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9676 L -0.05504 -0.0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2917 L -0.05504 0.099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rgbClr val="0000CC"/>
                </a:solidFill>
              </a:rPr>
              <a:t>Определите знак коэффициентов </a:t>
            </a:r>
            <a:r>
              <a:rPr lang="en-US" sz="2900" dirty="0">
                <a:solidFill>
                  <a:srgbClr val="0000CC"/>
                </a:solidFill>
              </a:rPr>
              <a:t>b </a:t>
            </a:r>
            <a:r>
              <a:rPr lang="ru-RU" sz="2900" dirty="0">
                <a:solidFill>
                  <a:srgbClr val="0000CC"/>
                </a:solidFill>
              </a:rPr>
              <a:t>и к у данной прямой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2132856"/>
            <a:ext cx="2808312" cy="40324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76175" y="2132856"/>
            <a:ext cx="2808312" cy="4032448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72000" y="2044004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Прямая проходит через </a:t>
            </a:r>
            <a:r>
              <a:rPr lang="en-US" sz="2400" dirty="0" smtClean="0"/>
              <a:t>II </a:t>
            </a:r>
            <a:r>
              <a:rPr lang="ru-RU" sz="2400" dirty="0"/>
              <a:t>и </a:t>
            </a:r>
            <a:r>
              <a:rPr lang="en-US" sz="2400" dirty="0" smtClean="0"/>
              <a:t>IV </a:t>
            </a:r>
            <a:r>
              <a:rPr lang="ru-RU" sz="2400" dirty="0"/>
              <a:t>координатные четверти, значит коэффициент </a:t>
            </a:r>
            <a:r>
              <a:rPr lang="ru-RU" sz="2400" dirty="0" smtClean="0"/>
              <a:t>к&lt;0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1328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II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76375" y="551723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IV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314257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Прямая смещена вверх на четыре единицы вдоль оси ординат, значит </a:t>
            </a:r>
            <a:r>
              <a:rPr lang="en-US" sz="2400" dirty="0" smtClean="0"/>
              <a:t>b</a:t>
            </a:r>
            <a:r>
              <a:rPr lang="ru-RU" sz="2400" dirty="0"/>
              <a:t>&gt;</a:t>
            </a:r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5058" y="342496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070139"/>
            <a:ext cx="720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dirty="0" smtClean="0">
                <a:solidFill>
                  <a:srgbClr val="FF0000"/>
                </a:solidFill>
              </a:rPr>
              <a:t>{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-0.11551 L -0.06215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-2.59259E-6 L -0.06215 -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373" t="36168" r="22566" b="21400"/>
          <a:stretch/>
        </p:blipFill>
        <p:spPr>
          <a:xfrm>
            <a:off x="251521" y="356659"/>
            <a:ext cx="8630159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3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337" t="21317" r="28529" b="6549"/>
          <a:stretch/>
        </p:blipFill>
        <p:spPr>
          <a:xfrm>
            <a:off x="142844" y="152823"/>
            <a:ext cx="7429552" cy="67051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107157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876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0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562</TotalTime>
  <Words>518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 Урок «Теория и практика по заданию 11 материалов ОГЭ»  </vt:lpstr>
      <vt:lpstr>Теория</vt:lpstr>
      <vt:lpstr>Линейная функция</vt:lpstr>
      <vt:lpstr>Коээфициент к:</vt:lpstr>
      <vt:lpstr>Коэффициент B:</vt:lpstr>
      <vt:lpstr>Определите знак коэффициентов b и к у данной прямой</vt:lpstr>
      <vt:lpstr>Определите знак коэффициентов b и к у данной прямой</vt:lpstr>
      <vt:lpstr>Слайд 8</vt:lpstr>
      <vt:lpstr>Слайд 9</vt:lpstr>
      <vt:lpstr>Слайд 10</vt:lpstr>
      <vt:lpstr>кВАДРАТИЧНАЯ функция</vt:lpstr>
      <vt:lpstr>Коээфициент А:</vt:lpstr>
      <vt:lpstr>Коээфициент В:</vt:lpstr>
      <vt:lpstr>Коээфициент с:</vt:lpstr>
      <vt:lpstr>Определите знаки коэффициентов а, b и с данной параболы</vt:lpstr>
      <vt:lpstr> </vt:lpstr>
      <vt:lpstr>Слайд 17</vt:lpstr>
      <vt:lpstr>Слайд 18</vt:lpstr>
      <vt:lpstr>Слайд 19</vt:lpstr>
      <vt:lpstr>Слайд 20</vt:lpstr>
      <vt:lpstr>Слайд 21</vt:lpstr>
      <vt:lpstr>Слайд 22</vt:lpstr>
      <vt:lpstr>Обратно-пропорциональная функция</vt:lpstr>
      <vt:lpstr>Коээфициент к:</vt:lpstr>
      <vt:lpstr>Слайд 25</vt:lpstr>
      <vt:lpstr>Слайд 26</vt:lpstr>
      <vt:lpstr>Установите соответствие между графиками функций и формулами, которые их задают.</vt:lpstr>
      <vt:lpstr>Слайд 28</vt:lpstr>
      <vt:lpstr>Слайд 29</vt:lpstr>
      <vt:lpstr>Самостоятельная работа (10 мин)  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ОГЭ-2020</dc:title>
  <dc:creator>Student</dc:creator>
  <cp:lastModifiedBy>Марина</cp:lastModifiedBy>
  <cp:revision>55</cp:revision>
  <dcterms:created xsi:type="dcterms:W3CDTF">2020-05-04T20:19:25Z</dcterms:created>
  <dcterms:modified xsi:type="dcterms:W3CDTF">2024-08-24T07:41:05Z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426737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