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6" r:id="rId2"/>
    <p:sldMasterId id="2147483743" r:id="rId3"/>
  </p:sldMasterIdLst>
  <p:sldIdLst>
    <p:sldId id="256" r:id="rId4"/>
    <p:sldId id="257" r:id="rId5"/>
    <p:sldId id="258" r:id="rId6"/>
    <p:sldId id="265" r:id="rId7"/>
    <p:sldId id="264" r:id="rId8"/>
    <p:sldId id="261" r:id="rId9"/>
    <p:sldId id="259" r:id="rId10"/>
    <p:sldId id="260" r:id="rId11"/>
    <p:sldId id="262" r:id="rId12"/>
    <p:sldId id="263"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4C80195-706C-456D-AD6D-BB206C2A68D7}"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220155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2202168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1653695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1410449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1713652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460611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362CEEC-2524-47E4-A4F3-1E6F18D24559}" type="datetimeFigureOut">
              <a:rPr lang="ru-RU" smtClean="0"/>
              <a:t>23.11.2022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405631750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362CEEC-2524-47E4-A4F3-1E6F18D24559}" type="datetimeFigureOut">
              <a:rPr lang="ru-RU" smtClean="0"/>
              <a:t>23.11.2022</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63160440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362CEEC-2524-47E4-A4F3-1E6F18D24559}" type="datetimeFigureOut">
              <a:rPr lang="ru-RU" smtClean="0"/>
              <a:t>23.11.2022</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691824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2CEEC-2524-47E4-A4F3-1E6F18D24559}" type="datetimeFigureOut">
              <a:rPr lang="ru-RU" smtClean="0"/>
              <a:t>23.11.2022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2936087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362CEEC-2524-47E4-A4F3-1E6F18D24559}" type="datetimeFigureOut">
              <a:rPr lang="ru-RU" smtClean="0"/>
              <a:t>23.11.2022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274917065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2404472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362CEEC-2524-47E4-A4F3-1E6F18D24559}" type="datetimeFigureOut">
              <a:rPr lang="ru-RU" smtClean="0"/>
              <a:t>23.11.2022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1071895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1861403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4C80195-706C-456D-AD6D-BB206C2A68D7}"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33765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362CEEC-2524-47E4-A4F3-1E6F18D24559}" type="datetimeFigureOut">
              <a:rPr lang="ru-RU" smtClean="0"/>
              <a:t>23.11.2022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133587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362CEEC-2524-47E4-A4F3-1E6F18D24559}" type="datetimeFigureOut">
              <a:rPr lang="ru-RU" smtClean="0"/>
              <a:t>23.11.2022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C80195-706C-456D-AD6D-BB206C2A68D7}"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0445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362CEEC-2524-47E4-A4F3-1E6F18D24559}" type="datetimeFigureOut">
              <a:rPr lang="ru-RU" smtClean="0"/>
              <a:t>23.11.2022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921714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2631141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42489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825333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314259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4C80195-706C-456D-AD6D-BB206C2A68D7}"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5248054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326820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362CEEC-2524-47E4-A4F3-1E6F18D24559}" type="datetimeFigureOut">
              <a:rPr lang="ru-RU" smtClean="0"/>
              <a:t>23.11.2022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388742142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362CEEC-2524-47E4-A4F3-1E6F18D24559}" type="datetimeFigureOut">
              <a:rPr lang="ru-RU" smtClean="0"/>
              <a:t>23.11.2022</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244586120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362CEEC-2524-47E4-A4F3-1E6F18D24559}" type="datetimeFigureOut">
              <a:rPr lang="ru-RU" smtClean="0"/>
              <a:t>23.11.2022</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1091901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2CEEC-2524-47E4-A4F3-1E6F18D24559}" type="datetimeFigureOut">
              <a:rPr lang="ru-RU" smtClean="0"/>
              <a:t>23.11.2022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4011358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362CEEC-2524-47E4-A4F3-1E6F18D24559}" type="datetimeFigureOut">
              <a:rPr lang="ru-RU" smtClean="0"/>
              <a:t>23.11.2022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50263403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362CEEC-2524-47E4-A4F3-1E6F18D24559}" type="datetimeFigureOut">
              <a:rPr lang="ru-RU" smtClean="0"/>
              <a:t>23.11.2022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956011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42246954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4C80195-706C-456D-AD6D-BB206C2A68D7}"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929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362CEEC-2524-47E4-A4F3-1E6F18D24559}" type="datetimeFigureOut">
              <a:rPr lang="ru-RU" smtClean="0"/>
              <a:t>23.11.2022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76467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362CEEC-2524-47E4-A4F3-1E6F18D24559}" type="datetimeFigureOut">
              <a:rPr lang="ru-RU" smtClean="0"/>
              <a:t>23.11.2022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216026604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362CEEC-2524-47E4-A4F3-1E6F18D24559}" type="datetimeFigureOut">
              <a:rPr lang="ru-RU" smtClean="0"/>
              <a:t>23.11.2022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C80195-706C-456D-AD6D-BB206C2A68D7}"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02357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362CEEC-2524-47E4-A4F3-1E6F18D24559}" type="datetimeFigureOut">
              <a:rPr lang="ru-RU" smtClean="0"/>
              <a:t>23.11.2022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2304255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1089626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362CEEC-2524-47E4-A4F3-1E6F18D24559}" type="datetimeFigureOut">
              <a:rPr lang="ru-RU" smtClean="0"/>
              <a:t>23.11.2022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47436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362CEEC-2524-47E4-A4F3-1E6F18D24559}" type="datetimeFigureOut">
              <a:rPr lang="ru-RU" smtClean="0"/>
              <a:t>23.11.2022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23377939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362CEEC-2524-47E4-A4F3-1E6F18D24559}" type="datetimeFigureOut">
              <a:rPr lang="ru-RU" smtClean="0"/>
              <a:t>23.11.2022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359068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2CEEC-2524-47E4-A4F3-1E6F18D24559}" type="datetimeFigureOut">
              <a:rPr lang="ru-RU" smtClean="0"/>
              <a:t>23.11.2022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4C80195-706C-456D-AD6D-BB206C2A68D7}" type="slidenum">
              <a:rPr lang="ru-RU" smtClean="0"/>
              <a:t>‹#›</a:t>
            </a:fld>
            <a:endParaRPr lang="ru-RU"/>
          </a:p>
        </p:txBody>
      </p:sp>
    </p:spTree>
    <p:extLst>
      <p:ext uri="{BB962C8B-B14F-4D97-AF65-F5344CB8AC3E}">
        <p14:creationId xmlns:p14="http://schemas.microsoft.com/office/powerpoint/2010/main" val="1135601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362CEEC-2524-47E4-A4F3-1E6F18D24559}" type="datetimeFigureOut">
              <a:rPr lang="ru-RU" smtClean="0"/>
              <a:t>23.11.2022</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4C80195-706C-456D-AD6D-BB206C2A68D7}"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32944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362CEEC-2524-47E4-A4F3-1E6F18D24559}" type="datetimeFigureOut">
              <a:rPr lang="ru-RU" smtClean="0"/>
              <a:t>23.11.2022</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4C80195-706C-456D-AD6D-BB206C2A68D7}"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534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362CEEC-2524-47E4-A4F3-1E6F18D24559}" type="datetimeFigureOut">
              <a:rPr lang="ru-RU" smtClean="0"/>
              <a:t>23.11.2022</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4C80195-706C-456D-AD6D-BB206C2A68D7}"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0882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362CEEC-2524-47E4-A4F3-1E6F18D24559}" type="datetimeFigureOut">
              <a:rPr lang="ru-RU" smtClean="0"/>
              <a:t>23.11.2022</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4C80195-706C-456D-AD6D-BB206C2A68D7}" type="slidenum">
              <a:rPr lang="ru-RU" smtClean="0"/>
              <a:t>‹#›</a:t>
            </a:fld>
            <a:endParaRPr lang="ru-RU"/>
          </a:p>
        </p:txBody>
      </p:sp>
    </p:spTree>
    <p:extLst>
      <p:ext uri="{BB962C8B-B14F-4D97-AF65-F5344CB8AC3E}">
        <p14:creationId xmlns:p14="http://schemas.microsoft.com/office/powerpoint/2010/main" val="222999921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362CEEC-2524-47E4-A4F3-1E6F18D24559}" type="datetimeFigureOut">
              <a:rPr lang="ru-RU" smtClean="0"/>
              <a:t>23.11.2022</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4C80195-706C-456D-AD6D-BB206C2A68D7}" type="slidenum">
              <a:rPr lang="ru-RU" smtClean="0"/>
              <a:t>‹#›</a:t>
            </a:fld>
            <a:endParaRPr lang="ru-RU"/>
          </a:p>
        </p:txBody>
      </p:sp>
    </p:spTree>
    <p:extLst>
      <p:ext uri="{BB962C8B-B14F-4D97-AF65-F5344CB8AC3E}">
        <p14:creationId xmlns:p14="http://schemas.microsoft.com/office/powerpoint/2010/main" val="414031914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2800" b="0" i="0" dirty="0" smtClean="0">
                <a:solidFill>
                  <a:srgbClr val="2C2D2E"/>
                </a:solidFill>
                <a:effectLst/>
                <a:latin typeface="Times New Roman" panose="02020603050405020304" pitchFamily="18" charset="0"/>
              </a:rPr>
              <a:t>Проведение релаксационных и динамических пауз  как обязательный элемент </a:t>
            </a:r>
            <a:r>
              <a:rPr lang="ru-RU" sz="2800" b="0" i="0" dirty="0" err="1" smtClean="0">
                <a:solidFill>
                  <a:srgbClr val="2C2D2E"/>
                </a:solidFill>
                <a:effectLst/>
                <a:latin typeface="Times New Roman" panose="02020603050405020304" pitchFamily="18" charset="0"/>
              </a:rPr>
              <a:t>здоровьесберегающей</a:t>
            </a:r>
            <a:r>
              <a:rPr lang="ru-RU" sz="2800" b="0" i="0" dirty="0" smtClean="0">
                <a:solidFill>
                  <a:srgbClr val="2C2D2E"/>
                </a:solidFill>
                <a:effectLst/>
                <a:latin typeface="Times New Roman" panose="02020603050405020304" pitchFamily="18" charset="0"/>
              </a:rPr>
              <a:t> технологии организации занятий внеурочной деятельности для детей с ОВЗ.</a:t>
            </a:r>
            <a:endParaRPr lang="ru-RU" sz="2800" dirty="0"/>
          </a:p>
        </p:txBody>
      </p:sp>
      <p:sp>
        <p:nvSpPr>
          <p:cNvPr id="3" name="Подзаголовок 2"/>
          <p:cNvSpPr>
            <a:spLocks noGrp="1"/>
          </p:cNvSpPr>
          <p:nvPr>
            <p:ph type="subTitle" idx="1"/>
          </p:nvPr>
        </p:nvSpPr>
        <p:spPr>
          <a:xfrm>
            <a:off x="6095742" y="4862944"/>
            <a:ext cx="6691746" cy="886691"/>
          </a:xfrm>
        </p:spPr>
        <p:txBody>
          <a:bodyPr>
            <a:normAutofit fontScale="77500" lnSpcReduction="20000"/>
          </a:bodyPr>
          <a:lstStyle/>
          <a:p>
            <a:r>
              <a:rPr lang="ru-RU" dirty="0" smtClean="0">
                <a:latin typeface="Times New Roman" panose="02020603050405020304" pitchFamily="18" charset="0"/>
                <a:cs typeface="Times New Roman" panose="02020603050405020304" pitchFamily="18" charset="0"/>
              </a:rPr>
              <a:t>Андреев Николай Николаевич</a:t>
            </a:r>
          </a:p>
          <a:p>
            <a:r>
              <a:rPr lang="ru-RU" dirty="0">
                <a:latin typeface="Times New Roman" panose="02020603050405020304" pitchFamily="18" charset="0"/>
                <a:cs typeface="Times New Roman" panose="02020603050405020304" pitchFamily="18" charset="0"/>
              </a:rPr>
              <a:t>у</a:t>
            </a:r>
            <a:r>
              <a:rPr lang="ru-RU" dirty="0" smtClean="0">
                <a:latin typeface="Times New Roman" panose="02020603050405020304" pitchFamily="18" charset="0"/>
                <a:cs typeface="Times New Roman" panose="02020603050405020304" pitchFamily="18" charset="0"/>
              </a:rPr>
              <a:t>читель начальных </a:t>
            </a:r>
          </a:p>
          <a:p>
            <a:r>
              <a:rPr lang="ru-RU" dirty="0" smtClean="0">
                <a:latin typeface="Times New Roman" panose="02020603050405020304" pitchFamily="18" charset="0"/>
                <a:cs typeface="Times New Roman" panose="02020603050405020304" pitchFamily="18" charset="0"/>
              </a:rPr>
              <a:t>ГБОУ СОШ с. Дмитриевка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671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745" y="2120400"/>
            <a:ext cx="10016836" cy="1280890"/>
          </a:xfrm>
        </p:spPr>
        <p:txBody>
          <a:bodyPr>
            <a:normAutofit fontScale="90000"/>
          </a:bodyPr>
          <a:lstStyle/>
          <a:p>
            <a:pPr algn="just"/>
            <a:r>
              <a:rPr lang="ru-RU" dirty="0" err="1">
                <a:latin typeface="Times New Roman" panose="02020603050405020304" pitchFamily="18" charset="0"/>
                <a:ea typeface="SimSun" panose="02010600030101010101" pitchFamily="2" charset="-122"/>
              </a:rPr>
              <a:t>Игротренинг</a:t>
            </a:r>
            <a:r>
              <a:rPr lang="ru-RU" dirty="0">
                <a:latin typeface="Times New Roman" panose="02020603050405020304" pitchFamily="18" charset="0"/>
                <a:ea typeface="SimSun" panose="02010600030101010101" pitchFamily="2" charset="-122"/>
              </a:rPr>
              <a:t> – это процесс взаимодействия детей и взрослых посредством игры. </a:t>
            </a:r>
            <a:r>
              <a:rPr lang="ru-RU" dirty="0" err="1">
                <a:latin typeface="Times New Roman" panose="02020603050405020304" pitchFamily="18" charset="0"/>
                <a:ea typeface="SimSun" panose="02010600030101010101" pitchFamily="2" charset="-122"/>
              </a:rPr>
              <a:t>Игротренинги</a:t>
            </a:r>
            <a:r>
              <a:rPr lang="ru-RU" dirty="0">
                <a:latin typeface="Times New Roman" panose="02020603050405020304" pitchFamily="18" charset="0"/>
                <a:ea typeface="SimSun" panose="02010600030101010101" pitchFamily="2" charset="-122"/>
              </a:rPr>
              <a:t> способствуют развитию эмоционально – волевой сферы, социально – личностной, помогают детям раскрыться и установить контакт в </a:t>
            </a:r>
            <a:r>
              <a:rPr lang="ru-RU" dirty="0" smtClean="0">
                <a:latin typeface="Times New Roman" panose="02020603050405020304" pitchFamily="18" charset="0"/>
                <a:ea typeface="SimSun" panose="02010600030101010101" pitchFamily="2" charset="-122"/>
              </a:rPr>
              <a:t>классе.</a:t>
            </a:r>
            <a:endParaRPr lang="ru-RU" dirty="0"/>
          </a:p>
        </p:txBody>
      </p:sp>
    </p:spTree>
    <p:extLst>
      <p:ext uri="{BB962C8B-B14F-4D97-AF65-F5344CB8AC3E}">
        <p14:creationId xmlns:p14="http://schemas.microsoft.com/office/powerpoint/2010/main" val="1415185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49928" y="1116943"/>
            <a:ext cx="2937163" cy="4826962"/>
          </a:xfrm>
          <a:prstGeom prst="rect">
            <a:avLst/>
          </a:prstGeom>
        </p:spPr>
        <p:txBody>
          <a:bodyPr wrap="square">
            <a:spAutoFit/>
          </a:bodyPr>
          <a:lstStyle/>
          <a:p>
            <a:pPr algn="r">
              <a:lnSpc>
                <a:spcPct val="150000"/>
              </a:lnSpc>
              <a:spcBef>
                <a:spcPts val="1125"/>
              </a:spcBef>
              <a:spcAft>
                <a:spcPts val="1125"/>
              </a:spcAf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«Движение – это жизнь, а</a:t>
            </a:r>
            <a:endParaRPr lang="ru-RU" dirty="0" smtClean="0">
              <a:effectLst/>
              <a:latin typeface="Times New Roman" panose="02020603050405020304" pitchFamily="18" charset="0"/>
              <a:ea typeface="SimSun" panose="02010600030101010101" pitchFamily="2" charset="-122"/>
              <a:cs typeface="Times New Roman" panose="02020603050405020304" pitchFamily="18" charset="0"/>
            </a:endParaRPr>
          </a:p>
          <a:p>
            <a:pPr algn="r">
              <a:lnSpc>
                <a:spcPct val="150000"/>
              </a:lnSpc>
              <a:spcAft>
                <a:spcPts val="0"/>
              </a:spcAf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Здоровье – высшая награда</a:t>
            </a:r>
            <a:endParaRPr lang="ru-RU" dirty="0" smtClean="0">
              <a:effectLst/>
              <a:latin typeface="Times New Roman" panose="02020603050405020304" pitchFamily="18" charset="0"/>
              <a:ea typeface="SimSun" panose="02010600030101010101" pitchFamily="2" charset="-122"/>
              <a:cs typeface="Times New Roman" panose="02020603050405020304" pitchFamily="18" charset="0"/>
            </a:endParaRPr>
          </a:p>
          <a:p>
            <a:pPr algn="r">
              <a:lnSpc>
                <a:spcPct val="150000"/>
              </a:lnSpc>
              <a:spcBef>
                <a:spcPts val="1125"/>
              </a:spcBef>
              <a:spcAft>
                <a:spcPts val="1125"/>
              </a:spcAf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Оно не рядом, не вблизи,</a:t>
            </a:r>
            <a:endParaRPr lang="ru-RU" dirty="0" smtClean="0">
              <a:effectLst/>
              <a:latin typeface="Times New Roman" panose="02020603050405020304" pitchFamily="18" charset="0"/>
              <a:ea typeface="SimSun" panose="02010600030101010101" pitchFamily="2" charset="-122"/>
              <a:cs typeface="Times New Roman" panose="02020603050405020304" pitchFamily="18" charset="0"/>
            </a:endParaRPr>
          </a:p>
          <a:p>
            <a:pPr algn="r">
              <a:lnSpc>
                <a:spcPct val="150000"/>
              </a:lnSpc>
              <a:spcBef>
                <a:spcPts val="1125"/>
              </a:spcBef>
              <a:spcAft>
                <a:spcPts val="1125"/>
              </a:spcAf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К нему шаг в день,</a:t>
            </a:r>
            <a:endParaRPr lang="ru-RU" dirty="0" smtClean="0">
              <a:effectLst/>
              <a:latin typeface="Times New Roman" panose="02020603050405020304" pitchFamily="18" charset="0"/>
              <a:ea typeface="SimSun" panose="02010600030101010101" pitchFamily="2" charset="-122"/>
              <a:cs typeface="Times New Roman" panose="02020603050405020304" pitchFamily="18" charset="0"/>
            </a:endParaRPr>
          </a:p>
          <a:p>
            <a:pPr algn="r">
              <a:lnSpc>
                <a:spcPct val="150000"/>
              </a:lnSpc>
              <a:spcBef>
                <a:spcPts val="1125"/>
              </a:spcBef>
              <a:spcAft>
                <a:spcPts val="1125"/>
              </a:spcAf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Но делать надо,</a:t>
            </a:r>
            <a:endParaRPr lang="ru-RU" dirty="0" smtClean="0">
              <a:effectLst/>
              <a:latin typeface="Times New Roman" panose="02020603050405020304" pitchFamily="18" charset="0"/>
              <a:ea typeface="SimSun" panose="02010600030101010101" pitchFamily="2" charset="-122"/>
              <a:cs typeface="Times New Roman" panose="02020603050405020304" pitchFamily="18" charset="0"/>
            </a:endParaRPr>
          </a:p>
          <a:p>
            <a:pPr algn="r">
              <a:lnSpc>
                <a:spcPct val="150000"/>
              </a:lnSpc>
              <a:spcBef>
                <a:spcPts val="1125"/>
              </a:spcBef>
              <a:spcAft>
                <a:spcPts val="1125"/>
              </a:spcAf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Иди, карабкайся, ползи!»   </a:t>
            </a:r>
            <a:endParaRPr lang="ru-RU" dirty="0" smtClean="0">
              <a:effectLst/>
              <a:latin typeface="Times New Roman" panose="02020603050405020304" pitchFamily="18" charset="0"/>
              <a:ea typeface="SimSun" panose="02010600030101010101" pitchFamily="2" charset="-122"/>
              <a:cs typeface="Times New Roman" panose="02020603050405020304" pitchFamily="18" charset="0"/>
            </a:endParaRPr>
          </a:p>
          <a:p>
            <a:pPr algn="r">
              <a:lnSpc>
                <a:spcPct val="150000"/>
              </a:lnSpc>
              <a:spcBef>
                <a:spcPts val="1125"/>
              </a:spcBef>
              <a:spcAft>
                <a:spcPts val="1125"/>
              </a:spcAf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Н. М. Амосов</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026" name="Picture 2" descr="https://marketing.co.id/wp-content/uploads/2014/07/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400" y="1510145"/>
            <a:ext cx="5279898"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25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771794" y="2119745"/>
            <a:ext cx="8915400" cy="3777622"/>
          </a:xfrm>
        </p:spPr>
        <p:txBody>
          <a:bodyPr>
            <a:normAutofit/>
          </a:bodyPr>
          <a:lstStyle/>
          <a:p>
            <a:pPr algn="just">
              <a:lnSpc>
                <a:spcPct val="150000"/>
              </a:lnSpc>
            </a:pPr>
            <a:r>
              <a:rPr lang="ru-RU" sz="2400" b="1" dirty="0" err="1">
                <a:solidFill>
                  <a:schemeClr val="tx1"/>
                </a:solidFill>
                <a:latin typeface="Times New Roman" panose="02020603050405020304" pitchFamily="18" charset="0"/>
                <a:cs typeface="Times New Roman" panose="02020603050405020304" pitchFamily="18" charset="0"/>
              </a:rPr>
              <a:t>Здоровьесберегающие</a:t>
            </a:r>
            <a:r>
              <a:rPr lang="ru-RU" sz="2400" b="1" dirty="0">
                <a:solidFill>
                  <a:schemeClr val="tx1"/>
                </a:solidFill>
                <a:latin typeface="Times New Roman" panose="02020603050405020304" pitchFamily="18" charset="0"/>
                <a:cs typeface="Times New Roman" panose="02020603050405020304" pitchFamily="18" charset="0"/>
              </a:rPr>
              <a:t> технологии </a:t>
            </a:r>
            <a:r>
              <a:rPr lang="ru-RU" sz="2400" dirty="0">
                <a:solidFill>
                  <a:schemeClr val="tx1"/>
                </a:solidFill>
                <a:latin typeface="Times New Roman" panose="02020603050405020304" pitchFamily="18" charset="0"/>
                <a:cs typeface="Times New Roman" panose="02020603050405020304" pitchFamily="18" charset="0"/>
              </a:rPr>
              <a:t>- предполагают совокупность педагогических, психологических и медицинских воздействий, направленных на защиту и обеспечение здоровья, формирование ценного отношения к своему здоровью.</a:t>
            </a:r>
          </a:p>
        </p:txBody>
      </p:sp>
    </p:spTree>
    <p:extLst>
      <p:ext uri="{BB962C8B-B14F-4D97-AF65-F5344CB8AC3E}">
        <p14:creationId xmlns:p14="http://schemas.microsoft.com/office/powerpoint/2010/main" val="2020134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5191991" y="23356"/>
            <a:ext cx="7000009" cy="4340826"/>
          </a:xfrm>
          <a:prstGeom prst="rect">
            <a:avLst/>
          </a:prstGeom>
        </p:spPr>
      </p:pic>
      <p:sp>
        <p:nvSpPr>
          <p:cNvPr id="3" name="Объект 2"/>
          <p:cNvSpPr>
            <a:spLocks noGrp="1"/>
          </p:cNvSpPr>
          <p:nvPr>
            <p:ph idx="1"/>
          </p:nvPr>
        </p:nvSpPr>
        <p:spPr>
          <a:xfrm>
            <a:off x="0" y="4364182"/>
            <a:ext cx="8915400" cy="3777622"/>
          </a:xfrm>
        </p:spPr>
        <p:txBody>
          <a:bodyPr>
            <a:normAutofit/>
          </a:bodyPr>
          <a:lstStyle/>
          <a:p>
            <a:pPr algn="just"/>
            <a:r>
              <a:rPr lang="ru-RU" sz="2400" dirty="0" err="1">
                <a:solidFill>
                  <a:schemeClr val="tx1"/>
                </a:solidFill>
                <a:latin typeface="Times New Roman" panose="02020603050405020304" pitchFamily="18" charset="0"/>
                <a:cs typeface="Times New Roman" panose="02020603050405020304" pitchFamily="18" charset="0"/>
              </a:rPr>
              <a:t>Фитбол</a:t>
            </a:r>
            <a:r>
              <a:rPr lang="ru-RU" sz="2400" dirty="0">
                <a:solidFill>
                  <a:schemeClr val="tx1"/>
                </a:solidFill>
                <a:latin typeface="Times New Roman" panose="02020603050405020304" pitchFamily="18" charset="0"/>
                <a:cs typeface="Times New Roman" panose="02020603050405020304" pitchFamily="18" charset="0"/>
              </a:rPr>
              <a:t>-гимнастика – это специальная гимнастика на надувных эластичных мячах разного диаметра, направленная на исправление или предупреждение дальнейшего развития деформаций нарушений опорно-двигательного аппарата, а также для оздоровления всего организма в целом.</a:t>
            </a:r>
          </a:p>
        </p:txBody>
      </p:sp>
    </p:spTree>
    <p:extLst>
      <p:ext uri="{BB962C8B-B14F-4D97-AF65-F5344CB8AC3E}">
        <p14:creationId xmlns:p14="http://schemas.microsoft.com/office/powerpoint/2010/main" val="388369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3905467"/>
            <a:ext cx="4141189" cy="2903146"/>
          </a:xfrm>
          <a:prstGeom prst="rect">
            <a:avLst/>
          </a:prstGeom>
        </p:spPr>
      </p:pic>
      <p:sp>
        <p:nvSpPr>
          <p:cNvPr id="2" name="Заголовок 1"/>
          <p:cNvSpPr>
            <a:spLocks noGrp="1"/>
          </p:cNvSpPr>
          <p:nvPr>
            <p:ph type="title"/>
          </p:nvPr>
        </p:nvSpPr>
        <p:spPr>
          <a:xfrm>
            <a:off x="2468234" y="0"/>
            <a:ext cx="8911687" cy="1280890"/>
          </a:xfrm>
        </p:spPr>
        <p:txBody>
          <a:bodyPr/>
          <a:lstStyle/>
          <a:p>
            <a:r>
              <a:rPr lang="ru-RU" dirty="0"/>
              <a:t>Упражнения с массажным мячом</a:t>
            </a:r>
          </a:p>
        </p:txBody>
      </p:sp>
      <p:sp>
        <p:nvSpPr>
          <p:cNvPr id="3" name="Объект 2"/>
          <p:cNvSpPr>
            <a:spLocks noGrp="1"/>
          </p:cNvSpPr>
          <p:nvPr>
            <p:ph idx="1"/>
          </p:nvPr>
        </p:nvSpPr>
        <p:spPr>
          <a:xfrm>
            <a:off x="3276600" y="789709"/>
            <a:ext cx="8915400" cy="3777622"/>
          </a:xfrm>
        </p:spPr>
        <p:txBody>
          <a:bodyPr/>
          <a:lstStyle/>
          <a:p>
            <a:pPr marL="0" indent="0">
              <a:buNone/>
            </a:pPr>
            <a:r>
              <a:rPr lang="ru-RU" dirty="0"/>
              <a:t>Ежик в руки мы возьмем,               </a:t>
            </a:r>
            <a:r>
              <a:rPr lang="ru-RU" dirty="0" smtClean="0"/>
              <a:t>  (</a:t>
            </a:r>
            <a:r>
              <a:rPr lang="ru-RU" dirty="0"/>
              <a:t>берем массажный мячик)</a:t>
            </a:r>
          </a:p>
          <a:p>
            <a:pPr marL="0" indent="0">
              <a:buNone/>
            </a:pPr>
            <a:r>
              <a:rPr lang="ru-RU" dirty="0"/>
              <a:t>Покатаем и потрем.                         (катаем между ладошек)</a:t>
            </a:r>
          </a:p>
          <a:p>
            <a:pPr marL="0" indent="0">
              <a:buNone/>
            </a:pPr>
            <a:r>
              <a:rPr lang="ru-RU" dirty="0"/>
              <a:t>Вверх подбросим и поймаем,       (подбрасываем вверх  и ловим)</a:t>
            </a:r>
          </a:p>
          <a:p>
            <a:pPr marL="0" indent="0">
              <a:buNone/>
            </a:pPr>
            <a:r>
              <a:rPr lang="ru-RU" dirty="0"/>
              <a:t>И иголки посчитаем.                      </a:t>
            </a:r>
            <a:r>
              <a:rPr lang="ru-RU" dirty="0" smtClean="0"/>
              <a:t>   (</a:t>
            </a:r>
            <a:r>
              <a:rPr lang="ru-RU" dirty="0"/>
              <a:t>пальчиками одной руки нажимаем на шипы)                                                                                    </a:t>
            </a:r>
          </a:p>
          <a:p>
            <a:pPr marL="0" indent="0">
              <a:buNone/>
            </a:pPr>
            <a:r>
              <a:rPr lang="ru-RU" dirty="0"/>
              <a:t>Пустим ежика на стол,                    (кладем мячик на стол)</a:t>
            </a:r>
          </a:p>
          <a:p>
            <a:pPr marL="0" indent="0">
              <a:buNone/>
            </a:pPr>
            <a:r>
              <a:rPr lang="ru-RU" dirty="0"/>
              <a:t>Ручкой ежика прижмем                  (ручкой прижимаем мячик)</a:t>
            </a:r>
          </a:p>
          <a:p>
            <a:pPr marL="0" indent="0">
              <a:buNone/>
            </a:pPr>
            <a:r>
              <a:rPr lang="ru-RU" dirty="0"/>
              <a:t>И немножко покатаем …                (ручкой катаем мячик)</a:t>
            </a:r>
          </a:p>
          <a:p>
            <a:pPr marL="0" indent="0">
              <a:buNone/>
            </a:pPr>
            <a:r>
              <a:rPr lang="ru-RU" dirty="0"/>
              <a:t>Потом ручку поменяем.                   (меняем ручку и тоже катаем мячик)</a:t>
            </a:r>
          </a:p>
          <a:p>
            <a:endParaRPr lang="ru-RU" dirty="0"/>
          </a:p>
        </p:txBody>
      </p:sp>
    </p:spTree>
    <p:extLst>
      <p:ext uri="{BB962C8B-B14F-4D97-AF65-F5344CB8AC3E}">
        <p14:creationId xmlns:p14="http://schemas.microsoft.com/office/powerpoint/2010/main" val="400225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615053" y="0"/>
            <a:ext cx="2424547" cy="2968094"/>
          </a:xfrm>
          <a:prstGeom prst="rect">
            <a:avLst/>
          </a:prstGeom>
        </p:spPr>
      </p:pic>
      <p:sp>
        <p:nvSpPr>
          <p:cNvPr id="2" name="Заголовок 1"/>
          <p:cNvSpPr>
            <a:spLocks noGrp="1"/>
          </p:cNvSpPr>
          <p:nvPr>
            <p:ph type="title"/>
          </p:nvPr>
        </p:nvSpPr>
        <p:spPr/>
        <p:txBody>
          <a:bodyPr/>
          <a:lstStyle/>
          <a:p>
            <a:r>
              <a:rPr lang="ru-RU" b="1" dirty="0">
                <a:solidFill>
                  <a:srgbClr val="000000"/>
                </a:solidFill>
                <a:latin typeface="Times New Roman" panose="02020603050405020304" pitchFamily="18" charset="0"/>
              </a:rPr>
              <a:t>Дыхательная гимнастика </a:t>
            </a:r>
            <a:endParaRPr lang="ru-RU" dirty="0"/>
          </a:p>
        </p:txBody>
      </p:sp>
      <p:sp>
        <p:nvSpPr>
          <p:cNvPr id="3" name="Объект 2"/>
          <p:cNvSpPr>
            <a:spLocks noGrp="1"/>
          </p:cNvSpPr>
          <p:nvPr>
            <p:ph idx="1"/>
          </p:nvPr>
        </p:nvSpPr>
        <p:spPr>
          <a:xfrm>
            <a:off x="1233055" y="2133600"/>
            <a:ext cx="10271557" cy="3777622"/>
          </a:xfrm>
        </p:spPr>
        <p:txBody>
          <a:bodyPr>
            <a:normAutofit fontScale="92500" lnSpcReduction="10000"/>
          </a:bodyPr>
          <a:lstStyle/>
          <a:p>
            <a:r>
              <a:rPr lang="ru-RU" sz="2600" b="1" dirty="0">
                <a:solidFill>
                  <a:srgbClr val="000000"/>
                </a:solidFill>
                <a:latin typeface="Times New Roman" panose="02020603050405020304" pitchFamily="18" charset="0"/>
                <a:cs typeface="Times New Roman" panose="02020603050405020304" pitchFamily="18" charset="0"/>
              </a:rPr>
              <a:t>«</a:t>
            </a:r>
            <a:r>
              <a:rPr lang="ru-RU" sz="2600" b="1" dirty="0" smtClean="0">
                <a:solidFill>
                  <a:srgbClr val="000000"/>
                </a:solidFill>
                <a:latin typeface="Times New Roman" panose="02020603050405020304" pitchFamily="18" charset="0"/>
                <a:cs typeface="Times New Roman" panose="02020603050405020304" pitchFamily="18" charset="0"/>
              </a:rPr>
              <a:t>Загнать </a:t>
            </a:r>
            <a:r>
              <a:rPr lang="ru-RU" sz="2600" b="1" dirty="0">
                <a:solidFill>
                  <a:srgbClr val="000000"/>
                </a:solidFill>
                <a:latin typeface="Times New Roman" panose="02020603050405020304" pitchFamily="18" charset="0"/>
                <a:cs typeface="Times New Roman" panose="02020603050405020304" pitchFamily="18" charset="0"/>
              </a:rPr>
              <a:t>мяч в ворота</a:t>
            </a:r>
            <a:r>
              <a:rPr lang="ru-RU" sz="2600" b="1" dirty="0" smtClean="0">
                <a:solidFill>
                  <a:srgbClr val="000000"/>
                </a:solidFill>
                <a:latin typeface="Times New Roman" panose="02020603050405020304" pitchFamily="18" charset="0"/>
                <a:cs typeface="Times New Roman" panose="02020603050405020304" pitchFamily="18" charset="0"/>
              </a:rPr>
              <a:t>»</a:t>
            </a:r>
          </a:p>
          <a:p>
            <a:pPr marL="0" indent="0">
              <a:buNone/>
            </a:pPr>
            <a:r>
              <a:rPr lang="ru-RU" sz="2600" b="1" dirty="0">
                <a:solidFill>
                  <a:srgbClr val="000000"/>
                </a:solidFill>
                <a:latin typeface="Times New Roman" panose="02020603050405020304" pitchFamily="18" charset="0"/>
                <a:cs typeface="Times New Roman" panose="02020603050405020304" pitchFamily="18" charset="0"/>
              </a:rPr>
              <a:t> </a:t>
            </a:r>
            <a:r>
              <a:rPr lang="ru-RU" sz="2600" dirty="0">
                <a:solidFill>
                  <a:srgbClr val="000000"/>
                </a:solidFill>
                <a:latin typeface="Times New Roman" panose="02020603050405020304" pitchFamily="18" charset="0"/>
                <a:cs typeface="Times New Roman" panose="02020603050405020304" pitchFamily="18" charset="0"/>
              </a:rPr>
              <a:t>Вытянуть губы вперед трубочкой и длительно дуть на ватный шарик, стараясь, чтобы он пролетел между двумя кубиками</a:t>
            </a:r>
            <a:r>
              <a:rPr lang="ru-RU" sz="2600" dirty="0" smtClean="0">
                <a:solidFill>
                  <a:srgbClr val="000000"/>
                </a:solidFill>
                <a:latin typeface="Times New Roman" panose="02020603050405020304" pitchFamily="18" charset="0"/>
                <a:cs typeface="Times New Roman" panose="02020603050405020304" pitchFamily="18" charset="0"/>
              </a:rPr>
              <a:t>.</a:t>
            </a:r>
          </a:p>
          <a:p>
            <a:pPr marR="74930"/>
            <a:r>
              <a:rPr lang="ru-RU" sz="2600" dirty="0">
                <a:solidFill>
                  <a:srgbClr val="000000"/>
                </a:solidFill>
                <a:latin typeface="Times New Roman" panose="02020603050405020304" pitchFamily="18" charset="0"/>
                <a:cs typeface="Times New Roman" panose="02020603050405020304" pitchFamily="18" charset="0"/>
              </a:rPr>
              <a:t>  </a:t>
            </a:r>
            <a:r>
              <a:rPr lang="ru-RU" sz="2600" b="1" dirty="0">
                <a:solidFill>
                  <a:srgbClr val="000000"/>
                </a:solidFill>
                <a:latin typeface="Times New Roman" panose="02020603050405020304" pitchFamily="18" charset="0"/>
                <a:cs typeface="Times New Roman" panose="02020603050405020304" pitchFamily="18" charset="0"/>
              </a:rPr>
              <a:t>«Чья фигурка дальше улетит?»</a:t>
            </a:r>
            <a:r>
              <a:rPr lang="ru-RU" sz="2600" dirty="0">
                <a:solidFill>
                  <a:srgbClr val="000000"/>
                </a:solidFill>
                <a:latin typeface="Times New Roman" panose="02020603050405020304" pitchFamily="18" charset="0"/>
                <a:cs typeface="Times New Roman" panose="02020603050405020304" pitchFamily="18" charset="0"/>
              </a:rPr>
              <a:t> </a:t>
            </a:r>
          </a:p>
          <a:p>
            <a:pPr marL="0" marR="74930" indent="0" algn="just">
              <a:buNone/>
            </a:pPr>
            <a:r>
              <a:rPr lang="ru-RU" sz="2600" dirty="0" smtClean="0">
                <a:solidFill>
                  <a:srgbClr val="000000"/>
                </a:solidFill>
                <a:latin typeface="Times New Roman" panose="02020603050405020304" pitchFamily="18" charset="0"/>
                <a:cs typeface="Times New Roman" panose="02020603050405020304" pitchFamily="18" charset="0"/>
              </a:rPr>
              <a:t>Вырезанные </a:t>
            </a:r>
            <a:r>
              <a:rPr lang="ru-RU" sz="2600" dirty="0">
                <a:solidFill>
                  <a:srgbClr val="000000"/>
                </a:solidFill>
                <a:latin typeface="Times New Roman" panose="02020603050405020304" pitchFamily="18" charset="0"/>
                <a:cs typeface="Times New Roman" panose="02020603050405020304" pitchFamily="18" charset="0"/>
              </a:rPr>
              <a:t>из тонкой бумаги (или салфеток) фигурки птиц, бабочек, цветов, рыбок, </a:t>
            </a:r>
            <a:r>
              <a:rPr lang="ru-RU" sz="2600" dirty="0" smtClean="0">
                <a:solidFill>
                  <a:srgbClr val="000000"/>
                </a:solidFill>
                <a:latin typeface="Times New Roman" panose="02020603050405020304" pitchFamily="18" charset="0"/>
                <a:cs typeface="Times New Roman" panose="02020603050405020304" pitchFamily="18" charset="0"/>
              </a:rPr>
              <a:t>снеговиков. Ребенок </a:t>
            </a:r>
            <a:r>
              <a:rPr lang="ru-RU" sz="2600" dirty="0">
                <a:solidFill>
                  <a:srgbClr val="000000"/>
                </a:solidFill>
                <a:latin typeface="Times New Roman" panose="02020603050405020304" pitchFamily="18" charset="0"/>
                <a:cs typeface="Times New Roman" panose="02020603050405020304" pitchFamily="18" charset="0"/>
              </a:rPr>
              <a:t>садится напротив фигурки,  которая лежит перед ним на столе Продвигать фигурку следует лишь на одном выдохе, дуть несколько раз подряд нельзя. По сигналам «полетели», «поплыли», «побежали» для разных фигурок обозначается движение. Одни дети дуют на фигурки, а остальные следят.</a:t>
            </a:r>
          </a:p>
          <a:p>
            <a:pPr marL="0" indent="0">
              <a:buNone/>
            </a:pPr>
            <a:endParaRPr lang="ru-RU" dirty="0"/>
          </a:p>
        </p:txBody>
      </p:sp>
    </p:spTree>
    <p:extLst>
      <p:ext uri="{BB962C8B-B14F-4D97-AF65-F5344CB8AC3E}">
        <p14:creationId xmlns:p14="http://schemas.microsoft.com/office/powerpoint/2010/main" val="125868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solidFill>
                  <a:srgbClr val="000000"/>
                </a:solidFill>
                <a:latin typeface="Bookman Old Style" panose="02050604050505020204" pitchFamily="18" charset="0"/>
              </a:rPr>
              <a:t>Динамические паузы</a:t>
            </a:r>
            <a:r>
              <a:rPr lang="ru-RU" dirty="0">
                <a:solidFill>
                  <a:srgbClr val="000000"/>
                </a:solidFill>
                <a:latin typeface="Times New Roman" panose="02020603050405020304" pitchFamily="18" charset="0"/>
              </a:rPr>
              <a:t/>
            </a:r>
            <a:br>
              <a:rPr lang="ru-RU" dirty="0">
                <a:solidFill>
                  <a:srgbClr val="000000"/>
                </a:solidFill>
                <a:latin typeface="Times New Roman" panose="02020603050405020304" pitchFamily="18" charset="0"/>
              </a:rPr>
            </a:br>
            <a:r>
              <a:rPr lang="ru-RU" dirty="0"/>
              <a:t/>
            </a:r>
            <a:br>
              <a:rPr lang="ru-RU" dirty="0"/>
            </a:br>
            <a:endParaRPr lang="ru-RU" dirty="0"/>
          </a:p>
        </p:txBody>
      </p:sp>
      <p:sp>
        <p:nvSpPr>
          <p:cNvPr id="3" name="Объект 2"/>
          <p:cNvSpPr>
            <a:spLocks noGrp="1"/>
          </p:cNvSpPr>
          <p:nvPr>
            <p:ph idx="1"/>
          </p:nvPr>
        </p:nvSpPr>
        <p:spPr/>
        <p:txBody>
          <a:bodyPr/>
          <a:lstStyle/>
          <a:p>
            <a:r>
              <a:rPr lang="ru-RU" dirty="0">
                <a:solidFill>
                  <a:srgbClr val="000000"/>
                </a:solidFill>
                <a:latin typeface="Times New Roman" panose="02020603050405020304" pitchFamily="18" charset="0"/>
              </a:rPr>
              <a:t>Листья осенние тихо кружатся,</a:t>
            </a:r>
          </a:p>
          <a:p>
            <a:pPr marL="0" indent="0">
              <a:buNone/>
            </a:pPr>
            <a:r>
              <a:rPr lang="ru-RU" i="1" dirty="0">
                <a:solidFill>
                  <a:srgbClr val="000000"/>
                </a:solidFill>
                <a:latin typeface="Times New Roman" panose="02020603050405020304" pitchFamily="18" charset="0"/>
              </a:rPr>
              <a:t>(кружатся на пальчиках, руки в стороны)</a:t>
            </a:r>
            <a:endParaRPr lang="ru-RU" dirty="0">
              <a:solidFill>
                <a:srgbClr val="000000"/>
              </a:solidFill>
              <a:latin typeface="Times New Roman" panose="02020603050405020304" pitchFamily="18" charset="0"/>
            </a:endParaRPr>
          </a:p>
          <a:p>
            <a:r>
              <a:rPr lang="ru-RU" dirty="0">
                <a:solidFill>
                  <a:srgbClr val="000000"/>
                </a:solidFill>
                <a:latin typeface="Times New Roman" panose="02020603050405020304" pitchFamily="18" charset="0"/>
              </a:rPr>
              <a:t>Листья к нам под ноги тихо  ложатся</a:t>
            </a:r>
          </a:p>
          <a:p>
            <a:pPr marL="0" indent="0">
              <a:buNone/>
            </a:pPr>
            <a:r>
              <a:rPr lang="ru-RU" i="1" dirty="0">
                <a:solidFill>
                  <a:srgbClr val="000000"/>
                </a:solidFill>
                <a:latin typeface="Times New Roman" panose="02020603050405020304" pitchFamily="18" charset="0"/>
              </a:rPr>
              <a:t>(приседают)</a:t>
            </a:r>
            <a:endParaRPr lang="ru-RU" dirty="0">
              <a:solidFill>
                <a:srgbClr val="000000"/>
              </a:solidFill>
              <a:latin typeface="Times New Roman" panose="02020603050405020304" pitchFamily="18" charset="0"/>
            </a:endParaRPr>
          </a:p>
          <a:p>
            <a:r>
              <a:rPr lang="ru-RU" dirty="0">
                <a:solidFill>
                  <a:srgbClr val="000000"/>
                </a:solidFill>
                <a:latin typeface="Times New Roman" panose="02020603050405020304" pitchFamily="18" charset="0"/>
              </a:rPr>
              <a:t>И под ногами шуршат, шелестят,</a:t>
            </a:r>
          </a:p>
          <a:p>
            <a:pPr marL="0" indent="0">
              <a:buNone/>
            </a:pPr>
            <a:r>
              <a:rPr lang="ru-RU" i="1" dirty="0">
                <a:solidFill>
                  <a:srgbClr val="000000"/>
                </a:solidFill>
                <a:latin typeface="Times New Roman" panose="02020603050405020304" pitchFamily="18" charset="0"/>
              </a:rPr>
              <a:t>(движения руками вправо-влево)</a:t>
            </a:r>
            <a:endParaRPr lang="ru-RU" dirty="0">
              <a:solidFill>
                <a:srgbClr val="000000"/>
              </a:solidFill>
              <a:latin typeface="Times New Roman" panose="02020603050405020304" pitchFamily="18" charset="0"/>
            </a:endParaRPr>
          </a:p>
          <a:p>
            <a:r>
              <a:rPr lang="ru-RU" dirty="0">
                <a:solidFill>
                  <a:srgbClr val="000000"/>
                </a:solidFill>
                <a:latin typeface="Times New Roman" panose="02020603050405020304" pitchFamily="18" charset="0"/>
              </a:rPr>
              <a:t>Будто опять закружиться хотят.</a:t>
            </a:r>
          </a:p>
          <a:p>
            <a:pPr marL="0" indent="0">
              <a:buNone/>
            </a:pPr>
            <a:r>
              <a:rPr lang="ru-RU" i="1" dirty="0">
                <a:solidFill>
                  <a:srgbClr val="000000"/>
                </a:solidFill>
                <a:latin typeface="Times New Roman" panose="02020603050405020304" pitchFamily="18" charset="0"/>
              </a:rPr>
              <a:t>(поднимаются, кружатся)</a:t>
            </a:r>
            <a:endParaRPr lang="ru-RU" dirty="0">
              <a:solidFill>
                <a:srgbClr val="000000"/>
              </a:solidFill>
              <a:latin typeface="Times New Roman" panose="02020603050405020304" pitchFamily="18" charset="0"/>
            </a:endParaRPr>
          </a:p>
          <a:p>
            <a:endParaRPr lang="ru-RU" dirty="0"/>
          </a:p>
        </p:txBody>
      </p:sp>
    </p:spTree>
    <p:extLst>
      <p:ext uri="{BB962C8B-B14F-4D97-AF65-F5344CB8AC3E}">
        <p14:creationId xmlns:p14="http://schemas.microsoft.com/office/powerpoint/2010/main" val="2772277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10000" y="1136074"/>
            <a:ext cx="3976254" cy="3777622"/>
          </a:xfrm>
        </p:spPr>
        <p:txBody>
          <a:bodyPr>
            <a:normAutofit fontScale="25000" lnSpcReduction="20000"/>
          </a:bodyPr>
          <a:lstStyle/>
          <a:p>
            <a:r>
              <a:rPr lang="ru-RU" sz="7200" dirty="0">
                <a:solidFill>
                  <a:srgbClr val="000000"/>
                </a:solidFill>
                <a:latin typeface="Times New Roman" panose="02020603050405020304" pitchFamily="18" charset="0"/>
              </a:rPr>
              <a:t>Мы по лесу шли, шли,</a:t>
            </a:r>
          </a:p>
          <a:p>
            <a:pPr marL="0" indent="0">
              <a:buNone/>
            </a:pPr>
            <a:r>
              <a:rPr lang="ru-RU" sz="7200" i="1" dirty="0">
                <a:solidFill>
                  <a:srgbClr val="000000"/>
                </a:solidFill>
                <a:latin typeface="Times New Roman" panose="02020603050405020304" pitchFamily="18" charset="0"/>
              </a:rPr>
              <a:t>(дети идут)</a:t>
            </a:r>
            <a:endParaRPr lang="ru-RU" sz="7200" dirty="0">
              <a:solidFill>
                <a:srgbClr val="000000"/>
              </a:solidFill>
              <a:latin typeface="Times New Roman" panose="02020603050405020304" pitchFamily="18" charset="0"/>
            </a:endParaRPr>
          </a:p>
          <a:p>
            <a:r>
              <a:rPr lang="ru-RU" sz="7200" dirty="0">
                <a:solidFill>
                  <a:srgbClr val="000000"/>
                </a:solidFill>
                <a:latin typeface="Times New Roman" panose="02020603050405020304" pitchFamily="18" charset="0"/>
              </a:rPr>
              <a:t>Землянику нашли.</a:t>
            </a:r>
          </a:p>
          <a:p>
            <a:r>
              <a:rPr lang="ru-RU" sz="7200" dirty="0">
                <a:solidFill>
                  <a:srgbClr val="000000"/>
                </a:solidFill>
                <a:latin typeface="Times New Roman" panose="02020603050405020304" pitchFamily="18" charset="0"/>
              </a:rPr>
              <a:t>Сели, съели, дальше пошли.</a:t>
            </a:r>
          </a:p>
          <a:p>
            <a:pPr marL="0" indent="0">
              <a:buNone/>
            </a:pPr>
            <a:r>
              <a:rPr lang="ru-RU" sz="7200" i="1" dirty="0">
                <a:solidFill>
                  <a:srgbClr val="000000"/>
                </a:solidFill>
                <a:latin typeface="Times New Roman" panose="02020603050405020304" pitchFamily="18" charset="0"/>
              </a:rPr>
              <a:t>(садятся, «едят»)</a:t>
            </a:r>
            <a:endParaRPr lang="ru-RU" sz="7200" dirty="0">
              <a:solidFill>
                <a:srgbClr val="000000"/>
              </a:solidFill>
              <a:latin typeface="Times New Roman" panose="02020603050405020304" pitchFamily="18" charset="0"/>
            </a:endParaRPr>
          </a:p>
          <a:p>
            <a:r>
              <a:rPr lang="ru-RU" sz="7200" dirty="0">
                <a:solidFill>
                  <a:srgbClr val="000000"/>
                </a:solidFill>
                <a:latin typeface="Times New Roman" panose="02020603050405020304" pitchFamily="18" charset="0"/>
              </a:rPr>
              <a:t>Мы по лесу шли, шли</a:t>
            </a:r>
          </a:p>
          <a:p>
            <a:pPr marL="0" indent="0">
              <a:buNone/>
            </a:pPr>
            <a:r>
              <a:rPr lang="ru-RU" sz="7200" i="1" dirty="0">
                <a:solidFill>
                  <a:srgbClr val="000000"/>
                </a:solidFill>
                <a:latin typeface="Times New Roman" panose="02020603050405020304" pitchFamily="18" charset="0"/>
              </a:rPr>
              <a:t>(встают, идут дальше)</a:t>
            </a:r>
            <a:endParaRPr lang="ru-RU" sz="7200" dirty="0">
              <a:solidFill>
                <a:srgbClr val="000000"/>
              </a:solidFill>
              <a:latin typeface="Times New Roman" panose="02020603050405020304" pitchFamily="18" charset="0"/>
            </a:endParaRPr>
          </a:p>
          <a:p>
            <a:r>
              <a:rPr lang="ru-RU" sz="7200" dirty="0">
                <a:solidFill>
                  <a:srgbClr val="000000"/>
                </a:solidFill>
                <a:latin typeface="Times New Roman" panose="02020603050405020304" pitchFamily="18" charset="0"/>
              </a:rPr>
              <a:t>И малину нашли.</a:t>
            </a:r>
          </a:p>
          <a:p>
            <a:pPr marL="0" indent="0">
              <a:buNone/>
            </a:pPr>
            <a:r>
              <a:rPr lang="ru-RU" sz="7200" i="1" dirty="0">
                <a:solidFill>
                  <a:srgbClr val="000000"/>
                </a:solidFill>
                <a:latin typeface="Times New Roman" panose="02020603050405020304" pitchFamily="18" charset="0"/>
              </a:rPr>
              <a:t>(наклоняются)</a:t>
            </a:r>
            <a:endParaRPr lang="ru-RU" sz="7200" dirty="0">
              <a:solidFill>
                <a:srgbClr val="000000"/>
              </a:solidFill>
              <a:latin typeface="Times New Roman" panose="02020603050405020304" pitchFamily="18" charset="0"/>
            </a:endParaRPr>
          </a:p>
          <a:p>
            <a:r>
              <a:rPr lang="ru-RU" sz="7200" dirty="0">
                <a:solidFill>
                  <a:srgbClr val="000000"/>
                </a:solidFill>
                <a:latin typeface="Times New Roman" panose="02020603050405020304" pitchFamily="18" charset="0"/>
              </a:rPr>
              <a:t>Присядем на полянке</a:t>
            </a:r>
          </a:p>
          <a:p>
            <a:r>
              <a:rPr lang="ru-RU" sz="7200" dirty="0">
                <a:solidFill>
                  <a:srgbClr val="000000"/>
                </a:solidFill>
                <a:latin typeface="Times New Roman" panose="02020603050405020304" pitchFamily="18" charset="0"/>
              </a:rPr>
              <a:t>И песенку споём.    </a:t>
            </a:r>
          </a:p>
          <a:p>
            <a:pPr marL="0" indent="0">
              <a:buNone/>
            </a:pPr>
            <a:r>
              <a:rPr lang="ru-RU" sz="7200" i="1" dirty="0">
                <a:solidFill>
                  <a:srgbClr val="000000"/>
                </a:solidFill>
                <a:latin typeface="Times New Roman" panose="02020603050405020304" pitchFamily="18" charset="0"/>
              </a:rPr>
              <a:t>(садятся)</a:t>
            </a:r>
            <a:endParaRPr lang="ru-RU" sz="7200" dirty="0">
              <a:solidFill>
                <a:srgbClr val="000000"/>
              </a:solidFill>
              <a:latin typeface="Times New Roman" panose="02020603050405020304" pitchFamily="18" charset="0"/>
            </a:endParaRPr>
          </a:p>
          <a:p>
            <a:endParaRPr lang="ru-RU" dirty="0"/>
          </a:p>
        </p:txBody>
      </p:sp>
    </p:spTree>
    <p:extLst>
      <p:ext uri="{BB962C8B-B14F-4D97-AF65-F5344CB8AC3E}">
        <p14:creationId xmlns:p14="http://schemas.microsoft.com/office/powerpoint/2010/main" val="154220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56146" y="4620466"/>
            <a:ext cx="3052356" cy="2225412"/>
          </a:xfrm>
          <a:prstGeom prst="rect">
            <a:avLst/>
          </a:prstGeom>
        </p:spPr>
      </p:pic>
      <p:sp>
        <p:nvSpPr>
          <p:cNvPr id="3" name="Объект 2"/>
          <p:cNvSpPr>
            <a:spLocks noGrp="1"/>
          </p:cNvSpPr>
          <p:nvPr>
            <p:ph idx="1"/>
          </p:nvPr>
        </p:nvSpPr>
        <p:spPr>
          <a:xfrm>
            <a:off x="2673926" y="152400"/>
            <a:ext cx="9254837" cy="1302328"/>
          </a:xfrm>
        </p:spPr>
        <p:txBody>
          <a:bodyPr>
            <a:noAutofit/>
          </a:bodyPr>
          <a:lstStyle/>
          <a:p>
            <a:pPr algn="just"/>
            <a:r>
              <a:rPr lang="ru-RU" sz="2400" b="1" dirty="0" err="1">
                <a:solidFill>
                  <a:schemeClr val="tx1"/>
                </a:solidFill>
                <a:latin typeface="Times New Roman" panose="02020603050405020304" pitchFamily="18" charset="0"/>
                <a:cs typeface="Times New Roman" panose="02020603050405020304" pitchFamily="18" charset="0"/>
              </a:rPr>
              <a:t>Стретчинг</a:t>
            </a:r>
            <a:r>
              <a:rPr lang="ru-RU" sz="2400" dirty="0">
                <a:solidFill>
                  <a:schemeClr val="tx1"/>
                </a:solidFill>
                <a:latin typeface="Times New Roman" panose="02020603050405020304" pitchFamily="18" charset="0"/>
                <a:cs typeface="Times New Roman" panose="02020603050405020304" pitchFamily="18" charset="0"/>
              </a:rPr>
              <a:t> – </a:t>
            </a:r>
            <a:r>
              <a:rPr lang="ru-RU" sz="2400" b="1" dirty="0">
                <a:solidFill>
                  <a:schemeClr val="tx1"/>
                </a:solidFill>
                <a:latin typeface="Times New Roman" panose="02020603050405020304" pitchFamily="18" charset="0"/>
                <a:cs typeface="Times New Roman" panose="02020603050405020304" pitchFamily="18" charset="0"/>
              </a:rPr>
              <a:t>это</a:t>
            </a:r>
            <a:r>
              <a:rPr lang="ru-RU" sz="2400" dirty="0">
                <a:solidFill>
                  <a:schemeClr val="tx1"/>
                </a:solidFill>
                <a:latin typeface="Times New Roman" panose="02020603050405020304" pitchFamily="18" charset="0"/>
                <a:cs typeface="Times New Roman" panose="02020603050405020304" pitchFamily="18" charset="0"/>
              </a:rPr>
              <a:t> комплекс физических упражнений, точнее поз, для растягивания отдельных частей тела, направленных на улучшение гибкости и развития подвижности в суставах, при котором чередуются напряжение и расслабление различных групп мышц</a:t>
            </a:r>
          </a:p>
        </p:txBody>
      </p:sp>
      <p:sp>
        <p:nvSpPr>
          <p:cNvPr id="5" name="Прямоугольник 4"/>
          <p:cNvSpPr/>
          <p:nvPr/>
        </p:nvSpPr>
        <p:spPr>
          <a:xfrm>
            <a:off x="2793854" y="1859132"/>
            <a:ext cx="9134909" cy="4247317"/>
          </a:xfrm>
          <a:prstGeom prst="rect">
            <a:avLst/>
          </a:prstGeom>
        </p:spPr>
        <p:txBody>
          <a:bodyPr wrap="square">
            <a:spAutoFit/>
          </a:bodyPr>
          <a:lstStyle/>
          <a:p>
            <a:pPr algn="just">
              <a:lnSpc>
                <a:spcPct val="150000"/>
              </a:lnSpc>
              <a:spcAft>
                <a:spcPts val="0"/>
              </a:spcAft>
            </a:pPr>
            <a:r>
              <a:rPr lang="ru-RU" sz="2400" b="1" dirty="0" smtClean="0">
                <a:latin typeface="Times New Roman" panose="02020603050405020304" pitchFamily="18" charset="0"/>
                <a:ea typeface="SimSun" panose="02010600030101010101" pitchFamily="2" charset="-122"/>
                <a:cs typeface="Times New Roman" panose="02020603050405020304" pitchFamily="18" charset="0"/>
              </a:rPr>
              <a:t>«</a:t>
            </a:r>
            <a:r>
              <a:rPr lang="ru-RU" sz="2400" b="1" dirty="0" err="1" smtClean="0">
                <a:latin typeface="Times New Roman" panose="02020603050405020304" pitchFamily="18" charset="0"/>
                <a:ea typeface="SimSun" panose="02010600030101010101" pitchFamily="2" charset="-122"/>
                <a:cs typeface="Times New Roman" panose="02020603050405020304" pitchFamily="18" charset="0"/>
              </a:rPr>
              <a:t>Врикшасана</a:t>
            </a:r>
            <a:r>
              <a:rPr lang="ru-RU" sz="2400" b="1" dirty="0">
                <a:latin typeface="Times New Roman" panose="02020603050405020304" pitchFamily="18" charset="0"/>
                <a:ea typeface="SimSun" panose="02010600030101010101" pitchFamily="2" charset="-122"/>
                <a:cs typeface="Times New Roman" panose="02020603050405020304" pitchFamily="18" charset="0"/>
              </a:rPr>
              <a:t>» (поза дерева).</a:t>
            </a:r>
            <a:endParaRPr lang="ru-RU"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2400" dirty="0" err="1">
                <a:latin typeface="Times New Roman" panose="02020603050405020304" pitchFamily="18" charset="0"/>
                <a:ea typeface="SimSun" panose="02010600030101010101" pitchFamily="2" charset="-122"/>
                <a:cs typeface="Times New Roman" panose="02020603050405020304" pitchFamily="18" charset="0"/>
              </a:rPr>
              <a:t>И.п</a:t>
            </a:r>
            <a:r>
              <a:rPr lang="ru-RU" sz="2400" dirty="0">
                <a:latin typeface="Times New Roman" panose="02020603050405020304" pitchFamily="18" charset="0"/>
                <a:ea typeface="SimSun" panose="02010600030101010101" pitchFamily="2" charset="-122"/>
                <a:cs typeface="Times New Roman" panose="02020603050405020304" pitchFamily="18" charset="0"/>
              </a:rPr>
              <a:t>. – </a:t>
            </a:r>
            <a:r>
              <a:rPr lang="ru-RU" sz="2400" dirty="0" err="1">
                <a:latin typeface="Times New Roman" panose="02020603050405020304" pitchFamily="18" charset="0"/>
                <a:ea typeface="SimSun" panose="02010600030101010101" pitchFamily="2" charset="-122"/>
                <a:cs typeface="Times New Roman" panose="02020603050405020304" pitchFamily="18" charset="0"/>
              </a:rPr>
              <a:t>о.с</a:t>
            </a:r>
            <a:r>
              <a:rPr lang="ru-RU" sz="2400" dirty="0">
                <a:latin typeface="Times New Roman" panose="02020603050405020304" pitchFamily="18" charset="0"/>
                <a:ea typeface="SimSun" panose="02010600030101010101" pitchFamily="2" charset="-122"/>
                <a:cs typeface="Times New Roman" panose="02020603050405020304" pitchFamily="18" charset="0"/>
              </a:rPr>
              <a:t>. Перенеся тяжесть тела на правую (левую) ногу, взять левую стопу обеими руками и поставить в пах правой ноги. Поднять руки над головой, сложив ладони.	</a:t>
            </a:r>
            <a:r>
              <a:rPr lang="ru-RU" sz="2400" dirty="0" smtClean="0">
                <a:latin typeface="Times New Roman" panose="02020603050405020304" pitchFamily="18" charset="0"/>
                <a:ea typeface="SimSun" panose="02010600030101010101" pitchFamily="2" charset="-122"/>
                <a:cs typeface="Times New Roman" panose="02020603050405020304" pitchFamily="18" charset="0"/>
              </a:rPr>
              <a:t>10-30сек .Удерживать </a:t>
            </a:r>
            <a:r>
              <a:rPr lang="ru-RU" sz="2400" dirty="0">
                <a:latin typeface="Times New Roman" panose="02020603050405020304" pitchFamily="18" charset="0"/>
                <a:ea typeface="SimSun" panose="02010600030101010101" pitchFamily="2" charset="-122"/>
                <a:cs typeface="Times New Roman" panose="02020603050405020304" pitchFamily="18" charset="0"/>
              </a:rPr>
              <a:t>равновесие. Дыхание ровное, </a:t>
            </a:r>
            <a:r>
              <a:rPr lang="ru-RU" sz="2400" dirty="0" smtClean="0">
                <a:latin typeface="Times New Roman" panose="02020603050405020304" pitchFamily="18" charset="0"/>
                <a:ea typeface="SimSun" panose="02010600030101010101" pitchFamily="2" charset="-122"/>
                <a:cs typeface="Times New Roman" panose="02020603050405020304" pitchFamily="18" charset="0"/>
              </a:rPr>
              <a:t>свободное.</a:t>
            </a:r>
          </a:p>
          <a:p>
            <a:pPr algn="just">
              <a:spcAft>
                <a:spcPts val="0"/>
              </a:spcAft>
            </a:pPr>
            <a:r>
              <a:rPr lang="ru-RU" sz="2400" b="1" dirty="0">
                <a:latin typeface="Times New Roman" panose="02020603050405020304" pitchFamily="18" charset="0"/>
                <a:ea typeface="Times New Roman" panose="02020603050405020304" pitchFamily="18" charset="0"/>
                <a:cs typeface="Times New Roman" panose="02020603050405020304" pitchFamily="18" charset="0"/>
              </a:rPr>
              <a:t>Соединяем пальцы за спиной</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Поднимите одну руку вверх, другую опустите вниз, </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Согнув руки в локтях, постарайтесь </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коснуться пальцев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противоположной руки за спиной. Удерживайте положение 10–60 сек. </a:t>
            </a:r>
            <a:endParaRPr lang="ru-RU" sz="2400" dirty="0" smtClean="0">
              <a:latin typeface="Times New Roman" panose="02020603050405020304" pitchFamily="18" charset="0"/>
              <a:ea typeface="SimSun" panose="02010600030101010101" pitchFamily="2" charset="-122"/>
              <a:cs typeface="Times New Roman" panose="02020603050405020304" pitchFamily="18" charset="0"/>
            </a:endParaRPr>
          </a:p>
          <a:p>
            <a:pPr algn="just"/>
            <a:endParaRPr lang="ru-RU" dirty="0"/>
          </a:p>
        </p:txBody>
      </p:sp>
      <p:pic>
        <p:nvPicPr>
          <p:cNvPr id="6" name="Рисунок 5"/>
          <p:cNvPicPr>
            <a:picLocks noChangeAspect="1"/>
          </p:cNvPicPr>
          <p:nvPr/>
        </p:nvPicPr>
        <p:blipFill>
          <a:blip r:embed="rId3"/>
          <a:stretch>
            <a:fillRect/>
          </a:stretch>
        </p:blipFill>
        <p:spPr>
          <a:xfrm>
            <a:off x="146210" y="2119745"/>
            <a:ext cx="2670592" cy="2240108"/>
          </a:xfrm>
          <a:prstGeom prst="rect">
            <a:avLst/>
          </a:prstGeom>
        </p:spPr>
      </p:pic>
    </p:spTree>
    <p:extLst>
      <p:ext uri="{BB962C8B-B14F-4D97-AF65-F5344CB8AC3E}">
        <p14:creationId xmlns:p14="http://schemas.microsoft.com/office/powerpoint/2010/main" val="296221023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Slice</Template>
  <TotalTime>120</TotalTime>
  <Words>282</Words>
  <Application>Microsoft Office PowerPoint</Application>
  <PresentationFormat>Широкоэкранный</PresentationFormat>
  <Paragraphs>55</Paragraphs>
  <Slides>10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3</vt:i4>
      </vt:variant>
      <vt:variant>
        <vt:lpstr>Заголовки слайдов</vt:lpstr>
      </vt:variant>
      <vt:variant>
        <vt:i4>10</vt:i4>
      </vt:variant>
    </vt:vector>
  </HeadingPairs>
  <TitlesOfParts>
    <vt:vector size="21" baseType="lpstr">
      <vt:lpstr>SimSun</vt:lpstr>
      <vt:lpstr>Arial</vt:lpstr>
      <vt:lpstr>Bookman Old Style</vt:lpstr>
      <vt:lpstr>Calibri</vt:lpstr>
      <vt:lpstr>Century Gothic</vt:lpstr>
      <vt:lpstr>Franklin Gothic Book</vt:lpstr>
      <vt:lpstr>Times New Roman</vt:lpstr>
      <vt:lpstr>Wingdings 3</vt:lpstr>
      <vt:lpstr>Crop</vt:lpstr>
      <vt:lpstr>Легкий дым</vt:lpstr>
      <vt:lpstr>1_Легкий дым</vt:lpstr>
      <vt:lpstr>Проведение релаксационных и динамических пауз  как обязательный элемент здоровьесберегающей технологии организации занятий внеурочной деятельности для детей с ОВЗ.</vt:lpstr>
      <vt:lpstr>Презентация PowerPoint</vt:lpstr>
      <vt:lpstr>Презентация PowerPoint</vt:lpstr>
      <vt:lpstr>Презентация PowerPoint</vt:lpstr>
      <vt:lpstr>Упражнения с массажным мячом</vt:lpstr>
      <vt:lpstr>Дыхательная гимнастика </vt:lpstr>
      <vt:lpstr>Динамические паузы  </vt:lpstr>
      <vt:lpstr>Презентация PowerPoint</vt:lpstr>
      <vt:lpstr>Презентация PowerPoint</vt:lpstr>
      <vt:lpstr>Игротренинг – это процесс взаимодействия детей и взрослых посредством игры. Игротренинги способствуют развитию эмоционально – волевой сферы, социально – личностной, помогают детям раскрыться и установить контакт в классе.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Проведение релаксационных и динамических пауз  как обязательный элемент здоровьесберегающей технологии организации занятий внеурочной деятельности для детей с ОВЗ.</dc:title>
  <dc:creator>пк</dc:creator>
  <cp:lastModifiedBy>пк</cp:lastModifiedBy>
  <cp:revision>12</cp:revision>
  <dcterms:created xsi:type="dcterms:W3CDTF">2022-11-20T09:11:57Z</dcterms:created>
  <dcterms:modified xsi:type="dcterms:W3CDTF">2022-11-23T13:45:26Z</dcterms:modified>
</cp:coreProperties>
</file>