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71" r:id="rId3"/>
    <p:sldId id="270" r:id="rId4"/>
    <p:sldId id="264" r:id="rId5"/>
    <p:sldId id="259" r:id="rId6"/>
    <p:sldId id="260" r:id="rId7"/>
    <p:sldId id="256" r:id="rId8"/>
    <p:sldId id="267" r:id="rId9"/>
    <p:sldId id="261" r:id="rId10"/>
    <p:sldId id="268" r:id="rId11"/>
    <p:sldId id="262" r:id="rId12"/>
    <p:sldId id="263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3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2022 год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кол-во учащихся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 год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кол-во учащихся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2024 год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кол-во учащихся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26</c:v>
                </c:pt>
              </c:numCache>
            </c:numRef>
          </c:val>
        </c:ser>
        <c:shape val="cylinder"/>
        <c:axId val="73702784"/>
        <c:axId val="60499072"/>
        <c:axId val="73704320"/>
      </c:bar3DChart>
      <c:catAx>
        <c:axId val="73702784"/>
        <c:scaling>
          <c:orientation val="minMax"/>
        </c:scaling>
        <c:axPos val="b"/>
        <c:numFmt formatCode="General" sourceLinked="1"/>
        <c:tickLblPos val="nextTo"/>
        <c:crossAx val="60499072"/>
        <c:crosses val="autoZero"/>
        <c:auto val="1"/>
        <c:lblAlgn val="ctr"/>
        <c:lblOffset val="100"/>
      </c:catAx>
      <c:valAx>
        <c:axId val="60499072"/>
        <c:scaling>
          <c:orientation val="minMax"/>
        </c:scaling>
        <c:axPos val="l"/>
        <c:majorGridlines/>
        <c:numFmt formatCode="General" sourceLinked="1"/>
        <c:tickLblPos val="nextTo"/>
        <c:crossAx val="73702784"/>
        <c:crosses val="autoZero"/>
        <c:crossBetween val="between"/>
      </c:valAx>
      <c:serAx>
        <c:axId val="73704320"/>
        <c:scaling>
          <c:orientation val="minMax"/>
        </c:scaling>
        <c:axPos val="b"/>
        <c:tickLblPos val="nextTo"/>
        <c:crossAx val="60499072"/>
        <c:crosses val="autoZero"/>
      </c:ser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>
        <c:manualLayout>
          <c:layoutTarget val="inner"/>
          <c:xMode val="edge"/>
          <c:yMode val="edge"/>
          <c:x val="0.21373359580052506"/>
          <c:y val="0.11785337175756851"/>
          <c:w val="0.45352447263536538"/>
          <c:h val="0.8246477048089000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школы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Лист1!$A$2:$A$7</c:f>
              <c:strCache>
                <c:ptCount val="6"/>
                <c:pt idx="0">
                  <c:v>алексеевка</c:v>
                </c:pt>
                <c:pt idx="1">
                  <c:v>борская 1</c:v>
                </c:pt>
                <c:pt idx="2">
                  <c:v>нефтегорская 1</c:v>
                </c:pt>
                <c:pt idx="3">
                  <c:v>нефтегорская 2</c:v>
                </c:pt>
                <c:pt idx="4">
                  <c:v>нефтегорская3</c:v>
                </c:pt>
                <c:pt idx="5">
                  <c:v>утевка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5</c:v>
                </c:pt>
                <c:pt idx="1">
                  <c:v>2</c:v>
                </c:pt>
                <c:pt idx="2">
                  <c:v>4</c:v>
                </c:pt>
                <c:pt idx="3">
                  <c:v>9</c:v>
                </c:pt>
                <c:pt idx="4">
                  <c:v>4</c:v>
                </c:pt>
                <c:pt idx="5">
                  <c:v>2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1200" b="1" i="0" strike="noStrike">
                <a:solidFill>
                  <a:srgbClr val="000000"/>
                </a:solidFill>
                <a:latin typeface="Times New Roman"/>
                <a:cs typeface="Times New Roman"/>
              </a:rPr>
              <a:t>Количество участников, 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1200" b="1" i="0" strike="noStrike">
                <a:solidFill>
                  <a:srgbClr val="000000"/>
                </a:solidFill>
                <a:latin typeface="Times New Roman"/>
                <a:cs typeface="Times New Roman"/>
              </a:rPr>
              <a:t>получивших соответствующий тестовый балл</a:t>
            </a:r>
          </a:p>
        </c:rich>
      </c:tx>
      <c:layout>
        <c:manualLayout>
          <c:xMode val="edge"/>
          <c:yMode val="edge"/>
          <c:x val="0.21514928326266938"/>
          <c:y val="3.9801137996436614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учащихся</c:v>
                </c:pt>
              </c:strCache>
            </c:strRef>
          </c:tx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</c:dLbls>
          <c:cat>
            <c:numRef>
              <c:f>Лист1!$A$2:$A$19</c:f>
              <c:numCache>
                <c:formatCode>General</c:formatCode>
                <c:ptCount val="18"/>
                <c:pt idx="0">
                  <c:v>40</c:v>
                </c:pt>
                <c:pt idx="1">
                  <c:v>38</c:v>
                </c:pt>
                <c:pt idx="2">
                  <c:v>37</c:v>
                </c:pt>
                <c:pt idx="3">
                  <c:v>36</c:v>
                </c:pt>
                <c:pt idx="4">
                  <c:v>35</c:v>
                </c:pt>
                <c:pt idx="5">
                  <c:v>33</c:v>
                </c:pt>
                <c:pt idx="6">
                  <c:v>31</c:v>
                </c:pt>
                <c:pt idx="7">
                  <c:v>30</c:v>
                </c:pt>
                <c:pt idx="8">
                  <c:v>28</c:v>
                </c:pt>
                <c:pt idx="9">
                  <c:v>27</c:v>
                </c:pt>
                <c:pt idx="10">
                  <c:v>25</c:v>
                </c:pt>
                <c:pt idx="11">
                  <c:v>24</c:v>
                </c:pt>
                <c:pt idx="12">
                  <c:v>23</c:v>
                </c:pt>
                <c:pt idx="13">
                  <c:v>21</c:v>
                </c:pt>
                <c:pt idx="14">
                  <c:v>19</c:v>
                </c:pt>
                <c:pt idx="15">
                  <c:v>18</c:v>
                </c:pt>
                <c:pt idx="16">
                  <c:v>16</c:v>
                </c:pt>
              </c:numCache>
            </c:numRef>
          </c:cat>
          <c:val>
            <c:numRef>
              <c:f>Лист1!$B$2:$B$19</c:f>
              <c:numCache>
                <c:formatCode>General</c:formatCode>
                <c:ptCount val="18"/>
                <c:pt idx="0">
                  <c:v>2</c:v>
                </c:pt>
                <c:pt idx="1">
                  <c:v>3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3</c:v>
                </c:pt>
                <c:pt idx="7">
                  <c:v>1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  <c:pt idx="11">
                  <c:v>2</c:v>
                </c:pt>
                <c:pt idx="12">
                  <c:v>1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2</c:v>
                </c:pt>
              </c:numCache>
            </c:numRef>
          </c:val>
        </c:ser>
        <c:axId val="79016320"/>
        <c:axId val="79017856"/>
      </c:barChart>
      <c:catAx>
        <c:axId val="79016320"/>
        <c:scaling>
          <c:orientation val="minMax"/>
        </c:scaling>
        <c:axPos val="b"/>
        <c:minorGridlines/>
        <c:numFmt formatCode="General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79017856"/>
        <c:crosses val="autoZero"/>
        <c:auto val="1"/>
        <c:lblAlgn val="ctr"/>
        <c:lblOffset val="100"/>
      </c:catAx>
      <c:valAx>
        <c:axId val="79017856"/>
        <c:scaling>
          <c:orientation val="minMax"/>
        </c:scaling>
        <c:axPos val="l"/>
        <c:majorGridlines/>
        <c:numFmt formatCode="General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7901632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8DBBC2-8364-4AB4-91FA-F47D17883F1C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918C4-3146-4CA3-9AF0-D5DCA6DE00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8265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918C4-3146-4CA3-9AF0-D5DCA6DE00F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918C4-3146-4CA3-9AF0-D5DCA6DE00F4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39740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pi.ru/" TargetMode="External"/><Relationship Id="rId2" Type="http://schemas.openxmlformats.org/officeDocument/2006/relationships/hyperlink" Target="http://www.ege.edu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57364"/>
            <a:ext cx="7746084" cy="3143272"/>
          </a:xfrm>
        </p:spPr>
        <p:txBody>
          <a:bodyPr>
            <a:normAutofit fontScale="90000"/>
          </a:bodyPr>
          <a:lstStyle/>
          <a:p>
            <a:pPr>
              <a:spcBef>
                <a:spcPct val="50000"/>
              </a:spcBef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3B3B3B"/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аспекты анализа результатов ОГЭ по химии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3B3B3B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3B3B3B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effectLst>
                  <a:outerShdw blurRad="38100" dist="38100" dir="2700000" algn="tl">
                    <a:srgbClr val="3B3B3B"/>
                  </a:outerShdw>
                </a:effectLst>
                <a:latin typeface="Times New Roman" pitchFamily="18" charset="0"/>
                <a:cs typeface="Times New Roman" pitchFamily="18" charset="0"/>
              </a:rPr>
              <a:t>Юго-Восточного округа</a:t>
            </a:r>
            <a:br>
              <a:rPr lang="ru-RU" b="1" dirty="0" smtClean="0">
                <a:effectLst>
                  <a:outerShdw blurRad="38100" dist="38100" dir="2700000" algn="tl">
                    <a:srgbClr val="3B3B3B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effectLst>
                  <a:outerShdw blurRad="38100" dist="38100" dir="2700000" algn="tl">
                    <a:srgbClr val="3B3B3B"/>
                  </a:outerShdw>
                </a:effectLst>
                <a:latin typeface="Times New Roman" pitchFamily="18" charset="0"/>
                <a:cs typeface="Times New Roman" pitchFamily="18" charset="0"/>
              </a:rPr>
              <a:t>2023-2024 </a:t>
            </a:r>
            <a:br>
              <a:rPr lang="ru-RU" b="1" dirty="0" smtClean="0">
                <a:effectLst>
                  <a:outerShdw blurRad="38100" dist="38100" dir="2700000" algn="tl">
                    <a:srgbClr val="3B3B3B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effectLst>
                  <a:outerShdw blurRad="38100" dist="38100" dir="2700000" algn="tl">
                    <a:srgbClr val="3B3B3B"/>
                  </a:outerShdw>
                </a:effectLst>
                <a:latin typeface="Times New Roman" pitchFamily="18" charset="0"/>
                <a:cs typeface="Times New Roman" pitchFamily="18" charset="0"/>
              </a:rPr>
              <a:t>учебном году.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39752" y="5661248"/>
            <a:ext cx="4752528" cy="792088"/>
          </a:xfrm>
        </p:spPr>
        <p:txBody>
          <a:bodyPr/>
          <a:lstStyle/>
          <a:p>
            <a:pPr lvl="0"/>
            <a:r>
              <a:rPr lang="ru-RU" sz="1800" b="1" dirty="0" smtClean="0">
                <a:solidFill>
                  <a:srgbClr val="002060"/>
                </a:solidFill>
              </a:rPr>
              <a:t>Автор-Фадеева Е.В.</a:t>
            </a:r>
            <a:endParaRPr lang="ru-RU" sz="1800" b="1" dirty="0">
              <a:solidFill>
                <a:srgbClr val="002060"/>
              </a:solidFill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357166"/>
            <a:ext cx="72152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‌Министерство образования и науки Самарской области ‌‌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‌Государственное бюджетное общеобразовательное учреждение Самарской области средняя общеобразовательная школа №3 "Образовательный центр" г.Нефтегорска муниципального района ‌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​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ГБОУ СОШ № 3 г. </a:t>
            </a:r>
            <a:r>
              <a:rPr lang="en-US" sz="1200" b="1" dirty="0" err="1" smtClean="0">
                <a:latin typeface="Times New Roman" pitchFamily="18" charset="0"/>
                <a:cs typeface="Times New Roman" pitchFamily="18" charset="0"/>
              </a:rPr>
              <a:t>Нефтегорска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533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Результаты участников экзамена </a:t>
            </a:r>
            <a:br>
              <a:rPr lang="ru-RU" sz="3200" b="1" dirty="0" smtClean="0"/>
            </a:br>
            <a:r>
              <a:rPr lang="ru-RU" sz="3200" b="1" dirty="0" smtClean="0"/>
              <a:t>с различным уровнем </a:t>
            </a:r>
            <a:r>
              <a:rPr lang="ru-RU" sz="3200" b="1" dirty="0" err="1" smtClean="0"/>
              <a:t>подготов-химия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828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900"/>
                <a:gridCol w="1643074"/>
                <a:gridCol w="714380"/>
                <a:gridCol w="785818"/>
                <a:gridCol w="928694"/>
                <a:gridCol w="928694"/>
                <a:gridCol w="1214446"/>
                <a:gridCol w="1471594"/>
              </a:tblGrid>
              <a:tr h="1414466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участники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Качество знаний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Уровень обученности</a:t>
                      </a:r>
                      <a:endParaRPr lang="ru-RU" dirty="0"/>
                    </a:p>
                  </a:txBody>
                  <a:tcPr/>
                </a:tc>
              </a:tr>
              <a:tr h="14144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Обучающиеся Юго-Восточного   округа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15,3%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38,4%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46%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84,62%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76,31%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r>
              <a:rPr lang="ru-RU" sz="1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Средний процент выполнения заданий с кратким и высокого </a:t>
            </a:r>
            <a:r>
              <a:rPr lang="ru-RU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и повышенного уровня сложности </a:t>
            </a:r>
            <a:r>
              <a:rPr lang="ru-RU" sz="1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ответом </a:t>
            </a:r>
            <a:endParaRPr lang="ru-RU" sz="18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88148738"/>
              </p:ext>
            </p:extLst>
          </p:nvPr>
        </p:nvGraphicFramePr>
        <p:xfrm>
          <a:off x="533399" y="761999"/>
          <a:ext cx="8253442" cy="6015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1753"/>
                <a:gridCol w="1875782"/>
                <a:gridCol w="2175907"/>
              </a:tblGrid>
              <a:tr h="614638">
                <a:tc>
                  <a:txBody>
                    <a:bodyPr/>
                    <a:lstStyle/>
                    <a:p>
                      <a:r>
                        <a:rPr lang="ru-RU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Номер задания</a:t>
                      </a:r>
                      <a:endParaRPr lang="ru-RU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Уровень сложности</a:t>
                      </a:r>
                      <a:endParaRPr lang="ru-RU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Средний процент выполнения</a:t>
                      </a:r>
                      <a:endParaRPr lang="ru-RU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55085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1.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Химический элемент.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Простые и сложные вещества.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88</a:t>
                      </a:r>
                      <a:endParaRPr lang="ru-RU" dirty="0"/>
                    </a:p>
                  </a:txBody>
                  <a:tcPr/>
                </a:tc>
              </a:tr>
              <a:tr h="351221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2 .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Строение атома. 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77</a:t>
                      </a:r>
                      <a:endParaRPr lang="ru-RU" dirty="0"/>
                    </a:p>
                  </a:txBody>
                  <a:tcPr/>
                </a:tc>
              </a:tr>
              <a:tr h="507095"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3.Закономерности изменения свойств элементов в связи с положением ПСХЭ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96</a:t>
                      </a:r>
                      <a:endParaRPr lang="ru-RU" dirty="0"/>
                    </a:p>
                  </a:txBody>
                  <a:tcPr/>
                </a:tc>
              </a:tr>
              <a:tr h="351221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4.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Валентность. Степень окисления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92</a:t>
                      </a:r>
                      <a:endParaRPr lang="ru-RU" dirty="0"/>
                    </a:p>
                  </a:txBody>
                  <a:tcPr/>
                </a:tc>
              </a:tr>
              <a:tr h="351221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5.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Виды химической связи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81</a:t>
                      </a:r>
                      <a:endParaRPr lang="ru-RU" dirty="0"/>
                    </a:p>
                  </a:txBody>
                  <a:tcPr/>
                </a:tc>
              </a:tr>
              <a:tr h="35122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6.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Строение атома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81</a:t>
                      </a:r>
                      <a:endParaRPr lang="ru-RU" dirty="0"/>
                    </a:p>
                  </a:txBody>
                  <a:tcPr/>
                </a:tc>
              </a:tr>
              <a:tr h="364068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7.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Основные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классы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неорганических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веществ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81</a:t>
                      </a:r>
                      <a:endParaRPr lang="ru-RU" dirty="0"/>
                    </a:p>
                  </a:txBody>
                  <a:tcPr/>
                </a:tc>
              </a:tr>
              <a:tr h="364068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8.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Химические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свойства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простых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веществ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  <a:endParaRPr lang="ru-RU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73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90073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9.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Химические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свойства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оксидов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77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4068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10.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Химические свойства простых и сложных х веществ</a:t>
                      </a:r>
                      <a:endParaRPr lang="ru-RU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77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4068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11.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Классификация химических веществ 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</a:tr>
              <a:tr h="351221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12. 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Химическая реакция. 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81</a:t>
                      </a:r>
                      <a:endParaRPr lang="ru-RU" dirty="0"/>
                    </a:p>
                  </a:txBody>
                  <a:tcPr/>
                </a:tc>
              </a:tr>
              <a:tr h="351221"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13.</a:t>
                      </a: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Электролитическая диссоциация</a:t>
                      </a:r>
                      <a:endParaRPr lang="ru-RU" sz="105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38,4</a:t>
                      </a:r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51221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14.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Реакции ионного обмена</a:t>
                      </a:r>
                      <a:endParaRPr lang="ru-RU" sz="11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58</a:t>
                      </a:r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555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r>
              <a:rPr lang="ru-RU" sz="1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Средний процент выполнения заданий с кратким и высокого </a:t>
            </a:r>
            <a:r>
              <a:rPr lang="ru-RU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и повышенного уровня сложности </a:t>
            </a:r>
            <a:r>
              <a:rPr lang="ru-RU" sz="1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ответом </a:t>
            </a:r>
            <a:endParaRPr lang="ru-RU" sz="18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67536112"/>
              </p:ext>
            </p:extLst>
          </p:nvPr>
        </p:nvGraphicFramePr>
        <p:xfrm>
          <a:off x="609600" y="990596"/>
          <a:ext cx="8000999" cy="5410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1927"/>
                <a:gridCol w="2558029"/>
                <a:gridCol w="2551043"/>
              </a:tblGrid>
              <a:tr h="705679">
                <a:tc>
                  <a:txBody>
                    <a:bodyPr/>
                    <a:lstStyle/>
                    <a:p>
                      <a:r>
                        <a:rPr lang="ru-RU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Номер задания</a:t>
                      </a:r>
                      <a:endParaRPr lang="ru-RU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Уровень сложности</a:t>
                      </a:r>
                      <a:endParaRPr lang="ru-RU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</a:rPr>
                        <a:t>Средний процент выполнения</a:t>
                      </a:r>
                      <a:endParaRPr lang="ru-RU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5880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/>
                        <a:t>15.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Окислитель и восстановитель.</a:t>
                      </a:r>
                    </a:p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77</a:t>
                      </a:r>
                      <a:endParaRPr lang="ru-RU" dirty="0"/>
                    </a:p>
                  </a:txBody>
                  <a:tcPr/>
                </a:tc>
              </a:tr>
              <a:tr h="453651"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16.</a:t>
                      </a: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Правила безопасности работы в школьной лаборатории.</a:t>
                      </a:r>
                      <a:endParaRPr lang="ru-RU" sz="105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31</a:t>
                      </a:r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47045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17.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Определение характера среды раствора кислот и щелочей.</a:t>
                      </a:r>
                      <a:endParaRPr lang="ru-RU" sz="11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58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453651"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18.</a:t>
                      </a: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Вычисление массовой доли химического элемента в веществе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69</a:t>
                      </a:r>
                      <a:endParaRPr lang="ru-RU" dirty="0"/>
                    </a:p>
                  </a:txBody>
                  <a:tcPr/>
                </a:tc>
              </a:tr>
              <a:tr h="47045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19.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Химическое загрязнение окружающей среды и его последствия. </a:t>
                      </a:r>
                      <a:endParaRPr lang="ru-RU" sz="11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61,5</a:t>
                      </a:r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7045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20.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Окислительно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-восстановительные реакции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85</a:t>
                      </a:r>
                      <a:endParaRPr lang="ru-RU" dirty="0"/>
                    </a:p>
                  </a:txBody>
                  <a:tcPr/>
                </a:tc>
              </a:tr>
              <a:tr h="453651"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21.</a:t>
                      </a: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Взаимосвязь различных классов</a:t>
                      </a:r>
                    </a:p>
                    <a:p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неорганических веществ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73</a:t>
                      </a:r>
                      <a:endParaRPr lang="ru-RU" dirty="0"/>
                    </a:p>
                  </a:txBody>
                  <a:tcPr/>
                </a:tc>
              </a:tr>
              <a:tr h="47045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22.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Вычисления массовой доли растворённого вещества в растворе</a:t>
                      </a:r>
                      <a:endParaRPr lang="ru-RU" sz="11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62</a:t>
                      </a:r>
                      <a:endParaRPr lang="ru-RU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403245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23.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Решение экспериментальных задач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</a:tr>
              <a:tr h="47045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24.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Правила безопасной работы в школьной лаборатории. 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0081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ru-RU" sz="5400" b="1" dirty="0" smtClean="0"/>
              <a:t>рекомендации</a:t>
            </a:r>
            <a:endParaRPr lang="ru-RU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Учителю необходимо заранее ознакомиться с официальными документами на сайтах </a:t>
            </a:r>
            <a:r>
              <a:rPr lang="ru-RU" u="sng" dirty="0">
                <a:hlinkClick r:id="rId2"/>
              </a:rPr>
              <a:t>http://www.ege.edu.ru/</a:t>
            </a:r>
            <a:r>
              <a:rPr lang="ru-RU" dirty="0"/>
              <a:t> или </a:t>
            </a:r>
            <a:r>
              <a:rPr lang="ru-RU" u="sng" dirty="0">
                <a:hlinkClick r:id="rId3"/>
              </a:rPr>
              <a:t>http://www.fipi.ru/</a:t>
            </a:r>
            <a:r>
              <a:rPr lang="ru-RU" dirty="0"/>
              <a:t>, </a:t>
            </a:r>
          </a:p>
          <a:p>
            <a:r>
              <a:rPr lang="ru-RU" dirty="0"/>
              <a:t>-составить план подготовки к экзамену, исходя из имеющегося времени и уровня знаний учащихся, определить для учащихся дополнительную литературу для подготовки к экзамену.</a:t>
            </a:r>
          </a:p>
          <a:p>
            <a:r>
              <a:rPr lang="ru-RU" dirty="0"/>
              <a:t>- проводить целенаправленную работу с выпускниками 9-х классов по вопросам профориентации с последующим выбора профиля обучения в 10 — 11 классах во избежание сдачи ЕГЭ по химии при базовом уровне её изучения; </a:t>
            </a:r>
          </a:p>
          <a:p>
            <a:r>
              <a:rPr lang="ru-RU" dirty="0"/>
              <a:t>- совершенствовать вариативную часть учебных планов основной школы в части организации по подготовке ГИА в таких формах, как курсы по выбору; </a:t>
            </a:r>
          </a:p>
          <a:p>
            <a:r>
              <a:rPr lang="ru-RU" dirty="0"/>
              <a:t>- совместно с администрацией школы наладить мониторинг промежуточных образовательных результатов (диагностические работы) выпускников для предупреждения неудовлетворительных результатов на ГИА, в т. ч. консультирование родителей выпускников.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4951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Структура ОГЭ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КИМ-24 задания.</a:t>
            </a:r>
          </a:p>
          <a:p>
            <a:r>
              <a:rPr lang="ru-RU" dirty="0" smtClean="0"/>
              <a:t>Кратким ответом-19</a:t>
            </a:r>
          </a:p>
          <a:p>
            <a:r>
              <a:rPr lang="ru-RU" dirty="0" smtClean="0"/>
              <a:t>Развернутым ответом-5</a:t>
            </a:r>
          </a:p>
          <a:p>
            <a:r>
              <a:rPr lang="ru-RU" dirty="0" smtClean="0"/>
              <a:t>По уровню сложности:</a:t>
            </a:r>
          </a:p>
          <a:p>
            <a:pPr marL="0" indent="0">
              <a:buNone/>
            </a:pPr>
            <a:r>
              <a:rPr lang="ru-RU" dirty="0" smtClean="0"/>
              <a:t>                 Б-14   П-5    В-5</a:t>
            </a:r>
          </a:p>
        </p:txBody>
      </p:sp>
    </p:spTree>
    <p:extLst>
      <p:ext uri="{BB962C8B-B14F-4D97-AF65-F5344CB8AC3E}">
        <p14:creationId xmlns="" xmlns:p14="http://schemas.microsoft.com/office/powerpoint/2010/main" val="221405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7500990" cy="500066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Распределение заданий по уровням сложности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738737694"/>
              </p:ext>
            </p:extLst>
          </p:nvPr>
        </p:nvGraphicFramePr>
        <p:xfrm>
          <a:off x="467544" y="1340771"/>
          <a:ext cx="8352927" cy="48526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6435"/>
                <a:gridCol w="763696"/>
                <a:gridCol w="1040536"/>
                <a:gridCol w="2816130"/>
                <a:gridCol w="2816130"/>
              </a:tblGrid>
              <a:tr h="26777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Уровень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сложности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заданий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Количество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заданий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Максимальный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первичный балл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Процент максимального первичного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балла за выполнение заданий данного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уровня сложности от максимального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первичного балла за всю работу,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равного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effectLst/>
                        </a:rPr>
                        <a:t> 40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73025" marR="7302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Тип задания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73025" marR="7302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355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Базовый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14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14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35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С кратким ответом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/>
                </a:tc>
              </a:tr>
              <a:tr h="80332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Повышенный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10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25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/>
                </a:tc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/>
                </a:tc>
              </a:tr>
              <a:tr h="5355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Высокий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16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40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Развернутым ответом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/>
                </a:tc>
              </a:tr>
              <a:tr h="27233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Итого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24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40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100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73025" marR="7302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51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Количество участников ОГЭ по учебному предмету </a:t>
            </a:r>
            <a:r>
              <a:rPr lang="ru-RU" b="1" dirty="0" smtClean="0"/>
              <a:t>-химия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7803888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58327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676400"/>
          </a:xfrm>
        </p:spPr>
        <p:txBody>
          <a:bodyPr>
            <a:noAutofit/>
          </a:bodyPr>
          <a:lstStyle/>
          <a:p>
            <a:r>
              <a:rPr lang="ru-RU" sz="3600" b="1" dirty="0"/>
              <a:t>Количество учащихся по </a:t>
            </a:r>
            <a:br>
              <a:rPr lang="ru-RU" sz="3600" b="1" dirty="0"/>
            </a:br>
            <a:r>
              <a:rPr lang="ru-RU" sz="3600" b="1" dirty="0"/>
              <a:t>Юго –Восточному </a:t>
            </a:r>
            <a:r>
              <a:rPr lang="ru-RU" sz="3600" b="1" dirty="0" smtClean="0"/>
              <a:t>округу</a:t>
            </a:r>
            <a:br>
              <a:rPr lang="ru-RU" sz="3600" b="1" dirty="0" smtClean="0"/>
            </a:br>
            <a:r>
              <a:rPr lang="ru-RU" sz="3600" b="1" dirty="0" smtClean="0"/>
              <a:t> химия -2024 год</a:t>
            </a: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64667023"/>
              </p:ext>
            </p:extLst>
          </p:nvPr>
        </p:nvGraphicFramePr>
        <p:xfrm>
          <a:off x="533400" y="1905000"/>
          <a:ext cx="8229600" cy="4297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74627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Динамика результатов ОГЭ по предмету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85904382"/>
              </p:ext>
            </p:extLst>
          </p:nvPr>
        </p:nvGraphicFramePr>
        <p:xfrm>
          <a:off x="457200" y="1600200"/>
          <a:ext cx="8229600" cy="457200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759834"/>
                <a:gridCol w="926206"/>
                <a:gridCol w="785818"/>
                <a:gridCol w="1357322"/>
                <a:gridCol w="857256"/>
                <a:gridCol w="1271582"/>
                <a:gridCol w="1271582"/>
              </a:tblGrid>
              <a:tr h="76832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Получили отметку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C00000"/>
                          </a:solidFill>
                          <a:effectLst/>
                        </a:rPr>
                        <a:t>2022 г.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C00000"/>
                          </a:solidFill>
                          <a:effectLst/>
                        </a:rPr>
                        <a:t>2023 г.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2024 г.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53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чел.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%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чел.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%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чел.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933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«2»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0</a:t>
                      </a:r>
                      <a:endParaRPr lang="ru-RU" sz="2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0</a:t>
                      </a:r>
                      <a:endParaRPr lang="ru-RU" sz="2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1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4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683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«3»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5</a:t>
                      </a:r>
                      <a:endParaRPr lang="ru-RU" sz="2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26.3</a:t>
                      </a:r>
                      <a:endParaRPr lang="ru-RU" sz="2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2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8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15,5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683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«4»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9</a:t>
                      </a:r>
                      <a:endParaRPr lang="ru-RU" sz="2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47.4</a:t>
                      </a:r>
                      <a:endParaRPr lang="ru-RU" sz="2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10</a:t>
                      </a:r>
                      <a:endParaRPr lang="ru-RU" sz="2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40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38,4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683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chemeClr val="tx1"/>
                          </a:solidFill>
                          <a:effectLst/>
                        </a:rPr>
                        <a:t>«5»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5</a:t>
                      </a:r>
                      <a:endParaRPr lang="ru-RU" sz="2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26.3</a:t>
                      </a:r>
                      <a:endParaRPr lang="ru-RU" sz="2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12</a:t>
                      </a:r>
                      <a:endParaRPr lang="ru-RU" sz="2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48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46</a:t>
                      </a:r>
                      <a:endParaRPr lang="ru-RU" sz="2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1088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Результаты ОГЭ по </a:t>
            </a:r>
            <a:r>
              <a:rPr lang="ru-RU" b="1" dirty="0" smtClean="0"/>
              <a:t>районам</a:t>
            </a:r>
            <a:br>
              <a:rPr lang="ru-RU" b="1" dirty="0" smtClean="0"/>
            </a:br>
            <a:r>
              <a:rPr lang="ru-RU" b="1" dirty="0" smtClean="0"/>
              <a:t> Юго-Восточного округа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68617017"/>
              </p:ext>
            </p:extLst>
          </p:nvPr>
        </p:nvGraphicFramePr>
        <p:xfrm>
          <a:off x="152403" y="1905000"/>
          <a:ext cx="8839196" cy="4648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9120"/>
                <a:gridCol w="1819916"/>
                <a:gridCol w="1169880"/>
                <a:gridCol w="650035"/>
                <a:gridCol w="650035"/>
                <a:gridCol w="650035"/>
                <a:gridCol w="650035"/>
                <a:gridCol w="650035"/>
                <a:gridCol w="650035"/>
                <a:gridCol w="650035"/>
                <a:gridCol w="650035"/>
              </a:tblGrid>
              <a:tr h="54976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№ п/п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район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Всего участников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</a:rPr>
                        <a:t>«2»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</a:rPr>
                        <a:t>«3»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</a:rPr>
                        <a:t>«4»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</a:rPr>
                        <a:t>«5»</a:t>
                      </a:r>
                      <a:endParaRPr lang="ru-RU" sz="18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995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чел.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чел.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чел.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чел.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995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Алексеевский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998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Борский 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995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effectLst/>
                        </a:rPr>
                        <a:t>Нефтегорский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15,7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47,4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57338" y="3090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25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Баллы по </a:t>
            </a:r>
            <a:r>
              <a:rPr lang="ru-RU" dirty="0" err="1" smtClean="0"/>
              <a:t>огэ</a:t>
            </a:r>
            <a:r>
              <a:rPr lang="ru-RU" dirty="0" smtClean="0"/>
              <a:t> химия 2024 год</a:t>
            </a:r>
            <a:endParaRPr lang="ru-RU" dirty="0"/>
          </a:p>
        </p:txBody>
      </p:sp>
      <p:graphicFrame>
        <p:nvGraphicFramePr>
          <p:cNvPr id="4" name="Объект 1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ru-RU" sz="3600" b="1" dirty="0"/>
              <a:t>Оценки </a:t>
            </a:r>
            <a:r>
              <a:rPr lang="ru-RU" sz="3600" b="1" dirty="0" smtClean="0"/>
              <a:t>ОГЭ химии по школам</a:t>
            </a:r>
            <a:br>
              <a:rPr lang="ru-RU" sz="3600" b="1" dirty="0" smtClean="0"/>
            </a:br>
            <a:r>
              <a:rPr lang="ru-RU" sz="3600" b="1" dirty="0" smtClean="0"/>
              <a:t>2024год</a:t>
            </a: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55349313"/>
              </p:ext>
            </p:extLst>
          </p:nvPr>
        </p:nvGraphicFramePr>
        <p:xfrm>
          <a:off x="152400" y="1295402"/>
          <a:ext cx="8915400" cy="4705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9050"/>
                <a:gridCol w="1403350"/>
                <a:gridCol w="1238250"/>
                <a:gridCol w="1155700"/>
                <a:gridCol w="1238250"/>
                <a:gridCol w="1320800"/>
              </a:tblGrid>
              <a:tr h="440193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название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Кол-во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«2»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«3»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«4»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«5»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770338">
                <a:tc>
                  <a:txBody>
                    <a:bodyPr/>
                    <a:lstStyle/>
                    <a:p>
                      <a:r>
                        <a:rPr lang="ru-RU" dirty="0" smtClean="0"/>
                        <a:t>ГБОУ СОШ с. Алексеевка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  <a:tr h="10737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ГБОУ СОШ с.Борская-1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4401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ГБОУ СОШ </a:t>
                      </a:r>
                      <a:r>
                        <a:rPr lang="ru-RU" dirty="0" err="1" smtClean="0"/>
                        <a:t>с.Утевка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4401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ГБОУ СОШ №1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7703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ГБОУ СОШ №2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7703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ГБОУ СОШ №3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1401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792</TotalTime>
  <Words>726</Words>
  <Application>Microsoft Office PowerPoint</Application>
  <PresentationFormat>Экран (4:3)</PresentationFormat>
  <Paragraphs>282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Основные аспекты анализа результатов ОГЭ по химии  Юго-Восточного округа 2023-2024  учебном году.</vt:lpstr>
      <vt:lpstr>Структура ОГЭ.</vt:lpstr>
      <vt:lpstr>Распределение заданий по уровням сложности </vt:lpstr>
      <vt:lpstr>Количество участников ОГЭ по учебному предмету -химия</vt:lpstr>
      <vt:lpstr>Количество учащихся по  Юго –Восточному округу  химия -2024 год</vt:lpstr>
      <vt:lpstr>Динамика результатов ОГЭ по предмету</vt:lpstr>
      <vt:lpstr>Результаты ОГЭ по районам  Юго-Восточного округа</vt:lpstr>
      <vt:lpstr>Баллы по огэ химия 2024 год</vt:lpstr>
      <vt:lpstr>Оценки ОГЭ химии по школам 2024год</vt:lpstr>
      <vt:lpstr>Результаты участников экзамена  с различным уровнем подготов-химия</vt:lpstr>
      <vt:lpstr>Средний процент выполнения заданий с кратким и высокого  и повышенного уровня сложности ответом </vt:lpstr>
      <vt:lpstr>Средний процент выполнения заданий с кратким и высокого  и повышенного уровня сложности ответом </vt:lpstr>
      <vt:lpstr>рекомендации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презентации по химии</dc:title>
  <dc:creator>Наталья</dc:creator>
  <cp:lastModifiedBy>ДОМ</cp:lastModifiedBy>
  <cp:revision>53</cp:revision>
  <dcterms:created xsi:type="dcterms:W3CDTF">2014-10-17T02:12:13Z</dcterms:created>
  <dcterms:modified xsi:type="dcterms:W3CDTF">2024-08-27T12:39:34Z</dcterms:modified>
</cp:coreProperties>
</file>