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299" r:id="rId3"/>
    <p:sldId id="300" r:id="rId4"/>
    <p:sldId id="301" r:id="rId5"/>
    <p:sldId id="302" r:id="rId6"/>
    <p:sldId id="303" r:id="rId7"/>
    <p:sldId id="304" r:id="rId8"/>
    <p:sldId id="307" r:id="rId9"/>
    <p:sldId id="306" r:id="rId10"/>
    <p:sldId id="315" r:id="rId11"/>
    <p:sldId id="308" r:id="rId12"/>
    <p:sldId id="316" r:id="rId13"/>
    <p:sldId id="309" r:id="rId14"/>
    <p:sldId id="310" r:id="rId15"/>
    <p:sldId id="311" r:id="rId16"/>
    <p:sldId id="312" r:id="rId17"/>
    <p:sldId id="313" r:id="rId18"/>
    <p:sldId id="317" r:id="rId19"/>
    <p:sldId id="256" r:id="rId20"/>
    <p:sldId id="262" r:id="rId21"/>
    <p:sldId id="261" r:id="rId22"/>
    <p:sldId id="257" r:id="rId23"/>
    <p:sldId id="260" r:id="rId24"/>
    <p:sldId id="258" r:id="rId25"/>
    <p:sldId id="259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5" r:id="rId58"/>
    <p:sldId id="294" r:id="rId59"/>
    <p:sldId id="296" r:id="rId60"/>
    <p:sldId id="297" r:id="rId61"/>
    <p:sldId id="298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E1C76-8F40-424C-977A-ADCB894290E1}" type="datetimeFigureOut">
              <a:rPr lang="ru-RU" smtClean="0"/>
              <a:pPr/>
              <a:t>23.03.2025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04719-6CC2-4D41-9FCA-5D1FECEDA6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177" y="92365"/>
            <a:ext cx="8032173" cy="1598324"/>
          </a:xfrm>
        </p:spPr>
        <p:txBody>
          <a:bodyPr>
            <a:noAutofit/>
          </a:bodyPr>
          <a:lstStyle/>
          <a:p>
            <a:pPr algn="ctr"/>
            <a:r>
              <a:rPr lang="ru-RU" sz="6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типичных ошибок 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биологии и отработка конкретных </a:t>
            </a: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линий 7,10,13»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177" y="2207491"/>
            <a:ext cx="7886700" cy="435956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Андреянов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Владимирович, </a:t>
            </a:r>
          </a:p>
          <a:p>
            <a:pPr marL="0" indent="0" algn="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химии и биологии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с. Петровка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1" y="1893456"/>
            <a:ext cx="3638543" cy="30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5929330"/>
          <a:ext cx="2143125" cy="7315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8625"/>
                <a:gridCol w="428625"/>
                <a:gridCol w="428625"/>
                <a:gridCol w="428625"/>
                <a:gridCol w="42862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</a:t>
                      </a: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r>
                        <a:rPr lang="ru-RU"/>
                        <a:t>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 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1851574"/>
            <a:ext cx="87154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Вставьте в текст «Кровь»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приведенную ниже таблицу.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Кровь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Кровь  — это жидкая ________(А) ткань, состоящая из ________(Б) и ________(В),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которой растворены минеральные и ________(Г) вещества. Кровь, ________(Д) и тканевая жидкость образуют внутреннюю среду организма.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ПЕРЕЧЕНЬ ТЕРМИНОВ: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лимфа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форменный элемент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эритроцит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плазма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5)  соединительный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6)  тромбоцит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7)  органический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8)  вода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Запишите в ответ цифры, расположив их в порядке, соответствующем буквам: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3400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0"/>
            <a:ext cx="2438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00108"/>
            <a:ext cx="735808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114300"/>
            <a:ext cx="90201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85720" y="1262706"/>
            <a:ext cx="85011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Известно, что лось  — это крупное растительноядное млекопитающее, обитающее в лесной зоне Евразии и Северной Америки. Используя эти сведения, выберите из приведенного ниже списка три утверждения, относящиеся к описанию данных признаков этого организма. Запишите в таблицу цифры, соответствующие выбранным ответам.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1)  Лось, или сохатый, самый крупный вид оленей, так как весит до 600 кг, высота в холке 2,3 метра, а длина тела составляет 3 метра.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  Окраска зимой кофейно-бурая, летом темнее, ноги белые с широкими копытами, позволяющими передвигаться по снегу и болотам.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3)  Обитает в зоне таежных и смешанных лесов Евразии и Северной Америки.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4)  В Западной Европе истреблен в Средние века, а в нашей стране в середине XX века проводились работы по одомашниванию лосей.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5)  Рога имеются только у самцов и отпадают в декабре, а в апреле и мае начинают расти новые.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6)  Зимой питается побегами и корой ивы, осины, рябины, сосны, а летом  — травами.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30575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52"/>
            <a:ext cx="23717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138113"/>
            <a:ext cx="897255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8" y="95250"/>
            <a:ext cx="9077325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114300"/>
            <a:ext cx="892492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47625"/>
            <a:ext cx="88773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33350"/>
            <a:ext cx="89439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bio-oge.sdamgia.ru/get_file?id=4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350046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bio-oge.sdamgia.ru/get_file?id=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3298734" cy="2319329"/>
          </a:xfrm>
          <a:prstGeom prst="rect">
            <a:avLst/>
          </a:prstGeom>
          <a:noFill/>
        </p:spPr>
      </p:pic>
      <p:pic>
        <p:nvPicPr>
          <p:cNvPr id="1028" name="Picture 4" descr="https://bio-oge.sdamgia.ru/get_file?id=2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3286148" cy="2434628"/>
          </a:xfrm>
          <a:prstGeom prst="rect">
            <a:avLst/>
          </a:prstGeom>
          <a:noFill/>
        </p:spPr>
      </p:pic>
      <p:pic>
        <p:nvPicPr>
          <p:cNvPr id="1030" name="Picture 6" descr="https://bio-oge.sdamgia.ru/get_file?id=3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0"/>
            <a:ext cx="4838697" cy="2388724"/>
          </a:xfrm>
          <a:prstGeom prst="rect">
            <a:avLst/>
          </a:prstGeom>
          <a:noFill/>
        </p:spPr>
      </p:pic>
      <p:pic>
        <p:nvPicPr>
          <p:cNvPr id="1032" name="Picture 8" descr="https://bio-oge.sdamgia.ru/get_file?id=2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9525" y="2428868"/>
            <a:ext cx="5324475" cy="1438275"/>
          </a:xfrm>
          <a:prstGeom prst="rect">
            <a:avLst/>
          </a:prstGeom>
          <a:noFill/>
        </p:spPr>
      </p:pic>
      <p:pic>
        <p:nvPicPr>
          <p:cNvPr id="1034" name="Picture 10" descr="https://bio-oge.sdamgia.ru/get_file?id=2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932790"/>
            <a:ext cx="4143404" cy="288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vector group of pet on whit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704856" cy="56612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Морфологические признаки организмов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(ОГЭ по биологии №13 (3 балла))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4963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3" y="1114425"/>
            <a:ext cx="85248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spring lettering vector illustration with texture on a white background a frame of green branches and le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7704" y="1196752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Задание №13 даёт описание  (характеристику) биологического объекта по предложенной схеме из 5 пунктов.</a:t>
            </a:r>
          </a:p>
          <a:p>
            <a:pPr algn="ctr"/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Оно оценивается в 3 балла.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Vector spring lettering vector illustration with texture on a white background a frame of green branches and le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1268760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Морфологические признаки - это </a:t>
            </a:r>
            <a:r>
              <a:rPr lang="ru-RU" sz="2800" b="1" dirty="0">
                <a:solidFill>
                  <a:srgbClr val="002060"/>
                </a:solidFill>
              </a:rPr>
              <a:t>в биологии совокупность характерных признаков и особенностей внешнего строения </a:t>
            </a:r>
            <a:r>
              <a:rPr lang="ru-RU" sz="2800" b="1" dirty="0" smtClean="0">
                <a:solidFill>
                  <a:srgbClr val="002060"/>
                </a:solidFill>
              </a:rPr>
              <a:t>организмов, </a:t>
            </a:r>
            <a:r>
              <a:rPr lang="ru-RU" sz="2800" b="1" dirty="0">
                <a:solidFill>
                  <a:srgbClr val="002060"/>
                </a:solidFill>
              </a:rPr>
              <a:t>принадлежащих к различным видам.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7864" y="3573016"/>
            <a:ext cx="30471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Примеры признаков: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А. Окрас шерсти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Б. Форма ушей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В. Форма головы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Г. Форма глаз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07904" y="1196752"/>
            <a:ext cx="1523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Кошки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636912"/>
            <a:ext cx="74102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Окрас шерсти: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Однотонный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</a:rPr>
              <a:t>Биколор</a:t>
            </a:r>
            <a:r>
              <a:rPr lang="ru-RU" sz="2400" dirty="0" smtClean="0">
                <a:solidFill>
                  <a:srgbClr val="002060"/>
                </a:solidFill>
              </a:rPr>
              <a:t> (черный, серый, рыжий с белыми пятнами)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Черепаховый (трехцветный)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</a:rPr>
              <a:t>Табби</a:t>
            </a:r>
            <a:r>
              <a:rPr lang="ru-RU" sz="2400" dirty="0" smtClean="0">
                <a:solidFill>
                  <a:srgbClr val="002060"/>
                </a:solidFill>
              </a:rPr>
              <a:t> (темные полосы и пятна по дикому типу)</a:t>
            </a:r>
          </a:p>
          <a:p>
            <a:pPr marL="342900" indent="-342900">
              <a:buAutoNum type="arabicPeriod"/>
            </a:pPr>
            <a:r>
              <a:rPr lang="ru-RU" sz="2400" dirty="0" err="1" smtClean="0">
                <a:solidFill>
                  <a:srgbClr val="002060"/>
                </a:solidFill>
              </a:rPr>
              <a:t>Пойнт</a:t>
            </a:r>
            <a:r>
              <a:rPr lang="ru-RU" sz="2400" dirty="0" smtClean="0">
                <a:solidFill>
                  <a:srgbClr val="002060"/>
                </a:solidFill>
              </a:rPr>
              <a:t> (мордочка, лапки, хвостик темного окраса)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Шерсть отсутствует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1916832"/>
            <a:ext cx="6912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1. Внимательно читаем описание цвета шерсти !!!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07904" y="1196752"/>
            <a:ext cx="306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Кошки (окрас)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Free photo close up cute cat indoo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1872208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869160"/>
            <a:ext cx="124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</a:t>
            </a:r>
            <a:r>
              <a:rPr lang="ru-RU" dirty="0" err="1" smtClean="0"/>
              <a:t>Биколор</a:t>
            </a:r>
            <a:endParaRPr lang="ru-RU" dirty="0"/>
          </a:p>
        </p:txBody>
      </p:sp>
      <p:pic>
        <p:nvPicPr>
          <p:cNvPr id="16388" name="Picture 4" descr="Бесплатные фото милый портрет домашнего животного изолиров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16832"/>
            <a:ext cx="1728192" cy="28803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83768" y="4869160"/>
            <a:ext cx="16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1. Однотонный</a:t>
            </a:r>
            <a:endParaRPr lang="ru-RU" dirty="0"/>
          </a:p>
        </p:txBody>
      </p:sp>
      <p:pic>
        <p:nvPicPr>
          <p:cNvPr id="16390" name="Picture 6" descr="PSD a cat sitting on a table with a brown transparent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916832"/>
            <a:ext cx="1944216" cy="28803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644008" y="4941168"/>
            <a:ext cx="9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</a:t>
            </a:r>
            <a:r>
              <a:rPr lang="ru-RU" dirty="0" err="1" smtClean="0"/>
              <a:t>Табби</a:t>
            </a:r>
            <a:endParaRPr lang="ru-RU" dirty="0"/>
          </a:p>
        </p:txBody>
      </p:sp>
      <p:pic>
        <p:nvPicPr>
          <p:cNvPr id="16392" name="Picture 8" descr="Free photo isolated closeup shot of a long-haired calico cat winking at the camera with the tongue ou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988840"/>
            <a:ext cx="2594358" cy="28083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516216" y="4941168"/>
            <a:ext cx="173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Черепаховый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38465" y="1196752"/>
            <a:ext cx="306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Кошки (окрас)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8434" name="Picture 2" descr="Бесплатное фото милый котенок смотрит с полосатым мехом на черном фоне генеративный a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672408" cy="302433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84168" y="5013176"/>
            <a:ext cx="2300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Шерсть отсутствует</a:t>
            </a:r>
            <a:endParaRPr lang="ru-RU" dirty="0"/>
          </a:p>
        </p:txBody>
      </p:sp>
      <p:pic>
        <p:nvPicPr>
          <p:cNvPr id="18436" name="Picture 4" descr="https://avatars.mds.yandex.net/i?id=5e008056339b768306d1bb6b38f0bcbb8a0db760-10954814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44824"/>
            <a:ext cx="4355976" cy="304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39752" y="501317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</a:t>
            </a:r>
            <a:r>
              <a:rPr lang="ru-RU" dirty="0" err="1" smtClean="0"/>
              <a:t>Пойнт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1760" y="1268760"/>
            <a:ext cx="444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Кошки (форма ушей)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348880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Стоячие прямые (треугольные) – по краю уха можно провести прямую линию.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Стоячие округлые – линия края уха закругляется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Прилегающие/ загнутые вперед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</a:rPr>
              <a:t>Загнутые назад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1196752"/>
            <a:ext cx="302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Кошки (форма ушей)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482" name="Picture 2" descr="http://s8.hostingkartinok.com/uploads/images/2020/11/788b6ad5c2e06951ad95f03ca983f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2808312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4797152"/>
            <a:ext cx="2031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Стоячие прямые</a:t>
            </a:r>
            <a:endParaRPr lang="ru-RU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 rot="2683972">
            <a:off x="2951121" y="2448125"/>
            <a:ext cx="461802" cy="494977"/>
          </a:xfrm>
          <a:prstGeom prst="triangle">
            <a:avLst>
              <a:gd name="adj" fmla="val 5896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2987824" y="2276872"/>
            <a:ext cx="720080" cy="10081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484" name="Picture 4" descr="https://i.pinimg.com/originals/19/3c/11/193c11c49a5ef5835ec179f7b68163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700808"/>
            <a:ext cx="3491880" cy="302433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36096" y="4869160"/>
            <a:ext cx="21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Стоячие округлые</a:t>
            </a:r>
            <a:endParaRPr lang="ru-RU" dirty="0"/>
          </a:p>
        </p:txBody>
      </p:sp>
      <p:sp>
        <p:nvSpPr>
          <p:cNvPr id="11" name="Дуга 10"/>
          <p:cNvSpPr/>
          <p:nvPr/>
        </p:nvSpPr>
        <p:spPr>
          <a:xfrm>
            <a:off x="6948264" y="2780928"/>
            <a:ext cx="914400" cy="914400"/>
          </a:xfrm>
          <a:prstGeom prst="arc">
            <a:avLst>
              <a:gd name="adj1" fmla="val 14515656"/>
              <a:gd name="adj2" fmla="val 1795888"/>
            </a:avLst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1268760"/>
            <a:ext cx="302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Кошки (форма ушей)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1508" name="Picture 4" descr="Free photo beige cat lying in the so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2736304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5013176"/>
            <a:ext cx="206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Загнутые вперед</a:t>
            </a:r>
            <a:endParaRPr lang="ru-RU" dirty="0"/>
          </a:p>
        </p:txBody>
      </p:sp>
      <p:pic>
        <p:nvPicPr>
          <p:cNvPr id="21510" name="Picture 6" descr="https://cat-expert.ru/wp-content/gallery/amerikanskiy-kerl/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00808"/>
            <a:ext cx="3816424" cy="3168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5013176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Загнутые назад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87824" y="1268760"/>
            <a:ext cx="3283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Кошки (форма головы)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140968"/>
            <a:ext cx="612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Круглая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Трапециевидная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Клиновидная (треугольник равносторонний)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Треугольная  (треугольник равнобедренный, перед подбородком кошки очень большое пространство остаётся)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764972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Для определения формы головы нужно провести три отрезка.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1 отрезок проходит через верхний край головы и основание ушей.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2 отрезка проходят по краям головы в области скул 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979712" y="2060848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1340768"/>
            <a:ext cx="3283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Кошки (форма головы)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2530" name="Picture 2" descr="https://gafki.ru/wp-content/uploads/2020/03/1-kot-s-ploskoj-mord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2405328" cy="2579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4509120"/>
            <a:ext cx="1304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Округлая</a:t>
            </a:r>
            <a:endParaRPr lang="ru-RU" dirty="0"/>
          </a:p>
        </p:txBody>
      </p:sp>
      <p:pic>
        <p:nvPicPr>
          <p:cNvPr id="22532" name="Picture 4" descr="https://kartinkin.net/pics/uploads/posts/2022-07/1657787726_38-kartinkin-net-p-ekzoticheskaya-koshka-zhivotnie-krasivo-fo-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772816"/>
            <a:ext cx="3374678" cy="25060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4048" y="4437112"/>
            <a:ext cx="20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Трапециевидная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8613"/>
            <a:ext cx="83820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979712" y="2060848"/>
            <a:ext cx="9144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1340768"/>
            <a:ext cx="3283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Кошки (форма головы)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941168"/>
            <a:ext cx="173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  <a:r>
              <a:rPr lang="ru-RU" dirty="0" smtClean="0"/>
              <a:t>. Клиновидная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20072" y="5085184"/>
            <a:ext cx="16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  <a:r>
              <a:rPr lang="ru-RU" dirty="0" smtClean="0"/>
              <a:t>. Треугольная</a:t>
            </a:r>
            <a:endParaRPr lang="ru-RU" dirty="0"/>
          </a:p>
        </p:txBody>
      </p:sp>
      <p:pic>
        <p:nvPicPr>
          <p:cNvPr id="24578" name="Picture 2" descr="Free photo close up on beautiful c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2376264" cy="3096344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259632" y="3068960"/>
            <a:ext cx="5040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835696" y="2996952"/>
            <a:ext cx="504056" cy="5760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259632" y="2924944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0" name="Picture 4" descr="Free photo beautiful cat portrait close u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2160240" cy="3168352"/>
          </a:xfrm>
          <a:prstGeom prst="rect">
            <a:avLst/>
          </a:prstGeom>
          <a:noFill/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5652120" y="2420888"/>
            <a:ext cx="36004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084168" y="2420888"/>
            <a:ext cx="288032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652120" y="2348880"/>
            <a:ext cx="792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1340768"/>
            <a:ext cx="2861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Кошки (форма глаз)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2132856"/>
            <a:ext cx="8136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Круглая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Округлая (</a:t>
            </a:r>
            <a:r>
              <a:rPr lang="ru-RU" sz="2000" b="1" dirty="0" err="1" smtClean="0">
                <a:solidFill>
                  <a:srgbClr val="002060"/>
                </a:solidFill>
              </a:rPr>
              <a:t>каплевидная</a:t>
            </a:r>
            <a:r>
              <a:rPr lang="ru-RU" sz="2000" b="1" dirty="0" smtClean="0">
                <a:solidFill>
                  <a:srgbClr val="002060"/>
                </a:solidFill>
              </a:rPr>
              <a:t>) (глазное яблоко под наклоном, нижняя часть яблока больше, относительно верхней части)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Овальная (глазное яблоко вытянутое, находится под наклоном)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Миндалевидная (верхние веки обоих глаз соединяются прямой линией)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1340768"/>
            <a:ext cx="2861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Кошки (форма глаз)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9632" y="479715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Овальная</a:t>
            </a:r>
            <a:endParaRPr lang="ru-RU" dirty="0"/>
          </a:p>
        </p:txBody>
      </p:sp>
      <p:pic>
        <p:nvPicPr>
          <p:cNvPr id="25606" name="Picture 6" descr="Free photo adorable domestic kitty with copy space"/>
          <p:cNvPicPr>
            <a:picLocks noChangeAspect="1" noChangeArrowheads="1"/>
          </p:cNvPicPr>
          <p:nvPr/>
        </p:nvPicPr>
        <p:blipFill>
          <a:blip r:embed="rId3" cstate="print"/>
          <a:srcRect l="37437" r="20295" b="58303"/>
          <a:stretch>
            <a:fillRect/>
          </a:stretch>
        </p:blipFill>
        <p:spPr bwMode="auto">
          <a:xfrm>
            <a:off x="5148064" y="1844824"/>
            <a:ext cx="3528392" cy="273630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084168" y="4797152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Миндалевидная</a:t>
            </a:r>
            <a:endParaRPr lang="ru-RU" dirty="0"/>
          </a:p>
        </p:txBody>
      </p:sp>
      <p:pic>
        <p:nvPicPr>
          <p:cNvPr id="25608" name="Picture 8" descr="https://avatars.mds.yandex.net/i?id=b12045f3f40df66d093fb9ddd235813d6992bb1a-4952143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40671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Vector vector squiggle frame with vibrant color and funny plant and fruits el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1340768"/>
            <a:ext cx="2861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Кошки (форма глаз)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5602" name="Picture 2" descr="Beautiful cat portrait isolated"/>
          <p:cNvPicPr>
            <a:picLocks noChangeAspect="1" noChangeArrowheads="1"/>
          </p:cNvPicPr>
          <p:nvPr/>
        </p:nvPicPr>
        <p:blipFill>
          <a:blip r:embed="rId3" cstate="print"/>
          <a:srcRect b="42642"/>
          <a:stretch>
            <a:fillRect/>
          </a:stretch>
        </p:blipFill>
        <p:spPr bwMode="auto">
          <a:xfrm>
            <a:off x="611560" y="1700808"/>
            <a:ext cx="3384376" cy="34563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5157192"/>
            <a:ext cx="1076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Округлая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5445224"/>
            <a:ext cx="9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Круглая</a:t>
            </a:r>
            <a:endParaRPr lang="ru-RU" dirty="0"/>
          </a:p>
        </p:txBody>
      </p:sp>
      <p:pic>
        <p:nvPicPr>
          <p:cNvPr id="27650" name="Picture 2" descr="Free photo little grey kitten with blue eyes lies on the grey cou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88840"/>
            <a:ext cx="4594498" cy="3179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188640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1268760"/>
            <a:ext cx="2489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Окрас шерсти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Форма головы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Форма ушей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Форма хвоста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188640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(окрас шерсти)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124744"/>
            <a:ext cx="6427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Однотонный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Пятнистый (два и более пятен)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Чепрачный (одно пятно с четким контуром)</a:t>
            </a: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</a:rPr>
              <a:t>Подпалый</a:t>
            </a:r>
            <a:r>
              <a:rPr lang="ru-RU" sz="2400" b="1" dirty="0" smtClean="0">
                <a:solidFill>
                  <a:srgbClr val="002060"/>
                </a:solidFill>
              </a:rPr>
              <a:t> (плавный переход окраса)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188640"/>
            <a:ext cx="32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(окрас шерсти)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3794" name="Picture 2" descr="https://zooclub.ru/attach/6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836712"/>
            <a:ext cx="2469000" cy="18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2708920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Пятнистый</a:t>
            </a:r>
            <a:endParaRPr lang="ru-RU" dirty="0"/>
          </a:p>
        </p:txBody>
      </p:sp>
      <p:pic>
        <p:nvPicPr>
          <p:cNvPr id="33796" name="Picture 4" descr="https://krasivosti.pro/uploads/posts/2021-04/1618109356_10-p-shpits-malenkii-shchenok-sobaki-krasivo-fo-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2400000" cy="180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5013176"/>
            <a:ext cx="14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Однотонный</a:t>
            </a:r>
            <a:endParaRPr lang="ru-RU" dirty="0"/>
          </a:p>
        </p:txBody>
      </p:sp>
      <p:pic>
        <p:nvPicPr>
          <p:cNvPr id="33798" name="Picture 6" descr="https://zhivotnyeplanety.ru/wp-content/uploads/2020/12/rotvejler-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212976"/>
            <a:ext cx="2160240" cy="20880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91880" y="5373216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Подпалый</a:t>
            </a:r>
            <a:endParaRPr lang="ru-RU" dirty="0"/>
          </a:p>
        </p:txBody>
      </p:sp>
      <p:pic>
        <p:nvPicPr>
          <p:cNvPr id="33800" name="Picture 8" descr="https://krasivosti.pro/uploads/posts/2021-11/1636256904_15-krasivosti-pro-p-vostochno-yevropeiskaya-ovcharka-cheprachn-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92696"/>
            <a:ext cx="2713781" cy="1800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228184" y="2564904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Чепрачный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35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(форма головы)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908720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Клинообразная (почти у всех собак)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Скуластая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Грубая, с выпуклым лбом, вздернутая, короткая морда</a:t>
            </a: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</a:rPr>
              <a:t>Легая</a:t>
            </a:r>
            <a:r>
              <a:rPr lang="ru-RU" sz="2400" b="1" dirty="0" smtClean="0">
                <a:solidFill>
                  <a:srgbClr val="002060"/>
                </a:solidFill>
              </a:rPr>
              <a:t> с плоским лбом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358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(форма головы)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1746" name="Picture 2" descr="https://avatars.mds.yandex.net/i?id=48ccb8ef3caecf4b3492b79d1ab912754f755456-10139465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692696"/>
            <a:ext cx="3024336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3068960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Клинообразная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9969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Легая</a:t>
            </a:r>
            <a:endParaRPr lang="ru-RU" dirty="0"/>
          </a:p>
        </p:txBody>
      </p:sp>
      <p:pic>
        <p:nvPicPr>
          <p:cNvPr id="31750" name="Picture 6" descr="https://krot.club/uploads/posts/2020-11/1604801143_33-p-sobaki-srednikh-razmerov-krasivie-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429000"/>
            <a:ext cx="1944016" cy="180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71800" y="5373216"/>
            <a:ext cx="835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Грубая</a:t>
            </a:r>
            <a:endParaRPr lang="ru-RU" dirty="0"/>
          </a:p>
        </p:txBody>
      </p:sp>
      <p:pic>
        <p:nvPicPr>
          <p:cNvPr id="31752" name="Picture 8" descr="https://mnogo-krolikov.ru/wp-content/uploads/2019/04/https-yt3-ggpht-com-a-an66sayzoc72mwepwbtypmi0u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2088232" cy="201622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8064" y="5445224"/>
            <a:ext cx="114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Скуластая</a:t>
            </a:r>
            <a:endParaRPr lang="ru-RU" dirty="0"/>
          </a:p>
        </p:txBody>
      </p:sp>
      <p:pic>
        <p:nvPicPr>
          <p:cNvPr id="31754" name="Picture 10" descr="https://natalyland.ru/wp-content/uploads/2/0/4/20435881c10fde7a5ee6e00132be489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92696"/>
            <a:ext cx="258760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(форма ушей)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980728"/>
            <a:ext cx="33886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Стоячие</a:t>
            </a:r>
          </a:p>
          <a:p>
            <a:pPr marL="342900" indent="-342900">
              <a:buAutoNum type="arabicPeriod"/>
            </a:pPr>
            <a:r>
              <a:rPr lang="ru-RU" sz="2400" b="1" dirty="0" err="1" smtClean="0">
                <a:solidFill>
                  <a:srgbClr val="002060"/>
                </a:solidFill>
              </a:rPr>
              <a:t>Полустоячие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Развешенные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Висящие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Сближенные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Сильно укороченные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52400"/>
            <a:ext cx="88582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(форма ушей)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s://ferret-pet.ru/wp-content/uploads/3/1/7/3171b4de9a4fa84c8a16bc39698f9a7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764704"/>
            <a:ext cx="1928176" cy="1800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2636912"/>
            <a:ext cx="1491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ru-RU" b="1" dirty="0" smtClean="0">
                <a:solidFill>
                  <a:srgbClr val="002060"/>
                </a:solidFill>
              </a:rPr>
              <a:t>Сближенные</a:t>
            </a:r>
          </a:p>
        </p:txBody>
      </p:sp>
      <p:pic>
        <p:nvPicPr>
          <p:cNvPr id="29700" name="Picture 4" descr="https://i6.imageban.ru/out/2023/03/07/6940b44534b585e8232da5d576fe38f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764704"/>
            <a:ext cx="2528090" cy="18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60032" y="2636912"/>
            <a:ext cx="14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Полустоячие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704" name="AutoShape 8" descr="https://upload.oola.com/rola/uploads/2023/04/soft-focus-photo-of-dachshund-stockpack-pexels-edited-scal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6" name="Picture 10" descr="https://natalyland.ru/wp-content/uploads/9/b/4/9b4385521de5f66ca67119841788d44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068960"/>
            <a:ext cx="1746631" cy="180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1920" y="5085184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Развешенные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(форма ушей)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8914" name="Picture 2" descr="https://i7.imageban.ru/out/2023/03/07/f766868316a9df20c4ba4f27c85d3a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2700000" cy="18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924944"/>
            <a:ext cx="97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Стоячая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8916" name="Picture 4" descr="https://zooclub.ru/attach/8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2400000" cy="180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2852936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Висячая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8918" name="Picture 6" descr="https://w.forfun.com/fetch/2c/2c53d017e8fc3c6ceb71c0f0f39e594a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12976"/>
            <a:ext cx="2400000" cy="180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5157192"/>
            <a:ext cx="232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Сильно укороченные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(форма хвоста)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8" y="1268760"/>
            <a:ext cx="23001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Саблевидная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Кольцом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Поленом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Прутом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Крючком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Серпом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(форма хвоста)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6866" name="Picture 2" descr="https://marchelache.com/storage/f0/6c/f06c87fa-4282-496d-9f5b-977f45888fce/c/xzcdld7mhi-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92696"/>
            <a:ext cx="3428571" cy="18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23728" y="2564904"/>
            <a:ext cx="1050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Кольцом</a:t>
            </a:r>
            <a:endParaRPr lang="ru-RU" dirty="0"/>
          </a:p>
        </p:txBody>
      </p:sp>
      <p:sp>
        <p:nvSpPr>
          <p:cNvPr id="36868" name="AutoShape 4" descr="https://s.hdnux.com/photos/01/07/74/14/18858788/7/120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0" name="AutoShape 6" descr="https://corgipembroke.ru/wp-content/uploads/2022/12/522552-1536x10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72" name="Picture 8" descr="https://pets-expert.ru/wp-content/uploads/2018/12/%D0%9E%D0%B1%D1%80%D0%B0%D0%B4%D0%BE%D0%B2%D0%B0%D0%BD%D0%BD%D0%B0%D1%8F-%D1%81%D0%BE%D0%B1%D0%B0%D0%BA%D0%B0-%D1%81%D0%BE%D0%B2%D0%B5%D1%80%D1%88%D0%B0%D0%B5%D1%82-%D0%B1%D0%B5%D1%81%D0%BF%D0%BE%D1%80%D1%8F%D0%B4%D0%BE%D1%87%D0%BD%D1%8B%D0%B5-%D0%B4%D0%B2%D0%B8%D0%B6%D0%B5%D0%BD%D0%B8%D1%8F-%D1%85%D0%B2%D0%BE%D1%81%D1%82%D0%BE%D0%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2403204" cy="1800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52120" y="2636912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Серпом</a:t>
            </a:r>
            <a:endParaRPr lang="ru-RU" dirty="0"/>
          </a:p>
        </p:txBody>
      </p:sp>
      <p:pic>
        <p:nvPicPr>
          <p:cNvPr id="36874" name="Picture 10" descr="http://i2.wp.com/persuasionmarketingandmedia.com/wp-content/uploads/2014/07/iStock_000013036969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068960"/>
            <a:ext cx="2685714" cy="180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851920" y="5157192"/>
            <a:ext cx="14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Саблевидная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Free PSD cute dog isol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3252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Собаки (форма хвоста)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5842" name="Picture 2" descr="https://nickiong.com/app/uploads/sites/2/2021/04/long-tail-keywords-1024x683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2698682" cy="18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2636912"/>
            <a:ext cx="1088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Крючком</a:t>
            </a:r>
            <a:endParaRPr lang="ru-RU" dirty="0"/>
          </a:p>
        </p:txBody>
      </p:sp>
      <p:pic>
        <p:nvPicPr>
          <p:cNvPr id="35844" name="Picture 4" descr="https://avatars.dzeninfra.ru/get-zen_doc/9661583/pub_6489c16ed6a3892faebfb9c9_6489c1fcbe856a4d8ef384ce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692696"/>
            <a:ext cx="2637333" cy="180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2780928"/>
            <a:ext cx="9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Прутом</a:t>
            </a:r>
            <a:endParaRPr lang="ru-RU" dirty="0"/>
          </a:p>
        </p:txBody>
      </p:sp>
      <p:pic>
        <p:nvPicPr>
          <p:cNvPr id="35846" name="Picture 6" descr="https://tavika.ru/wp-content/uploads/2022/06/2a66eaf0-b1a0-4265-bf0c-d3613811d38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140968"/>
            <a:ext cx="2392026" cy="180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995936" y="5085184"/>
            <a:ext cx="107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Поленом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SD Коричневая лошадь скачет на задних лапах на прозрачном фоне генеративный 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427984" cy="3717032"/>
          </a:xfrm>
          <a:prstGeom prst="rect">
            <a:avLst/>
          </a:prstGeom>
          <a:noFill/>
        </p:spPr>
      </p:pic>
      <p:pic>
        <p:nvPicPr>
          <p:cNvPr id="39938" name="Picture 2" descr="Free vector brown horse cartoon isol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5350"/>
            <a:ext cx="5695950" cy="5962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260648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Лошади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1484784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Масть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Постановка головы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Форма головы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</a:rPr>
              <a:t>Постановка задних конечностей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60648"/>
            <a:ext cx="23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Лошади (масть)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052736"/>
            <a:ext cx="74333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Серая (белая)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Рыжая (коричневая)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Вороная (черная)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Мышастая (серая с черным)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Гнедая / саврасая (коричневая с черным)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Соловая / игреневая (коричневая/ рыжая с белым)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Чубарая (белая с мелкими пятнами)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Пегая (белая с крупными пятнами)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</a:rPr>
              <a:t>В «яблоках» (со светлыми мелкими пятнами)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0962" name="Picture 2" descr="Free vector horse vector vintage illustration, remixed from artworks by george stub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3779912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1004" y="260648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Лошади (масть)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s://kohuku.ru/uploads/posts/2012-01/1326913061_svetlo-seraya.jp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4148758" cy="27692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07704" y="3573016"/>
            <a:ext cx="15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Белая (серая)</a:t>
            </a:r>
            <a:endParaRPr lang="ru-RU" dirty="0"/>
          </a:p>
        </p:txBody>
      </p:sp>
      <p:pic>
        <p:nvPicPr>
          <p:cNvPr id="41988" name="Picture 4" descr="https://haski-mana.ru/wp-content/uploads/c/7/6/c768006f6a42238a0a607f6b9b81614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4104456" cy="34141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4293096"/>
            <a:ext cx="2176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Рыжая (коричневая)</a:t>
            </a:r>
            <a:endParaRPr lang="ru-RU" dirty="0"/>
          </a:p>
        </p:txBody>
      </p:sp>
      <p:pic>
        <p:nvPicPr>
          <p:cNvPr id="41990" name="Picture 6" descr="https://1stalin.ru/wp-content/uploads/2022/12/159f149075b792a1857342d972f77524.j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9688"/>
            <a:ext cx="4217740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6309320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Черная (вороная)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1004" y="260648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Лошади (масть)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3010" name="Picture 2" descr="https://loshadi.info/wp-content/uploads/2018/12/mishast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3291947" cy="24689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3356992"/>
            <a:ext cx="295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Мышастая (серая с черным)</a:t>
            </a:r>
            <a:endParaRPr lang="ru-RU" dirty="0"/>
          </a:p>
        </p:txBody>
      </p:sp>
      <p:pic>
        <p:nvPicPr>
          <p:cNvPr id="43012" name="Picture 4" descr="https://krasivosti.pro/uploads/posts/2021-04/1618180912_34-p-gnedoi-kon-loshadi-krasivo-foto-36.jpg"/>
          <p:cNvPicPr>
            <a:picLocks noChangeAspect="1" noChangeArrowheads="1"/>
          </p:cNvPicPr>
          <p:nvPr/>
        </p:nvPicPr>
        <p:blipFill>
          <a:blip r:embed="rId3" cstate="print"/>
          <a:srcRect t="5263" r="1589"/>
          <a:stretch>
            <a:fillRect/>
          </a:stretch>
        </p:blipFill>
        <p:spPr bwMode="auto">
          <a:xfrm>
            <a:off x="4572000" y="764704"/>
            <a:ext cx="3375042" cy="2520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3429000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Гнедая, саврасая</a:t>
            </a:r>
            <a:endParaRPr lang="ru-RU" dirty="0"/>
          </a:p>
        </p:txBody>
      </p:sp>
      <p:pic>
        <p:nvPicPr>
          <p:cNvPr id="43014" name="Picture 6" descr="https://oir.mobi/uploads/posts/2021-05/1620122566_28-oir_mobi-p-solovaya-mast-loshadi-zhivotnie-krasivo-fo-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312368" cy="24543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6309320"/>
            <a:ext cx="3204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Соловая (коричневая с белым)</a:t>
            </a:r>
            <a:endParaRPr lang="ru-RU" dirty="0"/>
          </a:p>
        </p:txBody>
      </p:sp>
      <p:pic>
        <p:nvPicPr>
          <p:cNvPr id="43016" name="Picture 8" descr="http://mtdata.ru/u16/photoAEEF/20808475362-0/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789040"/>
            <a:ext cx="2880320" cy="223224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84168" y="623731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Чубарая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1004" y="260648"/>
            <a:ext cx="2316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Лошади (масть)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4034" name="Picture 2" descr="https://mrhvost.com/wp-content/uploads/3/b/3/3b3058baa4041ac9643bed679cc2af67.png"/>
          <p:cNvPicPr>
            <a:picLocks noChangeAspect="1" noChangeArrowheads="1"/>
          </p:cNvPicPr>
          <p:nvPr/>
        </p:nvPicPr>
        <p:blipFill>
          <a:blip r:embed="rId2" cstate="print"/>
          <a:srcRect b="12116"/>
          <a:stretch>
            <a:fillRect/>
          </a:stretch>
        </p:blipFill>
        <p:spPr bwMode="auto">
          <a:xfrm>
            <a:off x="179512" y="980728"/>
            <a:ext cx="4697760" cy="275237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3861048"/>
            <a:ext cx="360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Пегая (белая с крупными пятнами)</a:t>
            </a:r>
            <a:endParaRPr lang="ru-RU" dirty="0"/>
          </a:p>
        </p:txBody>
      </p:sp>
      <p:pic>
        <p:nvPicPr>
          <p:cNvPr id="44036" name="Picture 4" descr="https://www.funnyart.club/uploads/posts/2022-12/thumbs/1671857739_www-funnyart-club-p-loshad-v-yablokakh-fotografii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723" y="908720"/>
            <a:ext cx="4173277" cy="36724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44208" y="5013176"/>
            <a:ext cx="114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яблоках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47638"/>
            <a:ext cx="88201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Бесплатное фото Лошадь на лу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19"/>
            <a:ext cx="9144000" cy="594928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71800" y="188640"/>
            <a:ext cx="4124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Лошади (Постановка головы)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08720"/>
            <a:ext cx="481067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/>
              <a:t>Длинная прямая шея</a:t>
            </a:r>
          </a:p>
          <a:p>
            <a:pPr marL="342900" indent="-342900"/>
            <a:r>
              <a:rPr lang="ru-RU" sz="2800" b="1" dirty="0" smtClean="0"/>
              <a:t>(АВ     ВС)</a:t>
            </a:r>
          </a:p>
          <a:p>
            <a:pPr marL="342900" indent="-342900"/>
            <a:r>
              <a:rPr lang="ru-RU" sz="2800" b="1" dirty="0" smtClean="0"/>
              <a:t>2. Длинная «лебединая шея»</a:t>
            </a:r>
          </a:p>
          <a:p>
            <a:pPr marL="342900" indent="-342900"/>
            <a:r>
              <a:rPr lang="ru-RU" sz="2800" b="1" dirty="0" smtClean="0"/>
              <a:t>3. Длинная «оленья» шея</a:t>
            </a:r>
          </a:p>
          <a:p>
            <a:pPr marL="342900" indent="-342900"/>
            <a:r>
              <a:rPr lang="ru-RU" sz="2800" b="1" dirty="0" smtClean="0"/>
              <a:t>4. Короткая шея (АВ   ВС)</a:t>
            </a:r>
            <a:endParaRPr lang="ru-RU" sz="2800" b="1" dirty="0"/>
          </a:p>
        </p:txBody>
      </p:sp>
      <p:pic>
        <p:nvPicPr>
          <p:cNvPr id="1028" name="Picture 4" descr="https://avatars.mds.yandex.net/i?id=ddf8fac4a9c8969ac5cae1d158f40779bac4d52b-10766029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216024" cy="216024"/>
          </a:xfrm>
          <a:prstGeom prst="rect">
            <a:avLst/>
          </a:prstGeom>
          <a:noFill/>
        </p:spPr>
      </p:pic>
      <p:pic>
        <p:nvPicPr>
          <p:cNvPr id="1030" name="Picture 6" descr="https://avatars.mds.yandex.net/i?id=088d5880d0b537a86f55660b1dc2566dc9d6ce15-5899861-images-thumbs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780928"/>
            <a:ext cx="216024" cy="216024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563888" y="2924944"/>
            <a:ext cx="216024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8104" y="24208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28498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stCxn id="10" idx="2"/>
          </p:cNvCxnSpPr>
          <p:nvPr/>
        </p:nvCxnSpPr>
        <p:spPr>
          <a:xfrm>
            <a:off x="5724128" y="2944108"/>
            <a:ext cx="576064" cy="14209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4168" y="429309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635896" y="3645024"/>
            <a:ext cx="1152128" cy="1872208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1960" y="5517232"/>
            <a:ext cx="328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Начало шеи (лопатка - точка С)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4124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Лошади (Постановка головы)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692696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Длинная лебединая шея </a:t>
            </a:r>
            <a:r>
              <a:rPr lang="ru-RU" sz="2400" dirty="0" smtClean="0">
                <a:solidFill>
                  <a:srgbClr val="002060"/>
                </a:solidFill>
              </a:rPr>
              <a:t>– длина шеи больше, чем длина головы,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шея от основания к ушам суживается слабо,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имеет хорошо выраженный изгиб.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6082" name="Picture 2" descr="Фото Две лошади на фоне не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20888"/>
            <a:ext cx="5962650" cy="3781425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995936" y="3573016"/>
            <a:ext cx="2232248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95936" y="321297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450912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076056" y="2852936"/>
            <a:ext cx="43204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008" y="2492896"/>
            <a:ext cx="298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Хорошо выраженный изгиб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188640"/>
            <a:ext cx="4124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Лошади (Постановка головы)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836712"/>
            <a:ext cx="8510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 лошадей с оленьей формой шеи горло еще более изогнуто,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что также способствует затруднению дыхания. 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7108" name="Picture 4" descr="https://i.pinimg.com/originals/91/60/82/9160825d4023c178cdebfe6cc4d66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2558"/>
            <a:ext cx="5583188" cy="488932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>
            <a:stCxn id="47108" idx="1"/>
          </p:cNvCxnSpPr>
          <p:nvPr/>
        </p:nvCxnSpPr>
        <p:spPr>
          <a:xfrm flipV="1">
            <a:off x="1691680" y="3645024"/>
            <a:ext cx="1152128" cy="6421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99592" y="4293096"/>
            <a:ext cx="1798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Горло изогнутое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188640"/>
            <a:ext cx="4124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Лошади (Постановка головы)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64704"/>
            <a:ext cx="698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Короткая шея -  морда длиннее шеи или равна ей.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8130" name="Picture 2" descr="Белые лошади бегут в воде по пляж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480720" cy="504056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3923928" y="2564904"/>
            <a:ext cx="936104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491880" y="2564904"/>
            <a:ext cx="432048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79912" y="220486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06896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501008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Бесплатное фото Бегущий чистокровный жеребец пасется на зеленом лугу сельской фермы, созданной 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9872" y="188640"/>
            <a:ext cx="279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Форма головы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437112"/>
            <a:ext cx="50693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Прямая длинная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Прямая клиновидная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Горбатая и горбоносая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Щучья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Фото Белые лошади в камарге, франция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19872" y="188640"/>
            <a:ext cx="279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Форма головы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Прямая длинная голова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проводим 2 прямых отрезка. </a:t>
            </a:r>
          </a:p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Первый отрезок проводим через верхнюю часть головы.</a:t>
            </a:r>
          </a:p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Второй отрезок проводим через нижнюю часть головы.</a:t>
            </a:r>
          </a:p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Точку пересечения отрезков принимаем за 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Точка </a:t>
            </a: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расположена вначале морды.</a:t>
            </a:r>
          </a:p>
          <a:p>
            <a:pPr marL="342900" indent="-342900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Точка </a:t>
            </a:r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расположена у основания ушей.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661248"/>
            <a:ext cx="7707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Отрезок АВ больше или равен отрезку ВС 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188640"/>
            <a:ext cx="279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Форма головы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1910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Короткая голова </a:t>
            </a:r>
          </a:p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АВ меньше ВС</a:t>
            </a:r>
            <a:endParaRPr lang="ru-RU" dirty="0"/>
          </a:p>
        </p:txBody>
      </p:sp>
      <p:pic>
        <p:nvPicPr>
          <p:cNvPr id="50178" name="Picture 2" descr="Бесплатное фото Красивая лоша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952328" cy="4621882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403648" y="2852936"/>
            <a:ext cx="1944216" cy="4005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15616" y="2492896"/>
            <a:ext cx="576064" cy="43651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Блок-схема: узел 13"/>
          <p:cNvSpPr/>
          <p:nvPr/>
        </p:nvSpPr>
        <p:spPr>
          <a:xfrm>
            <a:off x="1043608" y="2420888"/>
            <a:ext cx="216024" cy="216024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971600" y="206084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1403648" y="5229200"/>
            <a:ext cx="216024" cy="216024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43608" y="51571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1547664" y="6309320"/>
            <a:ext cx="216024" cy="216024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187624" y="609329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А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Бесплатное фото Крупным планом на лошади на природ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71925" cy="5013176"/>
          </a:xfrm>
          <a:prstGeom prst="rect">
            <a:avLst/>
          </a:prstGeom>
          <a:noFill/>
        </p:spPr>
      </p:pic>
      <p:cxnSp>
        <p:nvCxnSpPr>
          <p:cNvPr id="4" name="Прямая со стрелкой 3"/>
          <p:cNvCxnSpPr/>
          <p:nvPr/>
        </p:nvCxnSpPr>
        <p:spPr>
          <a:xfrm>
            <a:off x="2339752" y="548680"/>
            <a:ext cx="2664296" cy="63093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827584" y="2564904"/>
            <a:ext cx="4608512" cy="3960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Блок-схема: узел 9"/>
          <p:cNvSpPr/>
          <p:nvPr/>
        </p:nvSpPr>
        <p:spPr>
          <a:xfrm>
            <a:off x="4427984" y="5661248"/>
            <a:ext cx="216024" cy="216024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419872" y="3284984"/>
            <a:ext cx="216024" cy="216024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267744" y="404664"/>
            <a:ext cx="216024" cy="216024"/>
          </a:xfrm>
          <a:prstGeom prst="flowChartConnector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83969" y="692696"/>
            <a:ext cx="4608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Прямая длинная голова – отрезок ВС</a:t>
            </a:r>
          </a:p>
          <a:p>
            <a:pPr marL="342900" indent="-3429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меньше отрезка АВ или равен. </a:t>
            </a:r>
          </a:p>
          <a:p>
            <a:pPr marL="342900" indent="-3429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отрезки равны,</a:t>
            </a:r>
          </a:p>
          <a:p>
            <a:pPr marL="342900" indent="-34290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часто такую голову называют клиновидная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07704" y="260648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59832" y="328498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67944" y="5733256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Мелкофокусный вертикальный снимок коричневой лошади в упряжке, идущей по песчаной зем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3744416" cy="48105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19872" y="188640"/>
            <a:ext cx="279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Форма головы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196752"/>
            <a:ext cx="1264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Щучья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419872" y="3212976"/>
            <a:ext cx="36004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2228" name="Picture 4" descr="Бесплатное фото Прекрасный вид на великолепную белую лошадь с зеленым поле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44824"/>
            <a:ext cx="4378474" cy="482453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2924944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Изгиб во внутрь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1268760"/>
            <a:ext cx="1971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Горбоносая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77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Лошади (постановка задних конечностей)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39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Если линия проходит или почти проходит через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крайнюю точку задней поверхности путового сустава.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53250" name="Picture 2" descr="Бесплатное фото Чистокровная лошадь в загоне на открытом воздухе. вид сбоку белая лоша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5962650" cy="5013176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1331640" y="2996952"/>
            <a:ext cx="432048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7584" y="2636912"/>
            <a:ext cx="212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Седалищный бугор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691680" y="3284984"/>
            <a:ext cx="288032" cy="3573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0272" y="213285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Через седалищный бугор опускаем перпендикуляр вниз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1979712" y="5445224"/>
            <a:ext cx="3168352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51920" y="5805264"/>
            <a:ext cx="2588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FFFF00"/>
                </a:solidFill>
              </a:rPr>
              <a:t>Путовый</a:t>
            </a:r>
            <a:r>
              <a:rPr lang="ru-RU" sz="2800" b="1" dirty="0" smtClean="0">
                <a:solidFill>
                  <a:srgbClr val="FFFF00"/>
                </a:solidFill>
              </a:rPr>
              <a:t> сустав</a:t>
            </a:r>
            <a:endParaRPr lang="ru-RU" sz="2800" b="1" dirty="0">
              <a:solidFill>
                <a:srgbClr val="FFFF00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979712" y="5949280"/>
            <a:ext cx="3096344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90500"/>
            <a:ext cx="88773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60648"/>
            <a:ext cx="6777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Лошади (постановка задних конечностей)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6470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Если линия не проходит  через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крайнюю точку задней поверхности путового сустава.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5298" name="Picture 2" descr="Бесплатное фото Лошадь ест на луг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6480720" cy="4752528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2123728" y="2636912"/>
            <a:ext cx="432048" cy="309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Вектор Бесшовные модели удачи с подковой и умными листьям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71600" y="1052736"/>
            <a:ext cx="7411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Удачи на экзамене !!!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90488"/>
            <a:ext cx="9096375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5242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14290"/>
            <a:ext cx="23241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4786322"/>
          <a:ext cx="8358248" cy="670560"/>
        </p:xfrm>
        <a:graphic>
          <a:graphicData uri="http://schemas.openxmlformats.org/drawingml/2006/table">
            <a:tbl>
              <a:tblPr/>
              <a:tblGrid>
                <a:gridCol w="2089562"/>
                <a:gridCol w="2089562"/>
                <a:gridCol w="2089562"/>
                <a:gridCol w="2089562"/>
              </a:tblGrid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1) хлоропласт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2) вакуоль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3) пигмент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latin typeface="Arial" pitchFamily="34" charset="0"/>
                          <a:cs typeface="Arial" pitchFamily="34" charset="0"/>
                        </a:rPr>
                        <a:t>4) митохондрия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5) сливаются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6) распадаются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7) целлюлоза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Arial" pitchFamily="34" charset="0"/>
                          <a:cs typeface="Arial" pitchFamily="34" charset="0"/>
                        </a:rPr>
                        <a:t>8) глюкоза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7158" y="1643050"/>
            <a:ext cx="850112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Вставьте в текст «Отличие растительной клетки от животной» пропущенные термины из предложенного перечня, используя для этого цифровые обозначения. Запишите в текст цифры выбранных ответов, а затем получившуюся последовательность цифр (по тексту) впишите в приведенную ниже таблицу.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ОТЛИЧИЕ РАСТИТЕЛЬНОЙ КЛЕТКИ ОТ ЖИВОТНОЙ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Растительная клетка, в отличие от животной, имеет ___________ (А), которые у старых клеток ___________(Б) и вытесняют ядро клетки из центра к ее оболочке. В клеточном соке могут находиться ___________ (В), которые придают ей синюю, фиолетовую, малиновую окраску и др. Оболочка растительной клетки преимущественно состоит из ___________ (Г).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ПЕРЕЧЕНЬ ТЕРМИНОВ: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57224" y="5857892"/>
          <a:ext cx="2000264" cy="7315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0066"/>
                <a:gridCol w="500066"/>
                <a:gridCol w="500066"/>
                <a:gridCol w="50006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Г</a:t>
                      </a:r>
                    </a:p>
                  </a:txBody>
                  <a:tcPr anchor="ctr"/>
                </a:tc>
              </a:tr>
              <a:tr h="133350">
                <a:tc>
                  <a:txBody>
                    <a:bodyPr/>
                    <a:lstStyle/>
                    <a:p>
                      <a:r>
                        <a:rPr lang="ru-RU"/>
                        <a:t>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/>
                        <a:t>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 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104775"/>
            <a:ext cx="8943975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1089</Words>
  <Application>Microsoft Office PowerPoint</Application>
  <PresentationFormat>Экран (4:3)</PresentationFormat>
  <Paragraphs>274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Тема Office</vt:lpstr>
      <vt:lpstr>«Разбор типичных ошибок ОГЭ по биологии и отработка конкретных заданий линий 7,10,13»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Компуктер</dc:creator>
  <cp:lastModifiedBy>Admin</cp:lastModifiedBy>
  <cp:revision>93</cp:revision>
  <dcterms:created xsi:type="dcterms:W3CDTF">2023-12-15T06:35:17Z</dcterms:created>
  <dcterms:modified xsi:type="dcterms:W3CDTF">2025-03-23T07:40:11Z</dcterms:modified>
</cp:coreProperties>
</file>