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23" r:id="rId1"/>
  </p:sldMasterIdLst>
  <p:notesMasterIdLst>
    <p:notesMasterId r:id="rId14"/>
  </p:notesMasterIdLst>
  <p:sldIdLst>
    <p:sldId id="256" r:id="rId2"/>
    <p:sldId id="257" r:id="rId3"/>
    <p:sldId id="288" r:id="rId4"/>
    <p:sldId id="293" r:id="rId5"/>
    <p:sldId id="287" r:id="rId6"/>
    <p:sldId id="289" r:id="rId7"/>
    <p:sldId id="291" r:id="rId8"/>
    <p:sldId id="280" r:id="rId9"/>
    <p:sldId id="270" r:id="rId10"/>
    <p:sldId id="264" r:id="rId11"/>
    <p:sldId id="271" r:id="rId12"/>
    <p:sldId id="29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929" autoAdjust="0"/>
    <p:restoredTop sz="94660"/>
  </p:normalViewPr>
  <p:slideViewPr>
    <p:cSldViewPr>
      <p:cViewPr varScale="1">
        <p:scale>
          <a:sx n="76" d="100"/>
          <a:sy n="76" d="100"/>
        </p:scale>
        <p:origin x="68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EE6022-F8A7-494A-8A3F-7C41368DA8CC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8ABB31-05B6-478D-90FF-0C1D388880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422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ABB31-05B6-478D-90FF-0C1D388880C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357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517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215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282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323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876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111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92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233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612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4952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77416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98575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061543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83872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8549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793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8208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2514601"/>
            <a:ext cx="6600451" cy="2262781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АНАЛИЗ ГИА по истории  в 11-х классах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64088" y="4777382"/>
            <a:ext cx="3537010" cy="1652014"/>
          </a:xfrm>
        </p:spPr>
        <p:txBody>
          <a:bodyPr>
            <a:normAutofit lnSpcReduction="10000"/>
          </a:bodyPr>
          <a:lstStyle/>
          <a:p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</a:t>
            </a:r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Подготовила </a:t>
            </a:r>
            <a:r>
              <a:rPr lang="ru-RU" sz="15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Дорохина</a:t>
            </a:r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О.Г.</a:t>
            </a:r>
          </a:p>
          <a:p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Учитель истории и обществознания </a:t>
            </a:r>
          </a:p>
          <a:p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ГБОУ СОШ </a:t>
            </a:r>
            <a:r>
              <a:rPr lang="ru-RU" sz="15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с.Богдановка</a:t>
            </a:r>
            <a:endParaRPr lang="ru-RU" sz="15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5" y="260648"/>
            <a:ext cx="7344815" cy="72008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Особенности ЕГЭ-2026по истории 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02638"/>
            <a:ext cx="8401080" cy="5072098"/>
          </a:xfrm>
        </p:spPr>
        <p:txBody>
          <a:bodyPr>
            <a:normAutofit/>
          </a:bodyPr>
          <a:lstStyle/>
          <a:p>
            <a:pPr marL="82296" lvl="0" indent="0" algn="just">
              <a:spcBef>
                <a:spcPts val="600"/>
              </a:spcBef>
              <a:buClr>
                <a:srgbClr val="3891A7"/>
              </a:buClr>
              <a:buSzPct val="80000"/>
              <a:buNone/>
            </a:pPr>
            <a:r>
              <a:rPr lang="ru-RU" sz="2700" b="1" i="1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Краткая характеристика КИМ ЕГЭ по истории.</a:t>
            </a:r>
          </a:p>
          <a:p>
            <a:pPr marL="82296" lvl="0" indent="0" algn="just">
              <a:spcBef>
                <a:spcPts val="600"/>
              </a:spcBef>
              <a:buClr>
                <a:srgbClr val="3891A7"/>
              </a:buClr>
              <a:buSzPct val="80000"/>
              <a:buNone/>
            </a:pPr>
            <a:r>
              <a:rPr lang="ru-RU" sz="2200" b="1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1.Цель:</a:t>
            </a:r>
            <a:r>
              <a:rPr lang="ru-RU" sz="2200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Выявление образовательных достижений  выпускников.</a:t>
            </a:r>
          </a:p>
          <a:p>
            <a:pPr marL="82296" lvl="0" indent="0" algn="just">
              <a:spcBef>
                <a:spcPts val="600"/>
              </a:spcBef>
              <a:buClr>
                <a:srgbClr val="3891A7"/>
              </a:buClr>
              <a:buSzPct val="80000"/>
              <a:buNone/>
            </a:pPr>
            <a:r>
              <a:rPr lang="ru-RU" sz="2200" b="1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2.Структура:</a:t>
            </a:r>
            <a:r>
              <a:rPr lang="ru-RU" sz="2200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21 задание (12 с кратким ответом, 9 с развернутым).</a:t>
            </a:r>
          </a:p>
          <a:p>
            <a:pPr marL="82296" lvl="0" indent="0" algn="just">
              <a:spcBef>
                <a:spcPts val="600"/>
              </a:spcBef>
              <a:buClr>
                <a:srgbClr val="3891A7"/>
              </a:buClr>
              <a:buSzPct val="80000"/>
              <a:buNone/>
            </a:pPr>
            <a:r>
              <a:rPr lang="ru-RU" sz="2200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3</a:t>
            </a:r>
            <a:r>
              <a:rPr lang="ru-RU" sz="2200" b="1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.Содержание:</a:t>
            </a:r>
            <a:r>
              <a:rPr lang="ru-RU" sz="2200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История России с </a:t>
            </a:r>
            <a:r>
              <a:rPr lang="ru-RU" sz="2200" kern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сдревности</a:t>
            </a:r>
            <a:r>
              <a:rPr lang="ru-RU" sz="2200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до наших дней + Всеобщая история(</a:t>
            </a:r>
            <a:r>
              <a:rPr lang="ru-RU" sz="2200" kern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войны,дипломатия,культура</a:t>
            </a:r>
            <a:r>
              <a:rPr lang="ru-RU" sz="2200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).</a:t>
            </a:r>
          </a:p>
          <a:p>
            <a:pPr marL="82296" lvl="0" indent="0" algn="just">
              <a:spcBef>
                <a:spcPts val="600"/>
              </a:spcBef>
              <a:buClr>
                <a:srgbClr val="3891A7"/>
              </a:buClr>
              <a:buSzPct val="80000"/>
              <a:buNone/>
            </a:pPr>
            <a:r>
              <a:rPr lang="ru-RU" sz="2200" b="1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4.Ключевые акценты:</a:t>
            </a:r>
          </a:p>
          <a:p>
            <a:pPr marL="365760" lvl="0" indent="-283464" algn="just">
              <a:spcBef>
                <a:spcPts val="600"/>
              </a:spcBef>
              <a:buClr>
                <a:srgbClr val="3891A7"/>
              </a:buClr>
              <a:buSzPct val="80000"/>
              <a:buFontTx/>
              <a:buChar char="-"/>
            </a:pPr>
            <a:r>
              <a:rPr lang="ru-RU" sz="2200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Аналитические и коммуникативные умения.</a:t>
            </a:r>
          </a:p>
          <a:p>
            <a:pPr marL="365760" lvl="0" indent="-283464" algn="just">
              <a:spcBef>
                <a:spcPts val="600"/>
              </a:spcBef>
              <a:buClr>
                <a:srgbClr val="3891A7"/>
              </a:buClr>
              <a:buSzPct val="80000"/>
              <a:buFontTx/>
              <a:buChar char="-"/>
            </a:pPr>
            <a:r>
              <a:rPr lang="ru-RU" sz="2200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Работа с источниками(</a:t>
            </a:r>
            <a:r>
              <a:rPr lang="ru-RU" sz="2200" kern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письменные,карты,иллюстрации</a:t>
            </a:r>
            <a:r>
              <a:rPr lang="ru-RU" sz="2200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).</a:t>
            </a:r>
          </a:p>
          <a:p>
            <a:pPr marL="365760" lvl="0" indent="-283464" algn="just">
              <a:spcBef>
                <a:spcPts val="600"/>
              </a:spcBef>
              <a:buClr>
                <a:srgbClr val="3891A7"/>
              </a:buClr>
              <a:buSzPct val="80000"/>
              <a:buFontTx/>
              <a:buChar char="-"/>
            </a:pPr>
            <a:r>
              <a:rPr lang="ru-RU" sz="2200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Особое внимание: Великая Отечественная война (задания 8 и 17).</a:t>
            </a:r>
          </a:p>
          <a:p>
            <a:pPr marL="82296" lvl="0" indent="0" algn="just">
              <a:spcBef>
                <a:spcPts val="600"/>
              </a:spcBef>
              <a:buClr>
                <a:srgbClr val="3891A7"/>
              </a:buClr>
              <a:buSzPct val="80000"/>
              <a:buNone/>
            </a:pPr>
            <a:r>
              <a:rPr lang="ru-RU" sz="2200" b="1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5. Изменения 2026: </a:t>
            </a:r>
            <a:r>
              <a:rPr lang="ru-RU" sz="2200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Изменений в структуре и содержанию по сравнению с 2025 годом нет.</a:t>
            </a:r>
          </a:p>
          <a:p>
            <a:pPr marL="0" indent="0">
              <a:buNone/>
            </a:pP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" pitchFamily="2" charset="2"/>
              <a:buChar char="ü"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92764"/>
            <a:ext cx="6347713" cy="13208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Общие статистические  данные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ЕГЭ-2026 по истории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3273323"/>
              </p:ext>
            </p:extLst>
          </p:nvPr>
        </p:nvGraphicFramePr>
        <p:xfrm>
          <a:off x="1331640" y="1969965"/>
          <a:ext cx="6264696" cy="10269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646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1964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Общее количество  сдающих  экзамен в Юго-Восточном управлении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1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</a:t>
                      </a:r>
                      <a:r>
                        <a:rPr lang="ru-RU" sz="24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человек </a:t>
                      </a: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-100%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9585942"/>
              </p:ext>
            </p:extLst>
          </p:nvPr>
        </p:nvGraphicFramePr>
        <p:xfrm>
          <a:off x="142844" y="3286124"/>
          <a:ext cx="8858312" cy="14846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60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95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27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                Юго-Восточный образовательный округ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Алексеевский район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Борский район 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Нефтегорский</a:t>
                      </a: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 район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4 </a:t>
                      </a: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- обучающихся  </a:t>
                      </a:r>
                      <a:r>
                        <a:rPr lang="ru-RU" sz="24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ru-RU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- обучающихся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11-обучающихся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0350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5544616" cy="1008112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ru-RU" sz="3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Средний</a:t>
            </a:r>
            <a:r>
              <a:rPr lang="ru-RU" sz="31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балл по школам </a:t>
            </a:r>
            <a:r>
              <a:rPr lang="ru-RU" sz="31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округа</a:t>
            </a:r>
            <a:r>
              <a:rPr lang="ru-RU" sz="3100" i="1" dirty="0" err="1" smtClean="0">
                <a:latin typeface="Times New Roman" pitchFamily="18" charset="0"/>
                <a:cs typeface="Times New Roman" pitchFamily="18" charset="0"/>
              </a:rPr>
              <a:t>алл</a:t>
            </a:r>
            <a:r>
              <a:rPr lang="ru-RU" sz="31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по школам округа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9844316"/>
              </p:ext>
            </p:extLst>
          </p:nvPr>
        </p:nvGraphicFramePr>
        <p:xfrm>
          <a:off x="457200" y="1600201"/>
          <a:ext cx="8363271" cy="4909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7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77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77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1816">
                <a:tc gridSpan="3">
                  <a:txBody>
                    <a:bodyPr/>
                    <a:lstStyle/>
                    <a:p>
                      <a:r>
                        <a:rPr lang="ru-RU" dirty="0" smtClean="0"/>
                        <a:t>                                                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Алексеевский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район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2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Название 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Кол-во учащихся 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Балл </a:t>
                      </a:r>
                      <a:r>
                        <a:rPr lang="ru-RU" sz="1800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 школе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49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ГБОУ СОШ с. </a:t>
                      </a: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Алексеевка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51,6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2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ГБОУ СОШ с. </a:t>
                      </a:r>
                      <a:r>
                        <a:rPr lang="ru-RU" sz="16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Летниково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58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1816">
                <a:tc gridSpan="3">
                  <a:txBody>
                    <a:bodyPr/>
                    <a:lstStyle/>
                    <a:p>
                      <a:r>
                        <a:rPr lang="ru-RU" sz="1800" dirty="0" smtClean="0"/>
                        <a:t>                                                  </a:t>
                      </a:r>
                      <a:r>
                        <a:rPr lang="ru-RU" sz="18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Борский</a:t>
                      </a:r>
                      <a:r>
                        <a:rPr lang="ru-RU" sz="1800" b="1" i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район</a:t>
                      </a:r>
                      <a:endParaRPr lang="ru-RU" sz="18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2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 «ОЦ» Борское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70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2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  «ОЦ»Борское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57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213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                                                </a:t>
                      </a: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   </a:t>
                      </a:r>
                      <a:r>
                        <a:rPr lang="ru-RU" sz="18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Нефтегорский</a:t>
                      </a: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район 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2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ГБОУ СОШ 1 г.Нефтегорск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5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61,2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42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ГБОУ СОШ 2 г.Нефтегорск 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1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51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2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ГБОУ СОШ </a:t>
                      </a:r>
                      <a:r>
                        <a:rPr lang="ru-RU" sz="16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r>
                        <a:rPr lang="ru-RU" sz="1600" b="1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г.Нефтегорск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1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66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427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ГБОУ СОШ </a:t>
                      </a:r>
                      <a:r>
                        <a:rPr lang="ru-RU" sz="16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с.Дмитриевка</a:t>
                      </a:r>
                      <a:endParaRPr lang="ru-RU" sz="16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ГБОУ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СОШ с. Зуевка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baseline="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ГБОУ СОШ </a:t>
                      </a:r>
                      <a:r>
                        <a:rPr lang="ru-RU" sz="1600" b="1" baseline="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с.Утевка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2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72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44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0743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i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результаты выполнения заданий. Часть 1.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82296" indent="0">
              <a:buNone/>
            </a:pPr>
            <a:r>
              <a:rPr lang="ru-RU" sz="3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Успешно выполненные задания (базовый уровень)</a:t>
            </a:r>
          </a:p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Высокий процент выполнения показали задания на знание дат, процессов, исторических деятелей (№1,4,5) и работу с источником(№14).</a:t>
            </a:r>
          </a:p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Хорошие результаты по заданиям на работу с иллюстрациями (№8,9) и картами. </a:t>
            </a:r>
          </a:p>
          <a:p>
            <a:pPr marL="82296" indent="0"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Задания, вызвавшие наибольшие трудности(базовый уровень):</a:t>
            </a:r>
          </a:p>
          <a:p>
            <a:pPr marL="82296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-№2: Систематизация информации, последовательность событий (особенно слабо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выполено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группой 61-80 баллов).</a:t>
            </a:r>
          </a:p>
          <a:p>
            <a:pPr marL="82296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-№5: Знание исторических деятелей ( западает у группы от минимального до 60  баллов).</a:t>
            </a:r>
          </a:p>
          <a:p>
            <a:pPr marL="82296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-№10: Работа с исторической картой (низкий процент у группы от 61 до 80 баллов).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5772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результаты выполнения заданий.</a:t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Части 1 и 2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повышенного уровня ( Часть 1):</a:t>
            </a:r>
          </a:p>
          <a:p>
            <a:pPr>
              <a:buFontTx/>
              <a:buChar char="-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Успешно: № 4 (таблица), №6 (источник), №11 (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карта+текст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)- более 90% выполнения.</a:t>
            </a:r>
          </a:p>
          <a:p>
            <a:pPr>
              <a:buFontTx/>
              <a:buChar char="-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Трудности: №13 (атрибуция источника) и №16 (работа с изображениями)- это самые провальные задания, особенно для групп до 60 и 61 и 80 баллов (14-17% выполнения).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повышенного уровня (Часть 2):</a:t>
            </a:r>
          </a:p>
          <a:p>
            <a:pPr>
              <a:buFontTx/>
              <a:buChar char="-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18(33%)- Причинно-следственные связи.</a:t>
            </a:r>
          </a:p>
          <a:p>
            <a:pPr>
              <a:buFontTx/>
              <a:buChar char="-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20(22%)- Сравнение исторических событий.</a:t>
            </a:r>
          </a:p>
          <a:p>
            <a:pPr>
              <a:buFontTx/>
              <a:buChar char="-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21(20%)- Аргументация точки зрения.</a:t>
            </a:r>
          </a:p>
        </p:txBody>
      </p:sp>
    </p:spTree>
    <p:extLst>
      <p:ext uri="{BB962C8B-B14F-4D97-AF65-F5344CB8AC3E}">
        <p14:creationId xmlns:p14="http://schemas.microsoft.com/office/powerpoint/2010/main" val="4294167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по группам участников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599" y="1772816"/>
            <a:ext cx="6347714" cy="426854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выводы по группам: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«от минимального до 60 баллов»: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справляются с заданиями высокого уровня сложности (№18, 20, 21- успешность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25%).</a:t>
            </a:r>
          </a:p>
          <a:p>
            <a:pPr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роблемы с картами (№10) и культурой (№7).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«от 61 до 80 баллов»: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нестабильные результаты по заданиям с картой (№10) и культурой.</a:t>
            </a:r>
          </a:p>
          <a:p>
            <a:pPr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изкие результаты по заданиям высокого уровня (№18,20,21- 44-50%).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1592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каждой группы участников ЕГЭ заданий, выполняемых с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наибольшей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наименьшей успешностью –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4423848"/>
              </p:ext>
            </p:extLst>
          </p:nvPr>
        </p:nvGraphicFramePr>
        <p:xfrm>
          <a:off x="179512" y="908722"/>
          <a:ext cx="8712967" cy="58326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27429">
                  <a:extLst>
                    <a:ext uri="{9D8B030D-6E8A-4147-A177-3AD203B41FA5}">
                      <a16:colId xmlns:a16="http://schemas.microsoft.com/office/drawing/2014/main" val="1459903925"/>
                    </a:ext>
                  </a:extLst>
                </a:gridCol>
                <a:gridCol w="1693571">
                  <a:extLst>
                    <a:ext uri="{9D8B030D-6E8A-4147-A177-3AD203B41FA5}">
                      <a16:colId xmlns:a16="http://schemas.microsoft.com/office/drawing/2014/main" val="2549311203"/>
                    </a:ext>
                  </a:extLst>
                </a:gridCol>
                <a:gridCol w="1864189">
                  <a:extLst>
                    <a:ext uri="{9D8B030D-6E8A-4147-A177-3AD203B41FA5}">
                      <a16:colId xmlns:a16="http://schemas.microsoft.com/office/drawing/2014/main" val="1990450180"/>
                    </a:ext>
                  </a:extLst>
                </a:gridCol>
                <a:gridCol w="1863589">
                  <a:extLst>
                    <a:ext uri="{9D8B030D-6E8A-4147-A177-3AD203B41FA5}">
                      <a16:colId xmlns:a16="http://schemas.microsoft.com/office/drawing/2014/main" val="3201259465"/>
                    </a:ext>
                  </a:extLst>
                </a:gridCol>
                <a:gridCol w="1864189">
                  <a:extLst>
                    <a:ext uri="{9D8B030D-6E8A-4147-A177-3AD203B41FA5}">
                      <a16:colId xmlns:a16="http://schemas.microsoft.com/office/drawing/2014/main" val="1873669018"/>
                    </a:ext>
                  </a:extLst>
                </a:gridCol>
              </a:tblGrid>
              <a:tr h="583265">
                <a:tc>
                  <a:txBody>
                    <a:bodyPr/>
                    <a:lstStyle/>
                    <a:p>
                      <a:pPr algn="just"/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84" marR="6128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в группе </a:t>
                      </a:r>
                      <a:b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не преодолевших минимальный балл, %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84" marR="6128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в группе от минимального до 60 </a:t>
                      </a:r>
                      <a:r>
                        <a:rPr lang="ru-RU" sz="1000" dirty="0" err="1">
                          <a:solidFill>
                            <a:schemeClr val="tx1"/>
                          </a:solidFill>
                          <a:effectLst/>
                        </a:rPr>
                        <a:t>т.б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84" marR="612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</a:rPr>
                        <a:t>в группе от 61 до 80 т.б.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84" marR="612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в группе </a:t>
                      </a:r>
                      <a:b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от 81 до 100 </a:t>
                      </a:r>
                      <a:r>
                        <a:rPr lang="ru-RU" sz="1000" dirty="0" err="1">
                          <a:solidFill>
                            <a:schemeClr val="tx1"/>
                          </a:solidFill>
                          <a:effectLst/>
                        </a:rPr>
                        <a:t>т.б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84" marR="61284" marT="0" marB="0" anchor="ctr"/>
                </a:tc>
                <a:extLst>
                  <a:ext uri="{0D108BD9-81ED-4DB2-BD59-A6C34878D82A}">
                    <a16:rowId xmlns:a16="http://schemas.microsoft.com/office/drawing/2014/main" val="2191321119"/>
                  </a:ext>
                </a:extLst>
              </a:tr>
              <a:tr h="194422"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84" marR="6128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84" marR="6128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84" marR="612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84" marR="612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84" marR="61284" marT="0" marB="0" anchor="ctr"/>
                </a:tc>
                <a:extLst>
                  <a:ext uri="{0D108BD9-81ED-4DB2-BD59-A6C34878D82A}">
                    <a16:rowId xmlns:a16="http://schemas.microsoft.com/office/drawing/2014/main" val="3042473999"/>
                  </a:ext>
                </a:extLst>
              </a:tr>
              <a:tr h="777686">
                <a:tc>
                  <a:txBody>
                    <a:bodyPr/>
                    <a:lstStyle/>
                    <a:p>
                      <a:pPr algn="just"/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</a:rPr>
                        <a:t>Наиболее успешно выполненные задания базового уровня сложности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84" marR="6128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effectLst/>
                        </a:rPr>
                        <a:t>не имеется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84" marR="61284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900" dirty="0">
                          <a:effectLst/>
                        </a:rPr>
                        <a:t>          </a:t>
                      </a:r>
                    </a:p>
                    <a:p>
                      <a:pPr algn="just"/>
                      <a:r>
                        <a:rPr lang="ru-RU" sz="900" dirty="0">
                          <a:effectLst/>
                        </a:rPr>
                        <a:t>            №1, 4,5,9,14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84" marR="61284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900" dirty="0">
                          <a:effectLst/>
                        </a:rPr>
                        <a:t>       </a:t>
                      </a:r>
                    </a:p>
                    <a:p>
                      <a:pPr algn="just"/>
                      <a:r>
                        <a:rPr lang="ru-RU" sz="900" dirty="0">
                          <a:effectLst/>
                        </a:rPr>
                        <a:t>           №1, 4,5,9,14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84" marR="6128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effectLst/>
                        </a:rPr>
                        <a:t>не имеется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84" marR="61284" marT="0" marB="0"/>
                </a:tc>
                <a:extLst>
                  <a:ext uri="{0D108BD9-81ED-4DB2-BD59-A6C34878D82A}">
                    <a16:rowId xmlns:a16="http://schemas.microsoft.com/office/drawing/2014/main" val="2310847844"/>
                  </a:ext>
                </a:extLst>
              </a:tr>
              <a:tr h="777686">
                <a:tc>
                  <a:txBody>
                    <a:bodyPr/>
                    <a:lstStyle/>
                    <a:p>
                      <a:pPr algn="just"/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</a:rPr>
                        <a:t>Наименее успешно выполненные задания базового уровня сложности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84" marR="6128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не имеется</a:t>
                      </a:r>
                      <a:endParaRPr lang="ru-RU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84" marR="61284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900">
                          <a:effectLst/>
                        </a:rPr>
                        <a:t>                  </a:t>
                      </a:r>
                    </a:p>
                    <a:p>
                      <a:pPr algn="just"/>
                      <a:r>
                        <a:rPr lang="ru-RU" sz="900">
                          <a:effectLst/>
                        </a:rPr>
                        <a:t>                №2,5</a:t>
                      </a:r>
                      <a:endParaRPr lang="ru-RU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84" marR="61284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900">
                          <a:effectLst/>
                        </a:rPr>
                        <a:t> </a:t>
                      </a:r>
                    </a:p>
                    <a:p>
                      <a:pPr algn="just"/>
                      <a:r>
                        <a:rPr lang="ru-RU" sz="900">
                          <a:effectLst/>
                        </a:rPr>
                        <a:t>               №10</a:t>
                      </a:r>
                      <a:endParaRPr lang="ru-RU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84" marR="6128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не имеется</a:t>
                      </a:r>
                      <a:endParaRPr lang="ru-RU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84" marR="61284" marT="0" marB="0"/>
                </a:tc>
                <a:extLst>
                  <a:ext uri="{0D108BD9-81ED-4DB2-BD59-A6C34878D82A}">
                    <a16:rowId xmlns:a16="http://schemas.microsoft.com/office/drawing/2014/main" val="1523826550"/>
                  </a:ext>
                </a:extLst>
              </a:tr>
              <a:tr h="972108">
                <a:tc>
                  <a:txBody>
                    <a:bodyPr/>
                    <a:lstStyle/>
                    <a:p>
                      <a:pPr algn="just"/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</a:rPr>
                        <a:t>Наиболее успешно выполненные задания повышенного уровня сложности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84" marR="6128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не имеется </a:t>
                      </a:r>
                      <a:endParaRPr lang="ru-RU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84" marR="61284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900">
                          <a:effectLst/>
                        </a:rPr>
                        <a:t> </a:t>
                      </a:r>
                    </a:p>
                    <a:p>
                      <a:pPr algn="just"/>
                      <a:r>
                        <a:rPr lang="ru-RU" sz="900">
                          <a:effectLst/>
                        </a:rPr>
                        <a:t>              №4,6,11</a:t>
                      </a:r>
                      <a:endParaRPr lang="ru-RU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84" marR="61284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900">
                          <a:effectLst/>
                        </a:rPr>
                        <a:t> </a:t>
                      </a:r>
                    </a:p>
                    <a:p>
                      <a:pPr algn="just"/>
                      <a:r>
                        <a:rPr lang="ru-RU" sz="900">
                          <a:effectLst/>
                        </a:rPr>
                        <a:t>                №4,6,11</a:t>
                      </a:r>
                      <a:endParaRPr lang="ru-RU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84" marR="6128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не имеется </a:t>
                      </a:r>
                      <a:endParaRPr lang="ru-RU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84" marR="61284" marT="0" marB="0"/>
                </a:tc>
                <a:extLst>
                  <a:ext uri="{0D108BD9-81ED-4DB2-BD59-A6C34878D82A}">
                    <a16:rowId xmlns:a16="http://schemas.microsoft.com/office/drawing/2014/main" val="2777518053"/>
                  </a:ext>
                </a:extLst>
              </a:tr>
              <a:tr h="972108">
                <a:tc>
                  <a:txBody>
                    <a:bodyPr/>
                    <a:lstStyle/>
                    <a:p>
                      <a:pPr algn="just"/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</a:rPr>
                        <a:t>Наименее успешно выполненные задания повышенного уровня сложности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84" marR="6128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не имеется</a:t>
                      </a:r>
                      <a:endParaRPr lang="ru-RU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84" marR="61284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900">
                          <a:effectLst/>
                        </a:rPr>
                        <a:t> </a:t>
                      </a:r>
                    </a:p>
                    <a:p>
                      <a:pPr algn="just"/>
                      <a:r>
                        <a:rPr lang="ru-RU" sz="900">
                          <a:effectLst/>
                        </a:rPr>
                        <a:t>             №13,16</a:t>
                      </a:r>
                      <a:endParaRPr lang="ru-RU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84" marR="61284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900">
                          <a:effectLst/>
                        </a:rPr>
                        <a:t> </a:t>
                      </a:r>
                    </a:p>
                    <a:p>
                      <a:pPr algn="just"/>
                      <a:r>
                        <a:rPr lang="ru-RU" sz="900">
                          <a:effectLst/>
                        </a:rPr>
                        <a:t>               №13,16</a:t>
                      </a:r>
                      <a:endParaRPr lang="ru-RU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84" marR="6128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не имеется</a:t>
                      </a:r>
                      <a:endParaRPr lang="ru-RU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84" marR="61284" marT="0" marB="0"/>
                </a:tc>
                <a:extLst>
                  <a:ext uri="{0D108BD9-81ED-4DB2-BD59-A6C34878D82A}">
                    <a16:rowId xmlns:a16="http://schemas.microsoft.com/office/drawing/2014/main" val="3329226392"/>
                  </a:ext>
                </a:extLst>
              </a:tr>
              <a:tr h="777686">
                <a:tc>
                  <a:txBody>
                    <a:bodyPr/>
                    <a:lstStyle/>
                    <a:p>
                      <a:pPr algn="just"/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</a:rPr>
                        <a:t>Наиболее успешно выполненные задания высокого уровня сложности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84" marR="6128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не имеется</a:t>
                      </a:r>
                      <a:endParaRPr lang="ru-RU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84" marR="61284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900">
                          <a:effectLst/>
                        </a:rPr>
                        <a:t> </a:t>
                      </a:r>
                    </a:p>
                    <a:p>
                      <a:pPr algn="just"/>
                      <a:r>
                        <a:rPr lang="ru-RU" sz="900">
                          <a:effectLst/>
                        </a:rPr>
                        <a:t>              не имеется</a:t>
                      </a:r>
                      <a:endParaRPr lang="ru-RU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84" marR="61284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900">
                          <a:effectLst/>
                        </a:rPr>
                        <a:t>                </a:t>
                      </a:r>
                    </a:p>
                    <a:p>
                      <a:pPr algn="just"/>
                      <a:r>
                        <a:rPr lang="ru-RU" sz="900">
                          <a:effectLst/>
                        </a:rPr>
                        <a:t>           не имеется</a:t>
                      </a:r>
                      <a:endParaRPr lang="ru-RU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84" marR="6128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не имеется</a:t>
                      </a:r>
                      <a:endParaRPr lang="ru-RU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84" marR="61284" marT="0" marB="0"/>
                </a:tc>
                <a:extLst>
                  <a:ext uri="{0D108BD9-81ED-4DB2-BD59-A6C34878D82A}">
                    <a16:rowId xmlns:a16="http://schemas.microsoft.com/office/drawing/2014/main" val="1181657033"/>
                  </a:ext>
                </a:extLst>
              </a:tr>
              <a:tr h="777686">
                <a:tc>
                  <a:txBody>
                    <a:bodyPr/>
                    <a:lstStyle/>
                    <a:p>
                      <a:pPr algn="just"/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</a:rPr>
                        <a:t>Наименее успешно выполненные задания высокого уровня сложности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84" marR="6128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не имеется </a:t>
                      </a:r>
                      <a:endParaRPr lang="ru-RU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84" marR="61284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900">
                          <a:effectLst/>
                        </a:rPr>
                        <a:t> </a:t>
                      </a:r>
                    </a:p>
                    <a:p>
                      <a:pPr algn="just"/>
                      <a:r>
                        <a:rPr lang="ru-RU" sz="900">
                          <a:effectLst/>
                        </a:rPr>
                        <a:t>            №18,20,21</a:t>
                      </a:r>
                      <a:endParaRPr lang="ru-RU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84" marR="61284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900">
                          <a:effectLst/>
                        </a:rPr>
                        <a:t>         </a:t>
                      </a:r>
                    </a:p>
                    <a:p>
                      <a:pPr algn="just"/>
                      <a:r>
                        <a:rPr lang="ru-RU" sz="900">
                          <a:effectLst/>
                        </a:rPr>
                        <a:t>           №18,20,21</a:t>
                      </a:r>
                      <a:endParaRPr lang="ru-RU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84" marR="6128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effectLst/>
                        </a:rPr>
                        <a:t>не имеется 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84" marR="61284" marT="0" marB="0"/>
                </a:tc>
                <a:extLst>
                  <a:ext uri="{0D108BD9-81ED-4DB2-BD59-A6C34878D82A}">
                    <a16:rowId xmlns:a16="http://schemas.microsoft.com/office/drawing/2014/main" val="33341180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926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Типичные дефициты в подготовке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340768"/>
            <a:ext cx="6347714" cy="4672861"/>
          </a:xfrm>
        </p:spPr>
        <p:txBody>
          <a:bodyPr>
            <a:normAutofit lnSpcReduction="10000"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проблемные зоны:</a:t>
            </a:r>
          </a:p>
          <a:p>
            <a:pPr marL="514350" indent="-514350">
              <a:buAutoNum type="arabicPeriod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Картографические умения: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слабое владение знание географических объектов, неумение «читать» карту.</a:t>
            </a:r>
          </a:p>
          <a:p>
            <a:pPr marL="514350" indent="-514350">
              <a:buAutoNum type="arabicPeriod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культуры: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недостаточное знание фактов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культуры,авторов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шедевров.</a:t>
            </a:r>
          </a:p>
          <a:p>
            <a:pPr marL="514350" indent="-514350">
              <a:buAutoNum type="arabicPeriod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текстом: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трудности с атрибуцией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источника,извлечением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обобщением информации.</a:t>
            </a:r>
          </a:p>
          <a:p>
            <a:pPr marL="514350" indent="-514350">
              <a:buAutoNum type="arabicPeriod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Аналитические навыки: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слабое владение причинно-следственными связями, сравнением и аргументацией.</a:t>
            </a:r>
          </a:p>
          <a:p>
            <a:pPr marL="514350" indent="-514350">
              <a:buAutoNum type="arabicPeriod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Всеобщая история: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недостаточное знание зарубежного исторического контекста.</a:t>
            </a:r>
          </a:p>
          <a:p>
            <a:pPr marL="514350" indent="-514350">
              <a:buAutoNum type="arabicPeriod"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7" y="116632"/>
            <a:ext cx="7778824" cy="1169227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«Киты» подготовки к ЕГЭ по истории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2844" y="1285860"/>
            <a:ext cx="3143272" cy="23574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Факты,</a:t>
            </a:r>
          </a:p>
          <a:p>
            <a:pPr algn="ctr"/>
            <a:r>
              <a:rPr lang="ru-RU" sz="4400" dirty="0" smtClean="0"/>
              <a:t>События</a:t>
            </a:r>
            <a:endParaRPr lang="ru-RU" sz="11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500694" y="1285860"/>
            <a:ext cx="3357586" cy="2286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/>
              <a:t>Даты</a:t>
            </a:r>
            <a:endParaRPr lang="ru-RU" sz="80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2844" y="4214818"/>
            <a:ext cx="3143272" cy="2286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Личности </a:t>
            </a:r>
            <a:endParaRPr lang="ru-RU" sz="44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429256" y="4143380"/>
            <a:ext cx="3500462" cy="22860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История  Культуры</a:t>
            </a:r>
            <a:endParaRPr lang="ru-RU" sz="4000" dirty="0"/>
          </a:p>
        </p:txBody>
      </p:sp>
      <p:sp>
        <p:nvSpPr>
          <p:cNvPr id="8" name="Овал 7"/>
          <p:cNvSpPr/>
          <p:nvPr/>
        </p:nvSpPr>
        <p:spPr>
          <a:xfrm>
            <a:off x="3357554" y="3000372"/>
            <a:ext cx="2000264" cy="192882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Причинно-следственные связи </a:t>
            </a:r>
            <a:endParaRPr lang="ru-RU" sz="1600" dirty="0"/>
          </a:p>
        </p:txBody>
      </p:sp>
      <p:cxnSp>
        <p:nvCxnSpPr>
          <p:cNvPr id="10" name="Прямая со стрелкой 9"/>
          <p:cNvCxnSpPr/>
          <p:nvPr/>
        </p:nvCxnSpPr>
        <p:spPr>
          <a:xfrm rot="5400000">
            <a:off x="3286116" y="4929198"/>
            <a:ext cx="642942" cy="50006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5400000" flipH="1" flipV="1">
            <a:off x="5143504" y="3000372"/>
            <a:ext cx="357190" cy="35719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8" idx="5"/>
          </p:cNvCxnSpPr>
          <p:nvPr/>
        </p:nvCxnSpPr>
        <p:spPr>
          <a:xfrm rot="16200000" flipH="1">
            <a:off x="4998679" y="4712935"/>
            <a:ext cx="496784" cy="36437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16200000" flipH="1">
            <a:off x="3286116" y="2928934"/>
            <a:ext cx="357190" cy="35719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9" y="260648"/>
            <a:ext cx="5616623" cy="936104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екомендации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учителям: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1.Развитие аналитики: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включать в уроки задания на сравнение (№20), причинно-следственный анализ (№18) и аргументацию (№21).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Усложнение работы с картой: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использовать задания на сопоставление карт, синхронизацию карт и текста.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3. Работа с культурой: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проводить «виртуальные экскурсии», использовать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иллюстраивный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ряд для анализа.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4.Индивидуальные траектории: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предлагать задания с открытыми ответами(эссе, развернутые планы).</a:t>
            </a:r>
          </a:p>
          <a:p>
            <a:pPr marL="0" indent="0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599" y="1628800"/>
            <a:ext cx="6347714" cy="4412563"/>
          </a:xfrm>
        </p:spPr>
        <p:txBody>
          <a:bodyPr>
            <a:normAutofit/>
          </a:bodyPr>
          <a:lstStyle/>
          <a:p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Спасибо за внимание!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572557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1114</TotalTime>
  <Words>818</Words>
  <Application>Microsoft Office PowerPoint</Application>
  <PresentationFormat>Экран (4:3)</PresentationFormat>
  <Paragraphs>171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Times New Roman</vt:lpstr>
      <vt:lpstr>Trebuchet MS</vt:lpstr>
      <vt:lpstr>Wingdings</vt:lpstr>
      <vt:lpstr>Wingdings 3</vt:lpstr>
      <vt:lpstr>Аспект</vt:lpstr>
      <vt:lpstr>АНАЛИЗ ГИА по истории  в 11-х классах</vt:lpstr>
      <vt:lpstr>Особенности ЕГЭ-2026по истории </vt:lpstr>
      <vt:lpstr>Общие статистические  данные ЕГЭ-2026 по истории</vt:lpstr>
      <vt:lpstr>Средний балл по школам округаалл по школам округа </vt:lpstr>
      <vt:lpstr>Общие результаты выполнения заданий. Часть 1.</vt:lpstr>
      <vt:lpstr>Общие результаты выполнения заданий.                       Части 1 и 2</vt:lpstr>
      <vt:lpstr>Результаты по группам участников</vt:lpstr>
      <vt:lpstr>Выявление для каждой группы участников ЕГЭ заданий, выполняемых с           наибольшей и наименьшей успешностью – </vt:lpstr>
      <vt:lpstr>       Типичные дефициты в подготовке</vt:lpstr>
      <vt:lpstr>«Киты» подготовки к ЕГЭ по истории</vt:lpstr>
      <vt:lpstr>Рекомендации учителям: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ГИА по истории  в 9 классах</dc:title>
  <dc:creator>admin</dc:creator>
  <cp:lastModifiedBy>User</cp:lastModifiedBy>
  <cp:revision>117</cp:revision>
  <dcterms:created xsi:type="dcterms:W3CDTF">2020-02-04T14:28:52Z</dcterms:created>
  <dcterms:modified xsi:type="dcterms:W3CDTF">2026-08-26T18:23:04Z</dcterms:modified>
</cp:coreProperties>
</file>