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75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05179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Добрый день, уважаемые коллеги! Сегодня я хочу предложить вам не просто пройти тему про объекты наследия, а превратить её в настоящий географический квест. Пусть наши ученики не заучивают списки, а путешествуют по стране, решая реальные задачи, которые потом встретятся им в ВПР и ОГЭ.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Коллеги, давайте отойдём от заучивания списков. Моя идея проста: каждый объект Всемирного наследия — это не строчка в учебнике, а полноценная географическая станция. На каждой такой станции ученик собирает паспорт: координаты, маркеры уникальности, причину статуса ЮНЕСКО и проблему с решением. И именно так мы готовим детей к экзаменам — не к угадыванию, а к анализу. Дальше покажу, как это работает на конкретных заданиях ВПР и ОГЭ.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Вместо того чтобы давать список объектов, мы выдаём ученику «Паспорт путешественника». На каждой станции он собирает пять элементов: географическую метку, маркер уникальности, причину статуса ЮНЕСКО, проблему с решением и задание-связку с экзаменом. Такой подход сразу закрывает несколько экзаменационных умений — смысловое чтение, пространственное мышление и аргументацию. И главное — дети не заучивают списки, а действительно путешествуют по стране.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В ВПР за 7 класс часто дают текст, и нужно понять, о каком регионе речь. Вот классический пример: приморское положение, горы выше трёх тысяч метров, лечебные грязи — это однозначно Краснодарский край. Главное — научить детей вычленять маркеры, а не угадывать. Поэтому на уроке мы сначала просто выписываем ключевые слова, потом соотносим их с картой, а затем уже объясняем, почему это именно этот регион. Такой подход сразу готовит к нескольким заданиям ВПР и ОГЭ.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Как превратить подготовку к ВПР в живое занятие? Я предлагаю три простых шага. Сначала ученики работают с текстом: выписывают только маркеры — «прозрачная вода», «эндемики», «гейзеры» — и не называют объект. Потом по этим маркерам подбирают объект и объясняют, почему выбрали именно его. И наконец, наносят всё на контурную карту, добавляя одну проблему и одну меру охраны. Так мы тренируем именно те умения, которые проверяет ВПР: вычленять информацию, соотносить её с территорией и объяснять.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Когда ученики видят в задании «гейзеры, геотермальные источники, грязевые вулканы», они должны сразу вспомнить Камчатку. Кроноцкий заповедник — единственный из перечисленных, где есть Долина гейзеров, и это прямое следствие вулканизма. Важно, чтобы ребята не просто угадывали, а объясняли: почему именно этот заповедник, а не «Кивач» или Большой Арктический. На уроке я прошу их составить такое обоснование из трёх-четырёх предложений — это готовит к формату ОГЭ.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Давайте посмотрим, как это работает на практике. Я взяла четыре типичных кейса из ОГЭ. Первый — про выбор заповедника: если студенты изучают гейзеры, то только Кроноцкий, потому что там Долина гейзеров в зоне вулканизма. Второй — на соответствие: Кижи, Соловки и Куршская коса, тут важно различать культурное и природное. Третий — это задание №20, где по слоганам нужно определить регион: Катунь — Алтай, вулкан — Камчатка. И четвёртый — про аргументацию: вместо «там красиво» мы учим говорить «там есть гейзеры, потому что территория находится в зоне современного вулканизма». Именно так мы готовим детей к экзамену — через анализ, а не через угадывание.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Следующий формат ОГЭ — задания на соответствие. Здесь важно не просто знать объекты, но и видеть их ключевые отличия. Например, Кижский погост — это деревянное зодчество без гвоздей, Соловецкие острова — монастырь и историко-культурное значение, а Куршская коса — уникальные дюны и миграционные пути птиц. Предложите ученикам самим составить такие таблицы по 3–4 объектам — это закрепляет знания и учит видеть различия.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Задание №20 ОГЭ — это как раз про умение связывать рекламный слоган с конкретным регионом. Смотрите: слоган про сплав по Катуни сразу отсылает нас к Алтаю, ведь река берёт начало в ледниках высочайшей горы Сибири — Белухи. А упоминание высочайшего действующего вулкана Евразии — это однозначно Ключевская Сопка на Камчатке. Получается ответ 43. Главное — объяснить детям, что аргумент должен быть географическим: не «там красиво», а «там есть гейзеры, потому что территория в зоне вулканизма». Именно так мы тренируем навык, который проверяют на экзамене.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о том, как мы прямо на уроке тренируем навыки, которые проверяет задание №20. Первый приём — карточки условий: я готовлю 6–8 карточек с разными запросами, например «хочу увидеть вулканы» или «хочу изучить редких птиц». Ученик выбирает объект и пишет по два аргумента. Второй приём — критерии аргумента: объясняю, что аргумент должен быть географическим, а не «там красиво». И третий — коллективное усиление слабых ответов: берём типичную ошибку и вместе превращаем её в сильный ответ. Например, фразу «на Алтае красиво» усиливаем до «Золотые горы Алтая — объект Всемирного наследия, известный биоразнообразием и контрастом ландшафтов». Так мы учим детей не перечислять, а доказывать — именно это нужно на экзамене.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о том, как превратить эти идеи в конкретные уроки. У меня есть четыре приёма, которые работают прямо в классе. «Карта маркеров» — это когда мы подписываем на контурной карте не просто названия, а ключевые слова: гейзеры, эндемики, деревянное зодчество. Так формируется пространственная память. «Кейстур» — это игра в турагентов: ученик получает запрос клиента и должен подобрать маршрут, обосновав выбор географически. Это ровно то, что требуется в задании №20 ОГЭ. «Ловушки и синонимы» помогают не путать «самое большое» и «самое глубокое» озеро. И наконец, «Паспорт объекта» — короткая карточка на 7–10 минут, которая собирает всё самое важное об объекте. Каждый приём — это прямая тренировка экзаменационных умений.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Теперь о главном — как этот подход работает на экзаменах. Для ВПР мы тренируем смысловое чтение: ребёнок учится вычленять из текста маркеры и понимать, какой регион зашифрован. Для ОГЭ — умение обосновывать выбор заповедника, связывая его с конкретными природными процессами, например вулканизмом на Камчатке. А задание №20 — это вообще прямой выход нашей практики: там нужно дать два содержательных аргумента, и мы учим детей именно доказывать, а не перечислять.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Итак, что можно сделать уже завтра? Во-первых, выбрать три-четыре объекта и провести по ним мини-цикл уроков с «Паспортом объекта» — это займёт всего пару занятий. Во-вторых, собрать подборку текстов из ВПР, где упоминаются объекты наследия, и отработать смысловое чтение. Ну и, конечно, составить пару кейсов в стиле ОГЭ. А если хочется сразу погрузить детей в формат экзамена — проведите урок «Кейстур», где они сами подберут маршрут и обоснуют его, как в задании №20 и №21. Всё это — не дополнительная нагрузка, а способ сделать подготовку к экзаменам живой и осмысленной.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Посмотрите на карту — вот семь ключевых объектов, которые мы проходим с учениками. Каждый из них — это не просто точка на карте, а полноценная географическая станция. Здесь и Байкал с его эндемиками, и Долина гейзеров на Камчатке, и деревянные церкви Кижей. Именно на этих примерах мы учим детей читать ландшафт, находить маркеры уникальности и готовиться к ВПР и ОГЭ. Дальше я покажу, как превратить каждый такой объект в увлекательный квест для учеников.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Коллеги, я хочу завершить главной мыслью: изучение наследия — это не отдельная тема, а сквозная линия всего курса географии. Мы показываем ученикам, что география — это не только карты и цифры, но и живая история, уникальные ландшафты и ответственность за сохранение природы и культуры. Пусть каждый объект станет для них не просто строчкой в списке, а местом, которое хочется узнать, понять и сохранить. Спасибо за внимание, готова ответить на ваши вопросы и поделиться подборками текстов и заданий.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r>
              <a:rPr lang="ru-RU" sz="1200"/>
              <a:t>Коллеги, спасибо за внимание! Если у вас остались вопросы или вы хотите забрать подборки текстов из ВПР и готовые кейсы для ОГЭ — подходите, я с радостью поделюсь материалами. Давайте вместе превратим изучение наследия в увлекательное путешествие для наших учеников!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m7b76b6612c23708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m7b76b6612c237089.sv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m608d72859e90af73.svg"/><Relationship Id="rId5" Type="http://schemas.openxmlformats.org/officeDocument/2006/relationships/image" Target="../media/mba151d5e4dcee469.svg"/><Relationship Id="rId10" Type="http://schemas.openxmlformats.org/officeDocument/2006/relationships/image" Target="../media/image9.png"/><Relationship Id="rId4" Type="http://schemas.openxmlformats.org/officeDocument/2006/relationships/image" Target="../media/image6.png"/><Relationship Id="rId9" Type="http://schemas.openxmlformats.org/officeDocument/2006/relationships/image" Target="../media/mb1eec71860ff3948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130300" y="581025"/>
            <a:ext cx="4316115" cy="1651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200"/>
              </a:lnSpc>
            </a:pPr>
            <a:r>
              <a:rPr lang="ru-RU" sz="1000" cap="all" spc="160">
                <a:solidFill>
                  <a:schemeClr val="bg2"/>
                </a:solidFill>
                <a:latin typeface="Onest"/>
              </a:rPr>
              <a:t>Географический образовательный округ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762000" y="2166938"/>
            <a:ext cx="113030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chemeClr val="bg2"/>
                </a:solidFill>
                <a:latin typeface="Onest"/>
              </a:rPr>
              <a:t>Августовское совещание · География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2401888"/>
            <a:ext cx="9232900" cy="278606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5459"/>
              </a:lnSpc>
            </a:pPr>
            <a:r>
              <a:rPr lang="ru-RU" sz="5200" b="1" spc="-129">
                <a:solidFill>
                  <a:schemeClr val="bg2"/>
                </a:solidFill>
                <a:latin typeface="Manrope"/>
              </a:rPr>
              <a:t>Путешествие по России: изучаем культурное и природное наследие через призму географии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5280025"/>
            <a:ext cx="6375400" cy="584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chemeClr val="bg2"/>
                </a:solidFill>
                <a:latin typeface="Onest"/>
              </a:rPr>
              <a:t>Превращаем изучение объектов Всемирного наследия в географический квест и прямую подготовку к ВПР и ОГЭ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6032500"/>
            <a:ext cx="11303000" cy="1955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chemeClr val="bg2"/>
                </a:solidFill>
                <a:latin typeface="Onest"/>
              </a:rPr>
              <a:t>Доровских Анна Сергеевна · Учитель географии, ГБОУ СОШ №3 г. Нефтегорска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851892" cy="213320"/>
          </a:xfrm>
          <a:prstGeom prst="roundRect">
            <a:avLst>
              <a:gd name="adj" fmla="val 50000"/>
            </a:avLst>
          </a:prstGeom>
          <a:solidFill>
            <a:srgbClr val="D5E4D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630561"/>
            <a:ext cx="5257800" cy="2093020"/>
          </a:xfrm>
          <a:prstGeom prst="roundRect">
            <a:avLst>
              <a:gd name="adj" fmla="val 2730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5" name="card5"/>
          <p:cNvSpPr/>
          <p:nvPr/>
        </p:nvSpPr>
        <p:spPr>
          <a:xfrm>
            <a:off x="6172200" y="1630561"/>
            <a:ext cx="5257800" cy="2093020"/>
          </a:xfrm>
          <a:prstGeom prst="roundRect">
            <a:avLst>
              <a:gd name="adj" fmla="val 2730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875980"/>
            <a:ext cx="5257800" cy="2093020"/>
          </a:xfrm>
          <a:prstGeom prst="roundRect">
            <a:avLst>
              <a:gd name="adj" fmla="val 2730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7" name="card7"/>
          <p:cNvSpPr/>
          <p:nvPr/>
        </p:nvSpPr>
        <p:spPr>
          <a:xfrm>
            <a:off x="6172200" y="3875980"/>
            <a:ext cx="5257800" cy="2093020"/>
          </a:xfrm>
          <a:prstGeom prst="roundRect">
            <a:avLst>
              <a:gd name="adj" fmla="val 2730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876300" y="673100"/>
            <a:ext cx="790932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40">
                <a:solidFill>
                  <a:srgbClr val="2C7D7A"/>
                </a:solidFill>
                <a:latin typeface="Onest"/>
              </a:rPr>
              <a:t>Методика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784820"/>
            <a:ext cx="11303000" cy="4394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chemeClr val="tx1"/>
                </a:solidFill>
                <a:latin typeface="Manrope"/>
              </a:rPr>
              <a:t>Географический квест: объект наследия как станция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1916311"/>
            <a:ext cx="52705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01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221111"/>
            <a:ext cx="52705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Географическая метка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566591"/>
            <a:ext cx="4660900" cy="4849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Координаты, субъект РФ, соседние крупные города — привязка объекта к карте страны.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1916311"/>
            <a:ext cx="52705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02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221111"/>
            <a:ext cx="52705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Маркер уникальности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83350" y="2566591"/>
            <a:ext cx="4660900" cy="4849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1–2 фразы-подсказки, по которым объект узнают в тексте: «прозрачная вода», «эндемики» → Байкал.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161730"/>
            <a:ext cx="52705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03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466530"/>
            <a:ext cx="52705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Причина статуса ЮНЕСКО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73150" y="4812010"/>
            <a:ext cx="4660900" cy="4849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Что делает объект уникальным: тектоника, климат, биоразнообразие, культурная ценность.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4161730"/>
            <a:ext cx="52705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04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466530"/>
            <a:ext cx="52705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Проблема и решение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4812010"/>
            <a:ext cx="4660900" cy="4849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Антропогенное влияние и меры охраны — учим видеть угрозы и способы защиты.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590576" cy="213320"/>
          </a:xfrm>
          <a:prstGeom prst="roundRect">
            <a:avLst>
              <a:gd name="adj" fmla="val 50000"/>
            </a:avLst>
          </a:prstGeom>
          <a:solidFill>
            <a:srgbClr val="D5E4D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630561"/>
            <a:ext cx="3454400" cy="2093020"/>
          </a:xfrm>
          <a:prstGeom prst="roundRect">
            <a:avLst>
              <a:gd name="adj" fmla="val 2730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5" name="card5"/>
          <p:cNvSpPr/>
          <p:nvPr/>
        </p:nvSpPr>
        <p:spPr>
          <a:xfrm>
            <a:off x="4368800" y="1630561"/>
            <a:ext cx="3454400" cy="2093020"/>
          </a:xfrm>
          <a:prstGeom prst="roundRect">
            <a:avLst>
              <a:gd name="adj" fmla="val 2730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6" name="card6"/>
          <p:cNvSpPr/>
          <p:nvPr/>
        </p:nvSpPr>
        <p:spPr>
          <a:xfrm>
            <a:off x="7975600" y="1630561"/>
            <a:ext cx="3454400" cy="2093020"/>
          </a:xfrm>
          <a:prstGeom prst="roundRect">
            <a:avLst>
              <a:gd name="adj" fmla="val 2730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7" name="card7"/>
          <p:cNvSpPr/>
          <p:nvPr/>
        </p:nvSpPr>
        <p:spPr>
          <a:xfrm>
            <a:off x="762000" y="3875980"/>
            <a:ext cx="3454400" cy="2093020"/>
          </a:xfrm>
          <a:prstGeom prst="roundRect">
            <a:avLst>
              <a:gd name="adj" fmla="val 2730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8" name="card8"/>
          <p:cNvSpPr/>
          <p:nvPr/>
        </p:nvSpPr>
        <p:spPr>
          <a:xfrm>
            <a:off x="4368800" y="3875980"/>
            <a:ext cx="3454400" cy="2093020"/>
          </a:xfrm>
          <a:prstGeom prst="roundRect">
            <a:avLst>
              <a:gd name="adj" fmla="val 2730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876300" y="673100"/>
            <a:ext cx="1675011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40">
                <a:solidFill>
                  <a:srgbClr val="2C7D7A"/>
                </a:solidFill>
                <a:latin typeface="Onest"/>
              </a:rPr>
              <a:t>Методический приём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784820"/>
            <a:ext cx="11303000" cy="4394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chemeClr val="tx1"/>
                </a:solidFill>
                <a:latin typeface="Manrope"/>
              </a:rPr>
              <a:t>«Паспорт путешественника» вместо заучивания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1916311"/>
            <a:ext cx="339852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221111"/>
            <a:ext cx="339852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Географическая метка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3150" y="2566591"/>
            <a:ext cx="2857500" cy="72112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Координаты, субъект РФ, соседние крупные города — привязка объекта к карте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679950" y="1916311"/>
            <a:ext cx="339852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679950" y="2221111"/>
            <a:ext cx="339852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Маркер уникальности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679950" y="2566591"/>
            <a:ext cx="2857500" cy="72112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1–2 фразы-подсказки: «прозрачная вода», «эндемики» → Байкал. Узнавание объекта в тексте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286750" y="1916311"/>
            <a:ext cx="339852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286750" y="2221111"/>
            <a:ext cx="339852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Причина статуса ЮНЕСКО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286750" y="2566591"/>
            <a:ext cx="2857500" cy="72112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Что делает объект уникальным: тектоника, климат, биоразнообразие, культурная ценность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1073150" y="4161730"/>
            <a:ext cx="339852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04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73150" y="4466530"/>
            <a:ext cx="339852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Проблема и решение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73150" y="4812010"/>
            <a:ext cx="2857500" cy="4849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Антропогенное влияние и меры охраны — экологическая грамотность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4679950" y="4161730"/>
            <a:ext cx="339852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05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4679950" y="4466530"/>
            <a:ext cx="339852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Задание-связка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4679950" y="4812010"/>
            <a:ext cx="2857500" cy="72112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Как объект встретится в ВПР или ОГЭ — прямая тренировка экзаменационных умений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508992"/>
            <a:ext cx="1028204" cy="213320"/>
          </a:xfrm>
          <a:prstGeom prst="roundRect">
            <a:avLst>
              <a:gd name="adj" fmla="val 50000"/>
            </a:avLst>
          </a:prstGeom>
          <a:solidFill>
            <a:srgbClr val="D5E4D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38328" y="2347060"/>
            <a:ext cx="161645" cy="161645"/>
          </a:xfrm>
          <a:prstGeom prst="roundRect">
            <a:avLst>
              <a:gd name="adj" fmla="val 29462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38328" y="3276542"/>
            <a:ext cx="161645" cy="161644"/>
          </a:xfrm>
          <a:prstGeom prst="roundRect">
            <a:avLst>
              <a:gd name="adj" fmla="val 29462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38328" y="4206023"/>
            <a:ext cx="161645" cy="161644"/>
          </a:xfrm>
          <a:prstGeom prst="roundRect">
            <a:avLst>
              <a:gd name="adj" fmla="val 29462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38328" y="5135504"/>
            <a:ext cx="161645" cy="161644"/>
          </a:xfrm>
          <a:prstGeom prst="roundRect">
            <a:avLst>
              <a:gd name="adj" fmla="val 29462"/>
            </a:avLst>
          </a:prstGeom>
          <a:solidFill>
            <a:schemeClr val="accent1"/>
          </a:solidFill>
          <a:ln>
            <a:noFill/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876300" y="547092"/>
            <a:ext cx="1000165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40">
                <a:solidFill>
                  <a:srgbClr val="2C7D7A"/>
                </a:solidFill>
                <a:latin typeface="Onest"/>
              </a:rPr>
              <a:t>ВПР · 7 класс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766763"/>
            <a:ext cx="10693400" cy="10261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990"/>
              </a:lnSpc>
            </a:pPr>
            <a:r>
              <a:rPr lang="ru-RU" sz="3800" b="1" spc="-75">
                <a:solidFill>
                  <a:schemeClr val="tx1"/>
                </a:solidFill>
                <a:latin typeface="Manrope"/>
              </a:rPr>
              <a:t>Учимся «читать» текст: определяем регион по маркерам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9500" y="2268538"/>
            <a:ext cx="9232900" cy="6881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chemeClr val="tx1"/>
                </a:solidFill>
                <a:latin typeface="Onest"/>
              </a:rPr>
              <a:t>Пример из ФИПИ</a:t>
            </a:r>
            <a:r>
              <a:rPr lang="ru-RU" sz="1900">
                <a:solidFill>
                  <a:schemeClr val="tx1"/>
                </a:solidFill>
                <a:latin typeface="Onest"/>
              </a:rPr>
              <a:t> Приморское положение, горы выше 3000 м, лечебные грязи и минеральные источники → Краснодарский край.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9500" y="3198019"/>
            <a:ext cx="9232900" cy="6881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chemeClr val="tx1"/>
                </a:solidFill>
                <a:latin typeface="Onest"/>
              </a:rPr>
              <a:t>Маркеры в тексте</a:t>
            </a:r>
            <a:r>
              <a:rPr lang="ru-RU" sz="1900">
                <a:solidFill>
                  <a:schemeClr val="tx1"/>
                </a:solidFill>
                <a:latin typeface="Onest"/>
              </a:rPr>
              <a:t> «Приморское положение» — выход к морю; «горы &gt;3000 м» — Кавказ; «лечебные грязи» — рекреация.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9500" y="4127500"/>
            <a:ext cx="9232900" cy="6881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chemeClr val="tx1"/>
                </a:solidFill>
                <a:latin typeface="Onest"/>
              </a:rPr>
              <a:t>Что тренируем</a:t>
            </a:r>
            <a:r>
              <a:rPr lang="ru-RU" sz="1900">
                <a:solidFill>
                  <a:schemeClr val="tx1"/>
                </a:solidFill>
                <a:latin typeface="Onest"/>
              </a:rPr>
              <a:t> Вычленять ключевые слова, соотносить с территорией, объяснять уникальность — навыки смыслового чтения.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79500" y="5056981"/>
            <a:ext cx="9232900" cy="6881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659"/>
              </a:lnSpc>
            </a:pPr>
            <a:r>
              <a:rPr lang="ru-RU" sz="1900" b="1">
                <a:solidFill>
                  <a:schemeClr val="tx1"/>
                </a:solidFill>
                <a:latin typeface="Onest"/>
              </a:rPr>
              <a:t>Как отработать</a:t>
            </a:r>
            <a:r>
              <a:rPr lang="ru-RU" sz="1900">
                <a:solidFill>
                  <a:schemeClr val="tx1"/>
                </a:solidFill>
                <a:latin typeface="Onest"/>
              </a:rPr>
              <a:t> Дайте 4–5 текстов: выписать маркеры, подобрать объекты, отметить на контурной карте.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62000" y="6139458"/>
            <a:ext cx="8255000" cy="2108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77E71"/>
                </a:solidFill>
                <a:latin typeface="Onest"/>
              </a:rPr>
              <a:t>Пример из банка ФИПИ (адаптированный)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8A99D"/>
                </a:solidFill>
                <a:latin typeface="Onest"/>
              </a:rPr>
              <a:t>Банк заданий ФИПИ (адаптировано)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216323"/>
            <a:ext cx="1081484" cy="213320"/>
          </a:xfrm>
          <a:prstGeom prst="roundRect">
            <a:avLst>
              <a:gd name="adj" fmla="val 50000"/>
            </a:avLst>
          </a:prstGeom>
          <a:solidFill>
            <a:srgbClr val="D5E4D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364284"/>
            <a:ext cx="3183434" cy="3277394"/>
          </a:xfrm>
          <a:prstGeom prst="roundRect">
            <a:avLst>
              <a:gd name="adj" fmla="val 1795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4504234" y="2364284"/>
            <a:ext cx="3183533" cy="3277394"/>
          </a:xfrm>
          <a:prstGeom prst="roundRect">
            <a:avLst>
              <a:gd name="adj" fmla="val 1795"/>
            </a:avLst>
          </a:prstGeom>
          <a:solidFill>
            <a:schemeClr val="bg2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8246566" y="2364284"/>
            <a:ext cx="3183434" cy="3277394"/>
          </a:xfrm>
          <a:prstGeom prst="roundRect">
            <a:avLst>
              <a:gd name="adj" fmla="val 1795"/>
            </a:avLst>
          </a:prstGeom>
          <a:solidFill>
            <a:schemeClr val="tx1"/>
          </a:solidFill>
          <a:ln>
            <a:noFill/>
          </a:ln>
        </p:spPr>
      </p:sp>
      <p:pic>
        <p:nvPicPr>
          <p:cNvPr id="7" name="pic7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4097834" y="3895030"/>
            <a:ext cx="254000" cy="215900"/>
          </a:xfrm>
          <a:prstGeom prst="rect">
            <a:avLst/>
          </a:prstGeom>
        </p:spPr>
      </p:pic>
      <p:pic>
        <p:nvPicPr>
          <p:cNvPr id="8" name="pic8"/>
          <p:cNvPicPr/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xmlns="" r:embed="rId7"/>
              </a:ext>
            </a:extLst>
          </a:blip>
          <a:stretch>
            <a:fillRect/>
          </a:stretch>
        </p:blipFill>
        <p:spPr>
          <a:xfrm>
            <a:off x="7840166" y="3895030"/>
            <a:ext cx="254000" cy="215900"/>
          </a:xfrm>
          <a:prstGeom prst="rect">
            <a:avLst/>
          </a:prstGeom>
        </p:spPr>
      </p:pic>
      <p:sp>
        <p:nvSpPr>
          <p:cNvPr id="9" name="text9"/>
          <p:cNvSpPr>
            <a:spLocks noChangeArrowheads="1"/>
          </p:cNvSpPr>
          <p:nvPr/>
        </p:nvSpPr>
        <p:spPr>
          <a:xfrm>
            <a:off x="876300" y="1254423"/>
            <a:ext cx="1064101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40">
                <a:solidFill>
                  <a:srgbClr val="2C7D7A"/>
                </a:solidFill>
                <a:latin typeface="Onest"/>
              </a:rPr>
              <a:t>Практика ВПР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366143"/>
            <a:ext cx="11303000" cy="4394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chemeClr val="tx1"/>
                </a:solidFill>
                <a:latin typeface="Manrope"/>
              </a:rPr>
              <a:t>От маркеров к карте: три шага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66800" y="2580184"/>
            <a:ext cx="3208834" cy="622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chemeClr val="accent1"/>
                </a:solidFill>
                <a:latin typeface="Manrope"/>
              </a:rPr>
              <a:t>1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66800" y="3532684"/>
            <a:ext cx="3088600" cy="248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chemeClr val="tx1"/>
                </a:solidFill>
                <a:latin typeface="Onest"/>
              </a:rPr>
              <a:t>Выписать маркеры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1066800" y="3890863"/>
            <a:ext cx="2599234" cy="1429544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Раздайте 4–5 текстов с географическими маркерами. Ученики выписывают только маркеры, не называя объекты: «прозрачная вода», «эндемики», «гейзеры».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4809034" y="2580184"/>
            <a:ext cx="3208933" cy="622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chemeClr val="accent1"/>
                </a:solidFill>
                <a:latin typeface="Manrope"/>
              </a:rPr>
              <a:t>2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4809034" y="3532684"/>
            <a:ext cx="3088719" cy="248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chemeClr val="tx1"/>
                </a:solidFill>
                <a:latin typeface="Onest"/>
              </a:rPr>
              <a:t>Подобрать объекты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4809034" y="3890863"/>
            <a:ext cx="2599333" cy="119340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По маркерам ученики подбирают объекты наследия и обосновывают выбор: связывают признак с территорией и географическими процессами.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8551366" y="2580184"/>
            <a:ext cx="3208834" cy="622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4800"/>
              </a:lnSpc>
            </a:pPr>
            <a:r>
              <a:rPr lang="ru-RU" sz="4800" b="1" spc="-143">
                <a:solidFill>
                  <a:schemeClr val="accent1"/>
                </a:solidFill>
                <a:latin typeface="Manrope"/>
              </a:rPr>
              <a:t>3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551366" y="3532684"/>
            <a:ext cx="3088600" cy="2489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60"/>
              </a:lnSpc>
            </a:pPr>
            <a:r>
              <a:rPr lang="ru-RU" sz="1550" b="1">
                <a:solidFill>
                  <a:schemeClr val="bg1"/>
                </a:solidFill>
                <a:latin typeface="Onest"/>
              </a:rPr>
              <a:t>Нанести на карту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8551366" y="3890863"/>
            <a:ext cx="2599234" cy="957263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chemeClr val="bg2"/>
                </a:solidFill>
                <a:latin typeface="Onest"/>
              </a:rPr>
              <a:t>Отмечают объекты на контурной карте, подписывают 1 проблему и 1 меру охраны. Формируется пространственная память.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392634"/>
            <a:ext cx="1265039" cy="213320"/>
          </a:xfrm>
          <a:prstGeom prst="roundRect">
            <a:avLst>
              <a:gd name="adj" fmla="val 50000"/>
            </a:avLst>
          </a:prstGeom>
          <a:solidFill>
            <a:srgbClr val="D5E4DC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76300" y="1430734"/>
            <a:ext cx="1284367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40">
                <a:solidFill>
                  <a:srgbClr val="2C7D7A"/>
                </a:solidFill>
                <a:latin typeface="Onest"/>
              </a:rPr>
              <a:t>ОГЭ: выбор ООПТ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796455"/>
            <a:ext cx="10693400" cy="118606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4620"/>
              </a:lnSpc>
            </a:pPr>
            <a:r>
              <a:rPr lang="ru-RU" sz="4400" b="1" spc="-87">
                <a:solidFill>
                  <a:schemeClr val="tx1"/>
                </a:solidFill>
                <a:latin typeface="Manrope"/>
              </a:rPr>
              <a:t>Кроноцкий заповедник — ответ на задачу про гейзеры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655616"/>
            <a:ext cx="8915400" cy="182245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850"/>
              </a:lnSpc>
            </a:pPr>
            <a:r>
              <a:rPr lang="ru-RU" sz="1900">
                <a:solidFill>
                  <a:srgbClr val="677E71"/>
                </a:solidFill>
                <a:latin typeface="Onest"/>
              </a:rPr>
              <a:t>Студенты изучают гейзеры и геотермальные источники — значит, им нужен заповедник в зоне активного вулканизма. Кроноцкий заповедник на Камчатке — единственный из предложенных, где находится Долина гейзеров. Остальные варианты («Кивач», Кандалакшский, Большой Арктический) с вулканизмом не связаны.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8A99D"/>
                </a:solidFill>
                <a:latin typeface="Onest"/>
              </a:rPr>
              <a:t>Материалы выступления, 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113135" cy="213320"/>
          </a:xfrm>
          <a:prstGeom prst="roundRect">
            <a:avLst>
              <a:gd name="adj" fmla="val 50000"/>
            </a:avLst>
          </a:prstGeom>
          <a:solidFill>
            <a:srgbClr val="D5E4D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630561"/>
            <a:ext cx="5257800" cy="1974949"/>
          </a:xfrm>
          <a:prstGeom prst="roundRect">
            <a:avLst>
              <a:gd name="adj" fmla="val 2893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5" name="card5"/>
          <p:cNvSpPr/>
          <p:nvPr/>
        </p:nvSpPr>
        <p:spPr>
          <a:xfrm>
            <a:off x="6172200" y="1630561"/>
            <a:ext cx="5257800" cy="1974949"/>
          </a:xfrm>
          <a:prstGeom prst="roundRect">
            <a:avLst>
              <a:gd name="adj" fmla="val 2893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757910"/>
            <a:ext cx="5257800" cy="2211090"/>
          </a:xfrm>
          <a:prstGeom prst="roundRect">
            <a:avLst>
              <a:gd name="adj" fmla="val 2584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7" name="card7"/>
          <p:cNvSpPr/>
          <p:nvPr/>
        </p:nvSpPr>
        <p:spPr>
          <a:xfrm>
            <a:off x="6172200" y="3757910"/>
            <a:ext cx="5257800" cy="2211090"/>
          </a:xfrm>
          <a:prstGeom prst="roundRect">
            <a:avLst>
              <a:gd name="adj" fmla="val 2584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876300" y="673100"/>
            <a:ext cx="1102082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40">
                <a:solidFill>
                  <a:srgbClr val="2C7D7A"/>
                </a:solidFill>
                <a:latin typeface="Onest"/>
              </a:rPr>
              <a:t>ОГЭ: практика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762000" y="784820"/>
            <a:ext cx="11303000" cy="4394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chemeClr val="tx1"/>
                </a:solidFill>
                <a:latin typeface="Manrope"/>
              </a:rPr>
              <a:t>Как обосновывать выбор: 4 кейса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1916311"/>
            <a:ext cx="52705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01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221111"/>
            <a:ext cx="52705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Кейс 1: гейзеры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1073150" y="2566591"/>
            <a:ext cx="4660900" cy="4849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Студенты изучают гейзеры и грязевые вулканы. Выбор: Кроноцкий заповедник — Долина гейзеров, зона вулканизма.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1916311"/>
            <a:ext cx="52705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02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221111"/>
            <a:ext cx="52705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Кейс 2: соответствие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6483350" y="2566591"/>
            <a:ext cx="4660900" cy="4849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Кижский погост — деревянное зодчество; Соловки — монастырь и лагеря; Куршская коса — дюны и миграции птиц.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043660"/>
            <a:ext cx="52705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03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348460"/>
            <a:ext cx="52705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Кейс 3: задание №20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73150" y="4693940"/>
            <a:ext cx="4660900" cy="4849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Сплав по Катуни — Алтай; вулкан Ключевская Сопка — Камчатка. Ответ: 4, 3.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6483350" y="4043660"/>
            <a:ext cx="52705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04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83350" y="4348460"/>
            <a:ext cx="52705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Кейс 4: аргументация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83350" y="4693940"/>
            <a:ext cx="4660900" cy="72112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Не «там красиво», а «есть гейзеры, потому что зона современного вулканизма». Обоснование из 3–4 предложений.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298277"/>
            <a:ext cx="966986" cy="213320"/>
          </a:xfrm>
          <a:prstGeom prst="roundRect">
            <a:avLst>
              <a:gd name="adj" fmla="val 50000"/>
            </a:avLst>
          </a:prstGeom>
          <a:solidFill>
            <a:srgbClr val="D5E4D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384723"/>
            <a:ext cx="10668000" cy="2813050"/>
          </a:xfrm>
          <a:prstGeom prst="roundRect">
            <a:avLst>
              <a:gd name="adj" fmla="val 2031"/>
            </a:avLst>
          </a:prstGeom>
          <a:noFill/>
          <a:ln w="12700" cap="flat">
            <a:solidFill>
              <a:srgbClr val="D4E7DD"/>
            </a:solidFill>
          </a:ln>
        </p:spPr>
      </p:sp>
      <p:sp>
        <p:nvSpPr>
          <p:cNvPr id="5" name="card5"/>
          <p:cNvSpPr/>
          <p:nvPr/>
        </p:nvSpPr>
        <p:spPr>
          <a:xfrm>
            <a:off x="7323931" y="2397423"/>
            <a:ext cx="4093369" cy="590550"/>
          </a:xfrm>
          <a:prstGeom prst="rect">
            <a:avLst/>
          </a:prstGeom>
          <a:solidFill>
            <a:srgbClr val="D4E7DD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323931" y="2987973"/>
            <a:ext cx="4093369" cy="571500"/>
          </a:xfrm>
          <a:prstGeom prst="rect">
            <a:avLst/>
          </a:prstGeom>
          <a:solidFill>
            <a:srgbClr val="D4E7DD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323931" y="3559473"/>
            <a:ext cx="4093369" cy="812800"/>
          </a:xfrm>
          <a:prstGeom prst="rect">
            <a:avLst/>
          </a:prstGeom>
          <a:solidFill>
            <a:srgbClr val="D4E7DD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323931" y="4372273"/>
            <a:ext cx="4093369" cy="812800"/>
          </a:xfrm>
          <a:prstGeom prst="rect">
            <a:avLst/>
          </a:prstGeom>
          <a:solidFill>
            <a:srgbClr val="D4E7DD"/>
          </a:solidFill>
          <a:ln>
            <a:noFill/>
          </a:ln>
        </p:spPr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876300" y="1336377"/>
            <a:ext cx="926703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40">
                <a:solidFill>
                  <a:srgbClr val="2C7D7A"/>
                </a:solidFill>
                <a:latin typeface="Onest"/>
              </a:rPr>
              <a:t>Формат ОГЭ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762000" y="1587798"/>
            <a:ext cx="11303000" cy="479425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675"/>
              </a:lnSpc>
            </a:pPr>
            <a:r>
              <a:rPr lang="ru-RU" sz="3500" b="1" spc="-69">
                <a:solidFill>
                  <a:schemeClr val="tx1"/>
                </a:solidFill>
                <a:latin typeface="Manrope"/>
              </a:rPr>
              <a:t>Соответствие объектов и характеристик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965200" y="2562523"/>
            <a:ext cx="6803231" cy="241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chemeClr val="tx1"/>
                </a:solidFill>
                <a:latin typeface="Manrope"/>
              </a:rPr>
              <a:t>Объект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196931" y="2562523"/>
            <a:ext cx="4347369" cy="241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ts val="1800"/>
              </a:lnSpc>
            </a:pPr>
            <a:r>
              <a:rPr lang="ru-RU" sz="1500" b="1">
                <a:solidFill>
                  <a:schemeClr val="accent1"/>
                </a:solidFill>
                <a:latin typeface="Manrope"/>
              </a:rPr>
              <a:t>Характеристика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965200" y="3153073"/>
            <a:ext cx="6803231" cy="241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tx1"/>
                </a:solidFill>
                <a:latin typeface="Onest"/>
              </a:rPr>
              <a:t>Кижский погост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196931" y="3153073"/>
            <a:ext cx="4347369" cy="241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ts val="1800"/>
              </a:lnSpc>
            </a:pPr>
            <a:r>
              <a:rPr lang="ru-RU" sz="1500">
                <a:solidFill>
                  <a:schemeClr val="tx1"/>
                </a:solidFill>
                <a:latin typeface="Onest"/>
              </a:rPr>
              <a:t>Деревянное зодчество без гвоздей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965200" y="3845223"/>
            <a:ext cx="6803231" cy="241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tx1"/>
                </a:solidFill>
                <a:latin typeface="Onest"/>
              </a:rPr>
              <a:t>Соловецкие острова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7501731" y="3724573"/>
            <a:ext cx="3737769" cy="495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ts val="1900"/>
              </a:lnSpc>
            </a:pPr>
            <a:r>
              <a:rPr lang="ru-RU" sz="1500">
                <a:solidFill>
                  <a:schemeClr val="tx1"/>
                </a:solidFill>
                <a:latin typeface="Onest"/>
              </a:rPr>
              <a:t>Монастырь и лагеря, историко-культурное значение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965200" y="4658023"/>
            <a:ext cx="6803231" cy="241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00"/>
              </a:lnSpc>
            </a:pPr>
            <a:r>
              <a:rPr lang="ru-RU" sz="1500">
                <a:solidFill>
                  <a:schemeClr val="tx1"/>
                </a:solidFill>
                <a:latin typeface="Onest"/>
              </a:rPr>
              <a:t>Куршская коса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7501731" y="4537373"/>
            <a:ext cx="3737769" cy="495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ctr">
              <a:lnSpc>
                <a:spcPts val="1900"/>
              </a:lnSpc>
            </a:pPr>
            <a:r>
              <a:rPr lang="ru-RU" sz="1500">
                <a:solidFill>
                  <a:schemeClr val="tx1"/>
                </a:solidFill>
                <a:latin typeface="Onest"/>
              </a:rPr>
              <a:t>Уникальные дюны и миграционные пути птиц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762000" y="5350173"/>
            <a:ext cx="8255000" cy="2108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77E71"/>
                </a:solidFill>
                <a:latin typeface="Onest"/>
              </a:rPr>
              <a:t>Тренируем умение видеть различия и соотносить объект с его уникальной характеристикой.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622524"/>
            <a:ext cx="1375767" cy="213320"/>
          </a:xfrm>
          <a:prstGeom prst="roundRect">
            <a:avLst>
              <a:gd name="adj" fmla="val 50000"/>
            </a:avLst>
          </a:prstGeom>
          <a:solidFill>
            <a:srgbClr val="D5E4DC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76300" y="1660624"/>
            <a:ext cx="1417241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40">
                <a:solidFill>
                  <a:srgbClr val="2C7D7A"/>
                </a:solidFill>
                <a:latin typeface="Onest"/>
              </a:rPr>
              <a:t>ОГЭ · Задание №20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886645"/>
            <a:ext cx="11303000" cy="492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chemeClr val="tx1"/>
                </a:solidFill>
                <a:latin typeface="Manrope"/>
              </a:rPr>
              <a:t>Связываем слоган с регионом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2849265"/>
            <a:ext cx="3886200" cy="1955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chemeClr val="accent1"/>
                </a:solidFill>
                <a:latin typeface="Onest"/>
              </a:rPr>
              <a:t>01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166765"/>
            <a:ext cx="38862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Слоган А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3561060"/>
            <a:ext cx="3276600" cy="10691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77E71"/>
                </a:solidFill>
                <a:latin typeface="Onest"/>
              </a:rPr>
              <a:t>«Мы предлагаем сплав по реке Катуни, которая берёт начало в ледниках высочайшей горы Сибири!» → Республика Алтай (4)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70400" y="2849265"/>
            <a:ext cx="3886200" cy="1955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chemeClr val="accent1"/>
                </a:solidFill>
                <a:latin typeface="Onest"/>
              </a:rPr>
              <a:t>02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4470400" y="3166765"/>
            <a:ext cx="38862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Слоган Б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470400" y="3561060"/>
            <a:ext cx="3276600" cy="80506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77E71"/>
                </a:solidFill>
                <a:latin typeface="Onest"/>
              </a:rPr>
              <a:t>«Полюбуйтесь на высочайший действующий вулкан Евразии!» → Камчатский край (3)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8178800" y="2849265"/>
            <a:ext cx="3886200" cy="1955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440"/>
              </a:lnSpc>
            </a:pPr>
            <a:r>
              <a:rPr lang="ru-RU" sz="1200" b="1">
                <a:solidFill>
                  <a:schemeClr val="accent1"/>
                </a:solidFill>
                <a:latin typeface="Onest"/>
              </a:rPr>
              <a:t>03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8178800" y="3166765"/>
            <a:ext cx="38862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Ответ: 43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78800" y="3561060"/>
            <a:ext cx="3276600" cy="80506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80"/>
              </a:lnSpc>
            </a:pPr>
            <a:r>
              <a:rPr lang="ru-RU" sz="1300">
                <a:solidFill>
                  <a:srgbClr val="677E71"/>
                </a:solidFill>
                <a:latin typeface="Onest"/>
              </a:rPr>
              <a:t>Катунь течёт на Алтае, а Ключевская Сопка — на Камчатке. Учим не перечислять, а доказывать.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762000" y="5025827"/>
            <a:ext cx="8255000" cy="2108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77E71"/>
                </a:solidFill>
                <a:latin typeface="Onest"/>
              </a:rPr>
              <a:t>Формат задания №20: два слогана — два региона, нужны 2 географических аргумента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416248" cy="213320"/>
          </a:xfrm>
          <a:prstGeom prst="roundRect">
            <a:avLst>
              <a:gd name="adj" fmla="val 50000"/>
            </a:avLst>
          </a:prstGeom>
          <a:solidFill>
            <a:srgbClr val="D5E4D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630561"/>
            <a:ext cx="5257800" cy="2093020"/>
          </a:xfrm>
          <a:prstGeom prst="roundRect">
            <a:avLst>
              <a:gd name="adj" fmla="val 2730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5" name="card5"/>
          <p:cNvSpPr/>
          <p:nvPr/>
        </p:nvSpPr>
        <p:spPr>
          <a:xfrm>
            <a:off x="6172200" y="1630561"/>
            <a:ext cx="5257800" cy="2093020"/>
          </a:xfrm>
          <a:prstGeom prst="roundRect">
            <a:avLst>
              <a:gd name="adj" fmla="val 2730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875980"/>
            <a:ext cx="5257800" cy="2093020"/>
          </a:xfrm>
          <a:prstGeom prst="roundRect">
            <a:avLst>
              <a:gd name="adj" fmla="val 2730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876300" y="673100"/>
            <a:ext cx="1465818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40">
                <a:solidFill>
                  <a:srgbClr val="2C7D7A"/>
                </a:solidFill>
                <a:latin typeface="Onest"/>
              </a:rPr>
              <a:t>Практика на уроке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784820"/>
            <a:ext cx="11303000" cy="4394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chemeClr val="tx1"/>
                </a:solidFill>
                <a:latin typeface="Manrope"/>
              </a:rPr>
              <a:t>Отработка задания №20: три приёма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1916311"/>
            <a:ext cx="52705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01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221111"/>
            <a:ext cx="52705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Карточки условий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566591"/>
            <a:ext cx="4660900" cy="72112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6–8 карточек с запросами: «хочу увидеть вулканы», «хочу изучить редких птиц». Ученик выбирает объект и пишет 2 аргумента.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83350" y="1916311"/>
            <a:ext cx="52705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2221111"/>
            <a:ext cx="52705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Критерии аргумента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566591"/>
            <a:ext cx="4660900" cy="72112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Аргумент должен быть географическим: не «там красиво», а «там есть гейзеры, потому что территория в зоне вулканизма».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3150" y="4161730"/>
            <a:ext cx="52705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03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466530"/>
            <a:ext cx="52705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Усиление слабых ответов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812010"/>
            <a:ext cx="4660900" cy="721122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Фразу «на Алтае красиво» превращаем в «Золотые горы Алтая — объект Всемирного наследия, известный биоразнообразием и контрастом ландшафтов».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402457" cy="213320"/>
          </a:xfrm>
          <a:prstGeom prst="roundRect">
            <a:avLst>
              <a:gd name="adj" fmla="val 50000"/>
            </a:avLst>
          </a:prstGeom>
          <a:solidFill>
            <a:srgbClr val="D5E4D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2031802"/>
            <a:ext cx="5257800" cy="1892399"/>
          </a:xfrm>
          <a:prstGeom prst="roundRect">
            <a:avLst>
              <a:gd name="adj" fmla="val 3019"/>
            </a:avLst>
          </a:prstGeom>
          <a:solidFill>
            <a:schemeClr val="bg2"/>
          </a:solidFill>
          <a:ln>
            <a:noFill/>
          </a:ln>
          <a:effectLst>
            <a:outerShdw blurRad="215900" dist="76200" dir="5400000" rotWithShape="0">
              <a:srgbClr val="1A4033">
                <a:alpha val="7843"/>
              </a:srgbClr>
            </a:outerShdw>
          </a:effectLst>
        </p:spPr>
      </p:sp>
      <p:sp>
        <p:nvSpPr>
          <p:cNvPr id="5" name="card5"/>
          <p:cNvSpPr/>
          <p:nvPr/>
        </p:nvSpPr>
        <p:spPr>
          <a:xfrm>
            <a:off x="1016000" y="2273102"/>
            <a:ext cx="381000" cy="381000"/>
          </a:xfrm>
          <a:prstGeom prst="roundRect">
            <a:avLst>
              <a:gd name="adj" fmla="val 40000"/>
            </a:avLst>
          </a:prstGeom>
          <a:solidFill>
            <a:schemeClr val="bg1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6172200" y="2031802"/>
            <a:ext cx="5257800" cy="1892399"/>
          </a:xfrm>
          <a:prstGeom prst="roundRect">
            <a:avLst>
              <a:gd name="adj" fmla="val 3019"/>
            </a:avLst>
          </a:prstGeom>
          <a:solidFill>
            <a:schemeClr val="bg2"/>
          </a:solidFill>
          <a:ln>
            <a:noFill/>
          </a:ln>
          <a:effectLst>
            <a:outerShdw blurRad="215900" dist="76200" dir="5400000" rotWithShape="0">
              <a:srgbClr val="1A4033">
                <a:alpha val="7843"/>
              </a:srgbClr>
            </a:outerShdw>
          </a:effectLst>
        </p:spPr>
      </p:sp>
      <p:sp>
        <p:nvSpPr>
          <p:cNvPr id="7" name="card7"/>
          <p:cNvSpPr/>
          <p:nvPr/>
        </p:nvSpPr>
        <p:spPr>
          <a:xfrm>
            <a:off x="6426200" y="2273102"/>
            <a:ext cx="381000" cy="381000"/>
          </a:xfrm>
          <a:prstGeom prst="roundRect">
            <a:avLst>
              <a:gd name="adj" fmla="val 40000"/>
            </a:avLst>
          </a:prstGeom>
          <a:solidFill>
            <a:schemeClr val="bg1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62000" y="4076601"/>
            <a:ext cx="5257800" cy="1892399"/>
          </a:xfrm>
          <a:prstGeom prst="roundRect">
            <a:avLst>
              <a:gd name="adj" fmla="val 3019"/>
            </a:avLst>
          </a:prstGeom>
          <a:solidFill>
            <a:schemeClr val="bg2"/>
          </a:solidFill>
          <a:ln>
            <a:noFill/>
          </a:ln>
          <a:effectLst>
            <a:outerShdw blurRad="215900" dist="76200" dir="5400000" rotWithShape="0">
              <a:srgbClr val="1A4033">
                <a:alpha val="7843"/>
              </a:srgbClr>
            </a:outerShdw>
          </a:effectLst>
        </p:spPr>
      </p:sp>
      <p:sp>
        <p:nvSpPr>
          <p:cNvPr id="9" name="card9"/>
          <p:cNvSpPr/>
          <p:nvPr/>
        </p:nvSpPr>
        <p:spPr>
          <a:xfrm>
            <a:off x="1016000" y="4317901"/>
            <a:ext cx="381000" cy="381000"/>
          </a:xfrm>
          <a:prstGeom prst="roundRect">
            <a:avLst>
              <a:gd name="adj" fmla="val 40000"/>
            </a:avLst>
          </a:prstGeom>
          <a:solidFill>
            <a:schemeClr val="bg1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6172200" y="4076601"/>
            <a:ext cx="5257800" cy="1892399"/>
          </a:xfrm>
          <a:prstGeom prst="roundRect">
            <a:avLst>
              <a:gd name="adj" fmla="val 3019"/>
            </a:avLst>
          </a:prstGeom>
          <a:solidFill>
            <a:schemeClr val="bg2"/>
          </a:solidFill>
          <a:ln>
            <a:noFill/>
          </a:ln>
          <a:effectLst>
            <a:outerShdw blurRad="215900" dist="76200" dir="5400000" rotWithShape="0">
              <a:srgbClr val="1A4033">
                <a:alpha val="7843"/>
              </a:srgbClr>
            </a:outerShdw>
          </a:effectLst>
        </p:spPr>
      </p:sp>
      <p:sp>
        <p:nvSpPr>
          <p:cNvPr id="11" name="card11"/>
          <p:cNvSpPr/>
          <p:nvPr/>
        </p:nvSpPr>
        <p:spPr>
          <a:xfrm>
            <a:off x="6426200" y="4317901"/>
            <a:ext cx="381000" cy="381000"/>
          </a:xfrm>
          <a:prstGeom prst="roundRect">
            <a:avLst>
              <a:gd name="adj" fmla="val 40000"/>
            </a:avLst>
          </a:prstGeom>
          <a:solidFill>
            <a:schemeClr val="bg1"/>
          </a:solidFill>
          <a:ln>
            <a:noFill/>
          </a:ln>
        </p:spPr>
      </p:sp>
      <p:pic>
        <p:nvPicPr>
          <p:cNvPr id="12" name="pic12"/>
          <p:cNvPicPr/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17600" y="2374702"/>
            <a:ext cx="177800" cy="177800"/>
          </a:xfrm>
          <a:prstGeom prst="rect">
            <a:avLst/>
          </a:prstGeom>
        </p:spPr>
      </p:pic>
      <p:pic>
        <p:nvPicPr>
          <p:cNvPr id="13" name="pic13"/>
          <p:cNvPicPr/>
          <p:nvPr/>
        </p:nvPicPr>
        <p:blipFill>
          <a:blip r:embed="rId6"/>
          <a:stretch>
            <a:fillRect/>
          </a:stretch>
        </p:blipFill>
        <p:spPr>
          <a:xfrm>
            <a:off x="6527800" y="2374702"/>
            <a:ext cx="177800" cy="177800"/>
          </a:xfrm>
          <a:prstGeom prst="rect">
            <a:avLst/>
          </a:prstGeom>
        </p:spPr>
      </p:pic>
      <p:pic>
        <p:nvPicPr>
          <p:cNvPr id="14" name="pic14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9"/>
              </a:ext>
            </a:extLst>
          </a:blip>
          <a:stretch>
            <a:fillRect/>
          </a:stretch>
        </p:blipFill>
        <p:spPr>
          <a:xfrm>
            <a:off x="1117600" y="4419501"/>
            <a:ext cx="177800" cy="177800"/>
          </a:xfrm>
          <a:prstGeom prst="rect">
            <a:avLst/>
          </a:prstGeom>
        </p:spPr>
      </p:pic>
      <p:pic>
        <p:nvPicPr>
          <p:cNvPr id="15" name="pic15"/>
          <p:cNvPicPr/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xmlns="" r:embed="rId11"/>
              </a:ext>
            </a:extLst>
          </a:blip>
          <a:stretch>
            <a:fillRect/>
          </a:stretch>
        </p:blipFill>
        <p:spPr>
          <a:xfrm>
            <a:off x="6527800" y="4419501"/>
            <a:ext cx="177800" cy="177800"/>
          </a:xfrm>
          <a:prstGeom prst="rect">
            <a:avLst/>
          </a:prstGeom>
        </p:spPr>
      </p:pic>
      <p:sp>
        <p:nvSpPr>
          <p:cNvPr id="16" name="text16"/>
          <p:cNvSpPr>
            <a:spLocks noChangeArrowheads="1"/>
          </p:cNvSpPr>
          <p:nvPr/>
        </p:nvSpPr>
        <p:spPr>
          <a:xfrm>
            <a:off x="876300" y="673100"/>
            <a:ext cx="1449268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40">
                <a:solidFill>
                  <a:srgbClr val="2C7D7A"/>
                </a:solidFill>
                <a:latin typeface="Onest"/>
              </a:rPr>
              <a:t>Приёмы для урока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762000" y="784820"/>
            <a:ext cx="10693400" cy="8659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359"/>
              </a:lnSpc>
            </a:pPr>
            <a:r>
              <a:rPr lang="ru-RU" sz="3200" b="1" spc="-63">
                <a:solidFill>
                  <a:schemeClr val="tx1"/>
                </a:solidFill>
                <a:latin typeface="Manrope"/>
              </a:rPr>
              <a:t>Практико-ориентированные приёмы: от маркеров к паспорту объекта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1016000" y="2819202"/>
            <a:ext cx="5384800" cy="2184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chemeClr val="tx1"/>
                </a:solidFill>
                <a:latin typeface="Onest"/>
              </a:rPr>
              <a:t>Карта маркеров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1016000" y="3095427"/>
            <a:ext cx="4775200" cy="431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77E71"/>
                </a:solidFill>
                <a:latin typeface="Onest"/>
              </a:rPr>
              <a:t>Подписываем на контурной карте ключевые слова: «гейзеры», «эндемики» — формируем пространственную память.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6426200" y="2819202"/>
            <a:ext cx="5384800" cy="2184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chemeClr val="tx1"/>
                </a:solidFill>
                <a:latin typeface="Onest"/>
              </a:rPr>
              <a:t>Кейстур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6426200" y="3095427"/>
            <a:ext cx="4775200" cy="431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77E71"/>
                </a:solidFill>
                <a:latin typeface="Onest"/>
              </a:rPr>
              <a:t>Ученики-турагенты подбирают маршрут под запрос клиента и обосновывают выбор — как в задании №20 ОГЭ.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1016000" y="4864001"/>
            <a:ext cx="5384800" cy="2184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chemeClr val="tx1"/>
                </a:solidFill>
                <a:latin typeface="Onest"/>
              </a:rPr>
              <a:t>Ловушки и синонимы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1016000" y="5140226"/>
            <a:ext cx="4775200" cy="431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77E71"/>
                </a:solidFill>
                <a:latin typeface="Onest"/>
              </a:rPr>
              <a:t>Разбираем «опасные» формулировки: «самое большое» vs «самое глубокое» озеро — избегаем ошибок на экзамене.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6426200" y="4864001"/>
            <a:ext cx="5384800" cy="2184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chemeClr val="tx1"/>
                </a:solidFill>
                <a:latin typeface="Onest"/>
              </a:rPr>
              <a:t>Паспорт объекта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6426200" y="5140226"/>
            <a:ext cx="4775200" cy="4318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650"/>
              </a:lnSpc>
            </a:pPr>
            <a:r>
              <a:rPr lang="ru-RU" sz="1100">
                <a:solidFill>
                  <a:srgbClr val="677E71"/>
                </a:solidFill>
                <a:latin typeface="Onest"/>
              </a:rPr>
              <a:t>Карточка на 7–10 минут: название, тип, субъект РФ, 2–3 маркера, проблема и ограничиваемый вид деятельности.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936155" cy="213320"/>
          </a:xfrm>
          <a:prstGeom prst="roundRect">
            <a:avLst>
              <a:gd name="adj" fmla="val 50000"/>
            </a:avLst>
          </a:prstGeom>
          <a:solidFill>
            <a:srgbClr val="D5E4D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62000" y="1630561"/>
            <a:ext cx="5257800" cy="2093020"/>
          </a:xfrm>
          <a:prstGeom prst="roundRect">
            <a:avLst>
              <a:gd name="adj" fmla="val 2730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5" name="card5"/>
          <p:cNvSpPr/>
          <p:nvPr/>
        </p:nvSpPr>
        <p:spPr>
          <a:xfrm>
            <a:off x="6172200" y="1630561"/>
            <a:ext cx="5257800" cy="2093020"/>
          </a:xfrm>
          <a:prstGeom prst="roundRect">
            <a:avLst>
              <a:gd name="adj" fmla="val 2730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6" name="card6"/>
          <p:cNvSpPr/>
          <p:nvPr/>
        </p:nvSpPr>
        <p:spPr>
          <a:xfrm>
            <a:off x="762000" y="3875980"/>
            <a:ext cx="5257800" cy="2093020"/>
          </a:xfrm>
          <a:prstGeom prst="roundRect">
            <a:avLst>
              <a:gd name="adj" fmla="val 2730"/>
            </a:avLst>
          </a:prstGeom>
          <a:noFill/>
          <a:ln w="6350" cap="flat">
            <a:solidFill>
              <a:srgbClr val="C7D1C8"/>
            </a:solidFill>
          </a:ln>
        </p:spPr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876300" y="673100"/>
            <a:ext cx="2089706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40">
                <a:solidFill>
                  <a:srgbClr val="2C7D7A"/>
                </a:solidFill>
                <a:latin typeface="Onest"/>
              </a:rPr>
              <a:t>Экзаменационные навыки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784820"/>
            <a:ext cx="11303000" cy="4394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chemeClr val="tx1"/>
                </a:solidFill>
                <a:latin typeface="Manrope"/>
              </a:rPr>
              <a:t>Как это помогает на экзаменах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73150" y="1916311"/>
            <a:ext cx="52705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01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73150" y="2221111"/>
            <a:ext cx="52705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ВПР: смысловое чтение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1073150" y="2566591"/>
            <a:ext cx="4660900" cy="4849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Учим вычленять географические маркеры в тексте и соотносить их с объектом и территорией.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6483350" y="1916311"/>
            <a:ext cx="52705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02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6483350" y="2221111"/>
            <a:ext cx="52705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ОГЭ: обоснование выбора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6483350" y="2566591"/>
            <a:ext cx="4660900" cy="4849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Учим объяснять уникальность ООПТ и связывать её с природными процессами (вулканизм, тектоника).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73150" y="4161730"/>
            <a:ext cx="52705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>
                <a:solidFill>
                  <a:schemeClr val="accent1"/>
                </a:solidFill>
                <a:latin typeface="Onest"/>
              </a:rPr>
              <a:t>03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1073150" y="4466530"/>
            <a:ext cx="527050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Onest"/>
              </a:rPr>
              <a:t>Задание №20: аргументация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1073150" y="4812010"/>
            <a:ext cx="4660900" cy="48498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59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Формулируем 2 содержательных географических аргумента, опираясь на статус объекта и его особенности.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1623120"/>
            <a:ext cx="1479550" cy="213320"/>
          </a:xfrm>
          <a:prstGeom prst="roundRect">
            <a:avLst>
              <a:gd name="adj" fmla="val 50000"/>
            </a:avLst>
          </a:prstGeom>
          <a:solidFill>
            <a:srgbClr val="D5E4DC"/>
          </a:solidFill>
          <a:ln>
            <a:noFill/>
          </a:ln>
        </p:spPr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876300" y="1661220"/>
            <a:ext cx="1541780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40">
                <a:solidFill>
                  <a:srgbClr val="2C7D7A"/>
                </a:solidFill>
                <a:latin typeface="Onest"/>
              </a:rPr>
              <a:t>Практические шаги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762000" y="1887240"/>
            <a:ext cx="11303000" cy="4927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780"/>
              </a:lnSpc>
            </a:pPr>
            <a:r>
              <a:rPr lang="ru-RU" sz="3600" b="1" spc="-71">
                <a:solidFill>
                  <a:schemeClr val="tx1"/>
                </a:solidFill>
                <a:latin typeface="Manrope"/>
              </a:rPr>
              <a:t>Что можно сделать прямо сейчас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3034010"/>
            <a:ext cx="3835400" cy="27559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chemeClr val="tx1"/>
                </a:solidFill>
                <a:latin typeface="Onest"/>
              </a:rPr>
              <a:t>Миницикл уроков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3478461"/>
            <a:ext cx="3225800" cy="115054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77E71"/>
                </a:solidFill>
                <a:latin typeface="Onest"/>
              </a:rPr>
              <a:t>Выберите 3–4 объекта наследия и проведите по ним цикл с «Паспортом объекта» и мастер-классом.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4495800" y="3034010"/>
            <a:ext cx="3835400" cy="27559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chemeClr val="tx1"/>
                </a:solidFill>
                <a:latin typeface="Onest"/>
              </a:rPr>
              <a:t>Тексты ВПР и кейсы ОГЭ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4495800" y="3478461"/>
            <a:ext cx="3225800" cy="86608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77E71"/>
                </a:solidFill>
                <a:latin typeface="Onest"/>
              </a:rPr>
              <a:t>Соберите подборку текстов ВПР с объектами наследия и составьте 2–3 практических кейса в стиле ОГЭ.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8229600" y="3034010"/>
            <a:ext cx="3835400" cy="27559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070"/>
              </a:lnSpc>
            </a:pPr>
            <a:r>
              <a:rPr lang="ru-RU" sz="1800" b="1">
                <a:solidFill>
                  <a:schemeClr val="tx1"/>
                </a:solidFill>
                <a:latin typeface="Onest"/>
              </a:rPr>
              <a:t>Визуализация и «Кейстур»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8229600" y="3478461"/>
            <a:ext cx="3225800" cy="1150541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240"/>
              </a:lnSpc>
            </a:pPr>
            <a:r>
              <a:rPr lang="ru-RU" sz="1400">
                <a:solidFill>
                  <a:srgbClr val="677E71"/>
                </a:solidFill>
                <a:latin typeface="Onest"/>
              </a:rPr>
              <a:t>Используйте контурные карты или цифровые сервисы для маршрутов, проведите урок «Кейстур» с заданием №20 и №21.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762000" y="5025231"/>
            <a:ext cx="8255000" cy="2108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77E71"/>
                </a:solidFill>
                <a:latin typeface="Onest"/>
              </a:rPr>
              <a:t>Каждый шаг — прямая тренировка навыков ВПР и ОГЭ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635000"/>
            <a:ext cx="1550789" cy="213320"/>
          </a:xfrm>
          <a:prstGeom prst="roundRect">
            <a:avLst>
              <a:gd name="adj" fmla="val 50000"/>
            </a:avLst>
          </a:prstGeom>
          <a:solidFill>
            <a:srgbClr val="D5E4DC"/>
          </a:solidFill>
          <a:ln>
            <a:noFill/>
          </a:ln>
        </p:spPr>
      </p:sp>
      <p:sp>
        <p:nvSpPr>
          <p:cNvPr id="4" name="card4"/>
          <p:cNvSpPr/>
          <p:nvPr/>
        </p:nvSpPr>
        <p:spPr>
          <a:xfrm>
            <a:off x="7874000" y="1664295"/>
            <a:ext cx="127000" cy="127000"/>
          </a:xfrm>
          <a:prstGeom prst="roundRect">
            <a:avLst>
              <a:gd name="adj" fmla="val 45000"/>
            </a:avLst>
          </a:prstGeom>
          <a:solidFill>
            <a:srgbClr val="FF6B35"/>
          </a:solidFill>
          <a:ln>
            <a:noFill/>
          </a:ln>
        </p:spPr>
      </p:sp>
      <p:sp>
        <p:nvSpPr>
          <p:cNvPr id="5" name="card5"/>
          <p:cNvSpPr/>
          <p:nvPr/>
        </p:nvSpPr>
        <p:spPr>
          <a:xfrm>
            <a:off x="7874000" y="2292945"/>
            <a:ext cx="127000" cy="127000"/>
          </a:xfrm>
          <a:prstGeom prst="roundRect">
            <a:avLst>
              <a:gd name="adj" fmla="val 45000"/>
            </a:avLst>
          </a:prstGeom>
          <a:solidFill>
            <a:srgbClr val="FE7542"/>
          </a:solidFill>
          <a:ln>
            <a:noFill/>
          </a:ln>
        </p:spPr>
      </p:sp>
      <p:sp>
        <p:nvSpPr>
          <p:cNvPr id="6" name="card6"/>
          <p:cNvSpPr/>
          <p:nvPr/>
        </p:nvSpPr>
        <p:spPr>
          <a:xfrm>
            <a:off x="7874000" y="3061295"/>
            <a:ext cx="127000" cy="127000"/>
          </a:xfrm>
          <a:prstGeom prst="roundRect">
            <a:avLst>
              <a:gd name="adj" fmla="val 45000"/>
            </a:avLst>
          </a:prstGeom>
          <a:solidFill>
            <a:srgbClr val="FC7E4F"/>
          </a:solidFill>
          <a:ln>
            <a:noFill/>
          </a:ln>
        </p:spPr>
      </p:sp>
      <p:sp>
        <p:nvSpPr>
          <p:cNvPr id="7" name="card7"/>
          <p:cNvSpPr/>
          <p:nvPr/>
        </p:nvSpPr>
        <p:spPr>
          <a:xfrm>
            <a:off x="7874000" y="3689945"/>
            <a:ext cx="127000" cy="127000"/>
          </a:xfrm>
          <a:prstGeom prst="roundRect">
            <a:avLst>
              <a:gd name="adj" fmla="val 45000"/>
            </a:avLst>
          </a:prstGeom>
          <a:solidFill>
            <a:srgbClr val="FB885D"/>
          </a:solidFill>
          <a:ln>
            <a:noFill/>
          </a:ln>
        </p:spPr>
      </p:sp>
      <p:sp>
        <p:nvSpPr>
          <p:cNvPr id="8" name="card8"/>
          <p:cNvSpPr/>
          <p:nvPr/>
        </p:nvSpPr>
        <p:spPr>
          <a:xfrm>
            <a:off x="7874000" y="4318595"/>
            <a:ext cx="127000" cy="127000"/>
          </a:xfrm>
          <a:prstGeom prst="roundRect">
            <a:avLst>
              <a:gd name="adj" fmla="val 45000"/>
            </a:avLst>
          </a:prstGeom>
          <a:solidFill>
            <a:srgbClr val="F9916A"/>
          </a:solidFill>
          <a:ln>
            <a:noFill/>
          </a:ln>
        </p:spPr>
      </p:sp>
      <p:sp>
        <p:nvSpPr>
          <p:cNvPr id="9" name="card9"/>
          <p:cNvSpPr/>
          <p:nvPr/>
        </p:nvSpPr>
        <p:spPr>
          <a:xfrm>
            <a:off x="7874000" y="5086945"/>
            <a:ext cx="127000" cy="127000"/>
          </a:xfrm>
          <a:prstGeom prst="roundRect">
            <a:avLst>
              <a:gd name="adj" fmla="val 45000"/>
            </a:avLst>
          </a:prstGeom>
          <a:solidFill>
            <a:srgbClr val="F89B77"/>
          </a:solidFill>
          <a:ln>
            <a:noFill/>
          </a:ln>
        </p:spPr>
      </p:sp>
      <p:sp>
        <p:nvSpPr>
          <p:cNvPr id="10" name="card10"/>
          <p:cNvSpPr/>
          <p:nvPr/>
        </p:nvSpPr>
        <p:spPr>
          <a:xfrm>
            <a:off x="7874000" y="5715595"/>
            <a:ext cx="127000" cy="127000"/>
          </a:xfrm>
          <a:prstGeom prst="roundRect">
            <a:avLst>
              <a:gd name="adj" fmla="val 45000"/>
            </a:avLst>
          </a:prstGeom>
          <a:solidFill>
            <a:srgbClr val="F6A584"/>
          </a:solidFill>
          <a:ln>
            <a:noFill/>
          </a:ln>
        </p:spPr>
      </p:sp>
      <p:pic>
        <p:nvPicPr>
          <p:cNvPr id="11" name="pic11"/>
          <p:cNvPicPr/>
          <p:nvPr/>
        </p:nvPicPr>
        <p:blipFill>
          <a:blip r:embed="rId4"/>
          <a:stretch>
            <a:fillRect/>
          </a:stretch>
        </p:blipFill>
        <p:spPr>
          <a:xfrm>
            <a:off x="762000" y="1592461"/>
            <a:ext cx="6705600" cy="4330700"/>
          </a:xfrm>
          <a:prstGeom prst="rect">
            <a:avLst/>
          </a:prstGeom>
        </p:spPr>
      </p:pic>
      <p:sp>
        <p:nvSpPr>
          <p:cNvPr id="12" name="text12"/>
          <p:cNvSpPr>
            <a:spLocks noChangeArrowheads="1"/>
          </p:cNvSpPr>
          <p:nvPr/>
        </p:nvSpPr>
        <p:spPr>
          <a:xfrm>
            <a:off x="876300" y="673100"/>
            <a:ext cx="1627267" cy="1244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880"/>
              </a:lnSpc>
            </a:pPr>
            <a:r>
              <a:rPr lang="ru-RU" sz="800" b="1" cap="all" spc="40">
                <a:solidFill>
                  <a:srgbClr val="2C7D7A"/>
                </a:solidFill>
                <a:latin typeface="Onest"/>
              </a:rPr>
              <a:t>География наследия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62000" y="899120"/>
            <a:ext cx="11303000" cy="4394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360"/>
              </a:lnSpc>
            </a:pPr>
            <a:r>
              <a:rPr lang="ru-RU" sz="3200" b="1" spc="-63">
                <a:solidFill>
                  <a:schemeClr val="tx1"/>
                </a:solidFill>
                <a:latin typeface="Manrope"/>
              </a:rPr>
              <a:t>Ключевые объекты Всемирного наследия России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8115300" y="1588095"/>
            <a:ext cx="3161109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Manrope"/>
              </a:rPr>
              <a:t>Бурятия</a:t>
            </a:r>
          </a:p>
        </p:txBody>
      </p:sp>
      <p:sp>
        <p:nvSpPr>
          <p:cNvPr id="15" name="text15"/>
          <p:cNvSpPr>
            <a:spLocks noChangeArrowheads="1"/>
          </p:cNvSpPr>
          <p:nvPr/>
        </p:nvSpPr>
        <p:spPr>
          <a:xfrm>
            <a:off x="10863858" y="1623020"/>
            <a:ext cx="693142" cy="2108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77E71"/>
                </a:solidFill>
                <a:latin typeface="Onest"/>
              </a:rPr>
              <a:t>Байкал</a:t>
            </a:r>
          </a:p>
        </p:txBody>
      </p:sp>
      <p:sp>
        <p:nvSpPr>
          <p:cNvPr id="16" name="text16"/>
          <p:cNvSpPr>
            <a:spLocks noChangeArrowheads="1"/>
          </p:cNvSpPr>
          <p:nvPr/>
        </p:nvSpPr>
        <p:spPr>
          <a:xfrm>
            <a:off x="8115300" y="2077045"/>
            <a:ext cx="1382117" cy="5715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200"/>
              </a:lnSpc>
            </a:pPr>
            <a:r>
              <a:rPr lang="ru-RU" sz="1600" b="1">
                <a:solidFill>
                  <a:schemeClr val="tx1"/>
                </a:solidFill>
                <a:latin typeface="Manrope"/>
              </a:rPr>
              <a:t>Камчатский край</a:t>
            </a:r>
          </a:p>
        </p:txBody>
      </p:sp>
      <p:sp>
        <p:nvSpPr>
          <p:cNvPr id="17" name="text17"/>
          <p:cNvSpPr>
            <a:spLocks noChangeArrowheads="1"/>
          </p:cNvSpPr>
          <p:nvPr/>
        </p:nvSpPr>
        <p:spPr>
          <a:xfrm>
            <a:off x="9586317" y="2251670"/>
            <a:ext cx="2212419" cy="2108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77E71"/>
                </a:solidFill>
                <a:latin typeface="Onest"/>
              </a:rPr>
              <a:t>Кроноцкий заповедник</a:t>
            </a:r>
          </a:p>
        </p:txBody>
      </p:sp>
      <p:sp>
        <p:nvSpPr>
          <p:cNvPr id="18" name="text18"/>
          <p:cNvSpPr>
            <a:spLocks noChangeArrowheads="1"/>
          </p:cNvSpPr>
          <p:nvPr/>
        </p:nvSpPr>
        <p:spPr>
          <a:xfrm>
            <a:off x="8115300" y="2845395"/>
            <a:ext cx="1617663" cy="5715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200"/>
              </a:lnSpc>
            </a:pPr>
            <a:r>
              <a:rPr lang="ru-RU" sz="1600" b="1">
                <a:solidFill>
                  <a:schemeClr val="tx1"/>
                </a:solidFill>
                <a:latin typeface="Manrope"/>
              </a:rPr>
              <a:t>Республика Алтай</a:t>
            </a:r>
          </a:p>
        </p:txBody>
      </p:sp>
      <p:sp>
        <p:nvSpPr>
          <p:cNvPr id="19" name="text19"/>
          <p:cNvSpPr>
            <a:spLocks noChangeArrowheads="1"/>
          </p:cNvSpPr>
          <p:nvPr/>
        </p:nvSpPr>
        <p:spPr>
          <a:xfrm>
            <a:off x="9821863" y="3020020"/>
            <a:ext cx="1929765" cy="2108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77E71"/>
                </a:solidFill>
                <a:latin typeface="Onest"/>
              </a:rPr>
              <a:t>Золотые горы Алтая</a:t>
            </a:r>
          </a:p>
        </p:txBody>
      </p:sp>
      <p:sp>
        <p:nvSpPr>
          <p:cNvPr id="20" name="text20"/>
          <p:cNvSpPr>
            <a:spLocks noChangeArrowheads="1"/>
          </p:cNvSpPr>
          <p:nvPr/>
        </p:nvSpPr>
        <p:spPr>
          <a:xfrm>
            <a:off x="8115300" y="3613745"/>
            <a:ext cx="2309098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Manrope"/>
              </a:rPr>
              <a:t>Карелия</a:t>
            </a:r>
          </a:p>
        </p:txBody>
      </p:sp>
      <p:sp>
        <p:nvSpPr>
          <p:cNvPr id="21" name="text21"/>
          <p:cNvSpPr>
            <a:spLocks noChangeArrowheads="1"/>
          </p:cNvSpPr>
          <p:nvPr/>
        </p:nvSpPr>
        <p:spPr>
          <a:xfrm>
            <a:off x="10153848" y="3648670"/>
            <a:ext cx="1531382" cy="2108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77E71"/>
                </a:solidFill>
                <a:latin typeface="Onest"/>
              </a:rPr>
              <a:t>Кижский погост</a:t>
            </a:r>
          </a:p>
        </p:txBody>
      </p:sp>
      <p:sp>
        <p:nvSpPr>
          <p:cNvPr id="22" name="text22"/>
          <p:cNvSpPr>
            <a:spLocks noChangeArrowheads="1"/>
          </p:cNvSpPr>
          <p:nvPr/>
        </p:nvSpPr>
        <p:spPr>
          <a:xfrm>
            <a:off x="8115300" y="4102695"/>
            <a:ext cx="1570335" cy="5715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200"/>
              </a:lnSpc>
            </a:pPr>
            <a:r>
              <a:rPr lang="ru-RU" sz="1600" b="1">
                <a:solidFill>
                  <a:schemeClr val="tx1"/>
                </a:solidFill>
                <a:latin typeface="Manrope"/>
              </a:rPr>
              <a:t>Архангельская область</a:t>
            </a:r>
          </a:p>
        </p:txBody>
      </p:sp>
      <p:sp>
        <p:nvSpPr>
          <p:cNvPr id="23" name="text23"/>
          <p:cNvSpPr>
            <a:spLocks noChangeArrowheads="1"/>
          </p:cNvSpPr>
          <p:nvPr/>
        </p:nvSpPr>
        <p:spPr>
          <a:xfrm>
            <a:off x="9774535" y="4277320"/>
            <a:ext cx="1986558" cy="2108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77E71"/>
                </a:solidFill>
                <a:latin typeface="Onest"/>
              </a:rPr>
              <a:t>Соловецкие острова</a:t>
            </a:r>
          </a:p>
        </p:txBody>
      </p:sp>
      <p:sp>
        <p:nvSpPr>
          <p:cNvPr id="24" name="text24"/>
          <p:cNvSpPr>
            <a:spLocks noChangeArrowheads="1"/>
          </p:cNvSpPr>
          <p:nvPr/>
        </p:nvSpPr>
        <p:spPr>
          <a:xfrm>
            <a:off x="8115300" y="4871045"/>
            <a:ext cx="2043013" cy="5715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200"/>
              </a:lnSpc>
            </a:pPr>
            <a:r>
              <a:rPr lang="ru-RU" sz="1600" b="1">
                <a:solidFill>
                  <a:schemeClr val="tx1"/>
                </a:solidFill>
                <a:latin typeface="Manrope"/>
              </a:rPr>
              <a:t>Калининградская область</a:t>
            </a:r>
          </a:p>
        </p:txBody>
      </p:sp>
      <p:sp>
        <p:nvSpPr>
          <p:cNvPr id="25" name="text25"/>
          <p:cNvSpPr>
            <a:spLocks noChangeArrowheads="1"/>
          </p:cNvSpPr>
          <p:nvPr/>
        </p:nvSpPr>
        <p:spPr>
          <a:xfrm>
            <a:off x="10247213" y="5045670"/>
            <a:ext cx="1419344" cy="2108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77E71"/>
                </a:solidFill>
                <a:latin typeface="Onest"/>
              </a:rPr>
              <a:t>Куршская коса</a:t>
            </a:r>
          </a:p>
        </p:txBody>
      </p:sp>
      <p:sp>
        <p:nvSpPr>
          <p:cNvPr id="26" name="text26"/>
          <p:cNvSpPr>
            <a:spLocks noChangeArrowheads="1"/>
          </p:cNvSpPr>
          <p:nvPr/>
        </p:nvSpPr>
        <p:spPr>
          <a:xfrm>
            <a:off x="8115300" y="5639395"/>
            <a:ext cx="3187660" cy="2565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920"/>
              </a:lnSpc>
            </a:pPr>
            <a:r>
              <a:rPr lang="ru-RU" sz="1600" b="1">
                <a:solidFill>
                  <a:schemeClr val="tx1"/>
                </a:solidFill>
                <a:latin typeface="Manrope"/>
              </a:rPr>
              <a:t>Краснодарский край</a:t>
            </a:r>
          </a:p>
        </p:txBody>
      </p:sp>
      <p:sp>
        <p:nvSpPr>
          <p:cNvPr id="27" name="text27"/>
          <p:cNvSpPr>
            <a:spLocks noChangeArrowheads="1"/>
          </p:cNvSpPr>
          <p:nvPr/>
        </p:nvSpPr>
        <p:spPr>
          <a:xfrm>
            <a:off x="10885984" y="5674320"/>
            <a:ext cx="671016" cy="2108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560"/>
              </a:lnSpc>
            </a:pPr>
            <a:r>
              <a:rPr lang="ru-RU" sz="1300">
                <a:solidFill>
                  <a:srgbClr val="677E71"/>
                </a:solidFill>
                <a:latin typeface="Onest"/>
              </a:rPr>
              <a:t>Кавказ</a:t>
            </a:r>
          </a:p>
        </p:txBody>
      </p:sp>
      <p:sp>
        <p:nvSpPr>
          <p:cNvPr id="28" name="text28"/>
          <p:cNvSpPr>
            <a:spLocks noChangeArrowheads="1"/>
          </p:cNvSpPr>
          <p:nvPr/>
        </p:nvSpPr>
        <p:spPr>
          <a:xfrm>
            <a:off x="762000" y="6068100"/>
            <a:ext cx="6368355" cy="2260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680"/>
              </a:lnSpc>
            </a:pPr>
            <a:r>
              <a:rPr lang="ru-RU" sz="1200">
                <a:solidFill>
                  <a:srgbClr val="677E71"/>
                </a:solidFill>
                <a:latin typeface="Onest"/>
              </a:rPr>
              <a:t>Объекты из доклада: природные и культурные станции для уроков географии</a:t>
            </a:r>
          </a:p>
        </p:txBody>
      </p:sp>
      <p:sp>
        <p:nvSpPr>
          <p:cNvPr id="29" name="text29"/>
          <p:cNvSpPr>
            <a:spLocks noChangeArrowheads="1"/>
          </p:cNvSpPr>
          <p:nvPr/>
        </p:nvSpPr>
        <p:spPr>
          <a:xfrm>
            <a:off x="8762206" y="6146800"/>
            <a:ext cx="3201353" cy="14986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080"/>
              </a:lnSpc>
            </a:pPr>
            <a:r>
              <a:rPr lang="ru-RU" sz="900">
                <a:solidFill>
                  <a:srgbClr val="677E71"/>
                </a:solidFill>
                <a:latin typeface="Onest"/>
              </a:rPr>
              <a:t>Границы: OpenStreetMap · geoBoundaries · ODbL</a:t>
            </a:r>
          </a:p>
        </p:txBody>
      </p:sp>
      <p:sp>
        <p:nvSpPr>
          <p:cNvPr id="30" name="text30"/>
          <p:cNvSpPr>
            <a:spLocks noChangeArrowheads="1"/>
          </p:cNvSpPr>
          <p:nvPr/>
        </p:nvSpPr>
        <p:spPr>
          <a:xfrm>
            <a:off x="127000" y="6470650"/>
            <a:ext cx="11303000" cy="1651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>
              <a:lnSpc>
                <a:spcPts val="1200"/>
              </a:lnSpc>
            </a:pPr>
            <a:r>
              <a:rPr lang="ru-RU" sz="1000">
                <a:solidFill>
                  <a:srgbClr val="98A99D"/>
                </a:solidFill>
                <a:latin typeface="Onest"/>
              </a:rPr>
              <a:t>Материалы выступления, 2026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3"/>
          <p:cNvSpPr>
            <a:spLocks noChangeArrowheads="1"/>
          </p:cNvSpPr>
          <p:nvPr/>
        </p:nvSpPr>
        <p:spPr>
          <a:xfrm>
            <a:off x="1016000" y="650875"/>
            <a:ext cx="10795000" cy="14097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6600"/>
              </a:lnSpc>
            </a:pPr>
            <a:r>
              <a:rPr lang="ru-RU" sz="11000" b="1">
                <a:solidFill>
                  <a:schemeClr val="accent1"/>
                </a:solidFill>
                <a:latin typeface="Onest"/>
              </a:rPr>
              <a:t>«</a:t>
            </a:r>
          </a:p>
        </p:txBody>
      </p:sp>
      <p:sp>
        <p:nvSpPr>
          <p:cNvPr id="4" name="text4"/>
          <p:cNvSpPr>
            <a:spLocks noChangeArrowheads="1"/>
          </p:cNvSpPr>
          <p:nvPr/>
        </p:nvSpPr>
        <p:spPr>
          <a:xfrm>
            <a:off x="1016000" y="1958975"/>
            <a:ext cx="9550400" cy="29845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3900"/>
              </a:lnSpc>
            </a:pPr>
            <a:r>
              <a:rPr lang="ru-RU" sz="3000" b="1" spc="-29">
                <a:solidFill>
                  <a:schemeClr val="bg1"/>
                </a:solidFill>
                <a:latin typeface="Onest"/>
              </a:rPr>
              <a:t>Изучение наследия — это не отдельная тема, а сквозная линия курса географии. Мы показываем ученикам, что география — это не только карты и цифры, но и живая история, уникальные ландшафты и ответственность за сохранение природы и культуры.</a:t>
            </a:r>
          </a:p>
        </p:txBody>
      </p:sp>
      <p:sp>
        <p:nvSpPr>
          <p:cNvPr id="5" name="text5"/>
          <p:cNvSpPr>
            <a:spLocks noChangeArrowheads="1"/>
          </p:cNvSpPr>
          <p:nvPr/>
        </p:nvSpPr>
        <p:spPr>
          <a:xfrm>
            <a:off x="1600200" y="5286375"/>
            <a:ext cx="4312543" cy="2413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800"/>
              </a:lnSpc>
            </a:pPr>
            <a:r>
              <a:rPr lang="ru-RU" sz="1500" b="1">
                <a:solidFill>
                  <a:schemeClr val="bg1"/>
                </a:solidFill>
                <a:latin typeface="Onest"/>
              </a:rPr>
              <a:t>Доровских Анна Сергеевна</a:t>
            </a:r>
          </a:p>
        </p:txBody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1600200" y="5578475"/>
            <a:ext cx="4312543" cy="1651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200"/>
              </a:lnSpc>
            </a:pPr>
            <a:r>
              <a:rPr lang="ru-RU" sz="1000" spc="100">
                <a:solidFill>
                  <a:srgbClr val="677E71"/>
                </a:solidFill>
                <a:latin typeface="Onest"/>
              </a:rPr>
              <a:t>учитель географии, ГБОУ СОШ №3 г. Нефтегорска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card3"/>
          <p:cNvSpPr/>
          <p:nvPr/>
        </p:nvSpPr>
        <p:spPr>
          <a:xfrm>
            <a:off x="762000" y="4054475"/>
            <a:ext cx="3073400" cy="1123950"/>
          </a:xfrm>
          <a:prstGeom prst="roundRect">
            <a:avLst>
              <a:gd name="adj" fmla="val 5084"/>
            </a:avLst>
          </a:prstGeom>
          <a:noFill/>
          <a:ln w="6350" cap="flat">
            <a:solidFill>
              <a:srgbClr val="D4E7DD"/>
            </a:solidFill>
          </a:ln>
        </p:spPr>
      </p:sp>
      <p:sp>
        <p:nvSpPr>
          <p:cNvPr id="4" name="card4"/>
          <p:cNvSpPr/>
          <p:nvPr/>
        </p:nvSpPr>
        <p:spPr>
          <a:xfrm>
            <a:off x="3987800" y="4054475"/>
            <a:ext cx="3073400" cy="1123950"/>
          </a:xfrm>
          <a:prstGeom prst="roundRect">
            <a:avLst>
              <a:gd name="adj" fmla="val 5084"/>
            </a:avLst>
          </a:prstGeom>
          <a:noFill/>
          <a:ln w="6350" cap="flat">
            <a:solidFill>
              <a:srgbClr val="D4E7DD"/>
            </a:solidFill>
          </a:ln>
        </p:spPr>
      </p:sp>
      <p:sp>
        <p:nvSpPr>
          <p:cNvPr id="5" name="card5"/>
          <p:cNvSpPr/>
          <p:nvPr/>
        </p:nvSpPr>
        <p:spPr>
          <a:xfrm>
            <a:off x="7213600" y="4054475"/>
            <a:ext cx="3073400" cy="1123950"/>
          </a:xfrm>
          <a:prstGeom prst="roundRect">
            <a:avLst>
              <a:gd name="adj" fmla="val 5084"/>
            </a:avLst>
          </a:prstGeom>
          <a:noFill/>
          <a:ln w="6350" cap="flat">
            <a:solidFill>
              <a:srgbClr val="D4E7DD"/>
            </a:solidFill>
          </a:ln>
        </p:spPr>
      </p:sp>
      <p:sp>
        <p:nvSpPr>
          <p:cNvPr id="6" name="text6"/>
          <p:cNvSpPr>
            <a:spLocks noChangeArrowheads="1"/>
          </p:cNvSpPr>
          <p:nvPr/>
        </p:nvSpPr>
        <p:spPr>
          <a:xfrm>
            <a:off x="762000" y="1679575"/>
            <a:ext cx="11303000" cy="1803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320"/>
              </a:lnSpc>
            </a:pPr>
            <a:r>
              <a:rPr lang="ru-RU" sz="1100" cap="all" spc="198">
                <a:solidFill>
                  <a:schemeClr val="accent1"/>
                </a:solidFill>
                <a:latin typeface="Onest"/>
              </a:rPr>
              <a:t>Финал</a:t>
            </a:r>
          </a:p>
        </p:txBody>
      </p:sp>
      <p:sp>
        <p:nvSpPr>
          <p:cNvPr id="7" name="text7"/>
          <p:cNvSpPr>
            <a:spLocks noChangeArrowheads="1"/>
          </p:cNvSpPr>
          <p:nvPr/>
        </p:nvSpPr>
        <p:spPr>
          <a:xfrm>
            <a:off x="762000" y="1895475"/>
            <a:ext cx="11303000" cy="9017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7000"/>
              </a:lnSpc>
            </a:pPr>
            <a:r>
              <a:rPr lang="ru-RU" sz="7000" b="1" spc="-209">
                <a:solidFill>
                  <a:schemeClr val="tx1"/>
                </a:solidFill>
                <a:latin typeface="Manrope"/>
              </a:rPr>
              <a:t>Спасибо за внимание!</a:t>
            </a:r>
          </a:p>
        </p:txBody>
      </p:sp>
      <p:sp>
        <p:nvSpPr>
          <p:cNvPr id="8" name="text8"/>
          <p:cNvSpPr>
            <a:spLocks noChangeArrowheads="1"/>
          </p:cNvSpPr>
          <p:nvPr/>
        </p:nvSpPr>
        <p:spPr>
          <a:xfrm>
            <a:off x="762000" y="2946400"/>
            <a:ext cx="6375400" cy="5842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2250"/>
              </a:lnSpc>
            </a:pPr>
            <a:r>
              <a:rPr lang="ru-RU" sz="1500">
                <a:solidFill>
                  <a:srgbClr val="677E71"/>
                </a:solidFill>
                <a:latin typeface="Onest"/>
              </a:rPr>
              <a:t>Готова ответить на ваши вопросы и поделиться подборками текстов и заданий по объектам Всемирного наследия.</a:t>
            </a:r>
          </a:p>
        </p:txBody>
      </p:sp>
      <p:sp>
        <p:nvSpPr>
          <p:cNvPr id="9" name="text9"/>
          <p:cNvSpPr>
            <a:spLocks noChangeArrowheads="1"/>
          </p:cNvSpPr>
          <p:nvPr/>
        </p:nvSpPr>
        <p:spPr>
          <a:xfrm>
            <a:off x="1022350" y="4289425"/>
            <a:ext cx="3177032" cy="134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77E71"/>
                </a:solidFill>
                <a:latin typeface="Onest"/>
              </a:rPr>
              <a:t>Докладчик</a:t>
            </a:r>
          </a:p>
        </p:txBody>
      </p:sp>
      <p:sp>
        <p:nvSpPr>
          <p:cNvPr id="10" name="text10"/>
          <p:cNvSpPr>
            <a:spLocks noChangeArrowheads="1"/>
          </p:cNvSpPr>
          <p:nvPr/>
        </p:nvSpPr>
        <p:spPr>
          <a:xfrm>
            <a:off x="1022350" y="4511675"/>
            <a:ext cx="3063240" cy="2184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chemeClr val="tx1"/>
                </a:solidFill>
                <a:latin typeface="Onest"/>
              </a:rPr>
              <a:t>Доровских Анна Сергеевна</a:t>
            </a:r>
          </a:p>
        </p:txBody>
      </p:sp>
      <p:sp>
        <p:nvSpPr>
          <p:cNvPr id="11" name="text11"/>
          <p:cNvSpPr>
            <a:spLocks noChangeArrowheads="1"/>
          </p:cNvSpPr>
          <p:nvPr/>
        </p:nvSpPr>
        <p:spPr>
          <a:xfrm>
            <a:off x="4248150" y="4289425"/>
            <a:ext cx="3177032" cy="134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77E71"/>
                </a:solidFill>
                <a:latin typeface="Onest"/>
              </a:rPr>
              <a:t>Школа</a:t>
            </a:r>
          </a:p>
        </p:txBody>
      </p:sp>
      <p:sp>
        <p:nvSpPr>
          <p:cNvPr id="12" name="text12"/>
          <p:cNvSpPr>
            <a:spLocks noChangeArrowheads="1"/>
          </p:cNvSpPr>
          <p:nvPr/>
        </p:nvSpPr>
        <p:spPr>
          <a:xfrm>
            <a:off x="4248150" y="4511675"/>
            <a:ext cx="2578100" cy="4445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700"/>
              </a:lnSpc>
            </a:pPr>
            <a:r>
              <a:rPr lang="ru-RU" sz="1350" b="1">
                <a:solidFill>
                  <a:schemeClr val="tx1"/>
                </a:solidFill>
                <a:latin typeface="Onest"/>
              </a:rPr>
              <a:t>ГБОУ СОШ №3 г. Нефтегорска</a:t>
            </a:r>
          </a:p>
        </p:txBody>
      </p:sp>
      <p:sp>
        <p:nvSpPr>
          <p:cNvPr id="13" name="text13"/>
          <p:cNvSpPr>
            <a:spLocks noChangeArrowheads="1"/>
          </p:cNvSpPr>
          <p:nvPr/>
        </p:nvSpPr>
        <p:spPr>
          <a:xfrm>
            <a:off x="7473950" y="4289425"/>
            <a:ext cx="3177032" cy="13462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960"/>
              </a:lnSpc>
            </a:pPr>
            <a:r>
              <a:rPr lang="ru-RU" sz="800" cap="all" spc="112">
                <a:solidFill>
                  <a:srgbClr val="677E71"/>
                </a:solidFill>
                <a:latin typeface="Onest"/>
              </a:rPr>
              <a:t>Должность</a:t>
            </a:r>
          </a:p>
        </p:txBody>
      </p:sp>
      <p:sp>
        <p:nvSpPr>
          <p:cNvPr id="14" name="text14"/>
          <p:cNvSpPr>
            <a:spLocks noChangeArrowheads="1"/>
          </p:cNvSpPr>
          <p:nvPr/>
        </p:nvSpPr>
        <p:spPr>
          <a:xfrm>
            <a:off x="7473950" y="4511675"/>
            <a:ext cx="3063240" cy="21844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>
              <a:lnSpc>
                <a:spcPts val="1620"/>
              </a:lnSpc>
            </a:pPr>
            <a:r>
              <a:rPr lang="ru-RU" sz="1350" b="1">
                <a:solidFill>
                  <a:schemeClr val="tx1"/>
                </a:solidFill>
                <a:latin typeface="Onest"/>
              </a:rPr>
              <a:t>Учитель географии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aida">
  <a:themeElements>
    <a:clrScheme name="slaida">
      <a:dk1>
        <a:srgbClr val="1E4031"/>
      </a:dk1>
      <a:lt1>
        <a:srgbClr val="EAF0E8"/>
      </a:lt1>
      <a:dk2>
        <a:srgbClr val="1E4031"/>
      </a:dk2>
      <a:lt2>
        <a:srgbClr val="FFFFFF"/>
      </a:lt2>
      <a:accent1>
        <a:srgbClr val="00A896"/>
      </a:accent1>
      <a:accent2>
        <a:srgbClr val="2F7D52"/>
      </a:accent2>
      <a:accent3>
        <a:srgbClr val="C0473C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Manrope"/>
        <a:ea typeface=""/>
        <a:cs typeface=""/>
      </a:majorFont>
      <a:minorFont>
        <a:latin typeface="Onest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aida">
  <a:themeElements>
    <a:clrScheme name="slaida">
      <a:dk1>
        <a:srgbClr val="1E4031"/>
      </a:dk1>
      <a:lt1>
        <a:srgbClr val="EAF0E8"/>
      </a:lt1>
      <a:dk2>
        <a:srgbClr val="1E4031"/>
      </a:dk2>
      <a:lt2>
        <a:srgbClr val="FFFFFF"/>
      </a:lt2>
      <a:accent1>
        <a:srgbClr val="00A896"/>
      </a:accent1>
      <a:accent2>
        <a:srgbClr val="2F7D52"/>
      </a:accent2>
      <a:accent3>
        <a:srgbClr val="C0473C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slaida">
      <a:majorFont>
        <a:latin typeface="Manrope"/>
        <a:ea typeface=""/>
        <a:cs typeface=""/>
      </a:majorFont>
      <a:minorFont>
        <a:latin typeface="Onest"/>
        <a:ea typeface=""/>
        <a:cs typeface=""/>
      </a:minorFont>
    </a:fontScheme>
    <a:fmtScheme name="slaida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2639</Words>
  <Application>Microsoft Office PowerPoint</Application>
  <PresentationFormat>Произвольный</PresentationFormat>
  <Paragraphs>185</Paragraphs>
  <Slides>16</Slides>
  <Notes>16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Onest</vt:lpstr>
      <vt:lpstr>Manrope</vt:lpstr>
      <vt:lpstr>slaida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"Путешествие по России: изучаем культурное и природное наследие через призму географии"
Аудитория - учителя географии образовательного округа. 15-20 слайдов, все примеры из текста выводить на слайды. Фон должен быть красочным</dc:title>
  <dc:creator>Слайда</dc:creator>
  <cp:lastModifiedBy>информатика</cp:lastModifiedBy>
  <cp:revision>1</cp:revision>
  <dcterms:modified xsi:type="dcterms:W3CDTF">2026-08-27T05:44:56Z</dcterms:modified>
</cp:coreProperties>
</file>