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2859730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43195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01499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957081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7950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938041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445361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2149632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397747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798752-9099-4941-A50B-083A9A0E7A0C}" type="datetimeFigureOut">
              <a:rPr lang="ru-RU" smtClean="0"/>
              <a:t>24.03.2024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133001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2798752-9099-4941-A50B-083A9A0E7A0C}" type="datetimeFigureOut">
              <a:rPr lang="ru-RU" smtClean="0"/>
              <a:t>24.03.2024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110405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2798752-9099-4941-A50B-083A9A0E7A0C}" type="datetimeFigureOut">
              <a:rPr lang="ru-RU" smtClean="0"/>
              <a:t>24.03.2024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57382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2798752-9099-4941-A50B-083A9A0E7A0C}" type="datetimeFigureOut">
              <a:rPr lang="ru-RU" smtClean="0"/>
              <a:t>24.03.2024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258852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98752-9099-4941-A50B-083A9A0E7A0C}" type="datetimeFigureOut">
              <a:rPr lang="ru-RU" smtClean="0"/>
              <a:t>24.03.2024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222307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798752-9099-4941-A50B-083A9A0E7A0C}" type="datetimeFigureOut">
              <a:rPr lang="ru-RU" smtClean="0"/>
              <a:t>24.03.2024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185150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2798752-9099-4941-A50B-083A9A0E7A0C}" type="datetimeFigureOut">
              <a:rPr lang="ru-RU" smtClean="0"/>
              <a:t>24.03.2024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EB1EC49-4266-4313-8EDD-FEDEA6191854}" type="slidenum">
              <a:rPr lang="ru-RU" smtClean="0"/>
              <a:t>‹#›</a:t>
            </a:fld>
            <a:endParaRPr lang="ru-RU"/>
          </a:p>
        </p:txBody>
      </p:sp>
    </p:spTree>
    <p:extLst>
      <p:ext uri="{BB962C8B-B14F-4D97-AF65-F5344CB8AC3E}">
        <p14:creationId xmlns:p14="http://schemas.microsoft.com/office/powerpoint/2010/main" val="369059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798752-9099-4941-A50B-083A9A0E7A0C}" type="datetimeFigureOut">
              <a:rPr lang="ru-RU" smtClean="0"/>
              <a:t>24.03.2024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B1EC49-4266-4313-8EDD-FEDEA6191854}" type="slidenum">
              <a:rPr lang="ru-RU" smtClean="0"/>
              <a:t>‹#›</a:t>
            </a:fld>
            <a:endParaRPr lang="ru-RU"/>
          </a:p>
        </p:txBody>
      </p:sp>
    </p:spTree>
    <p:extLst>
      <p:ext uri="{BB962C8B-B14F-4D97-AF65-F5344CB8AC3E}">
        <p14:creationId xmlns:p14="http://schemas.microsoft.com/office/powerpoint/2010/main" val="3012184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2AA965-0107-6CCD-F88E-DF4B5275D9A2}"/>
              </a:ext>
            </a:extLst>
          </p:cNvPr>
          <p:cNvSpPr>
            <a:spLocks noGrp="1"/>
          </p:cNvSpPr>
          <p:nvPr>
            <p:ph type="ctrTitle"/>
          </p:nvPr>
        </p:nvSpPr>
        <p:spPr>
          <a:xfrm>
            <a:off x="1083212" y="661182"/>
            <a:ext cx="8190791" cy="3389654"/>
          </a:xfrm>
        </p:spPr>
        <p:txBody>
          <a:bodyPr/>
          <a:lstStyle/>
          <a:p>
            <a:r>
              <a:rPr lang="ru-RU" sz="3200" b="1" dirty="0">
                <a:effectLst/>
                <a:latin typeface="Times New Roman" panose="02020603050405020304" pitchFamily="18" charset="0"/>
                <a:ea typeface="Calibri" panose="020F0502020204030204" pitchFamily="34" charset="0"/>
                <a:cs typeface="Times New Roman" panose="02020603050405020304" pitchFamily="18" charset="0"/>
              </a:rPr>
              <a:t>Алгоритмический подход к решению задач  повышенной сложности  по физике в рамках подготовки учащихся 10-11 классов к мониторинговым работам</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Подзаголовок 2">
            <a:extLst>
              <a:ext uri="{FF2B5EF4-FFF2-40B4-BE49-F238E27FC236}">
                <a16:creationId xmlns:a16="http://schemas.microsoft.com/office/drawing/2014/main" id="{7702638E-C940-BCC4-75F5-DAAAFFE28546}"/>
              </a:ext>
            </a:extLst>
          </p:cNvPr>
          <p:cNvSpPr>
            <a:spLocks noGrp="1"/>
          </p:cNvSpPr>
          <p:nvPr>
            <p:ph type="subTitle" idx="1"/>
          </p:nvPr>
        </p:nvSpPr>
        <p:spPr/>
        <p:txBody>
          <a:bodyPr/>
          <a:lstStyle/>
          <a:p>
            <a:r>
              <a:rPr lang="ru-RU" sz="1800" dirty="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Учитель физики ГБОУ СОШ №1 «ОЦ» с Борское Сачук Татьяна Ивановна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739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8A1FD-1AF8-D7A4-0513-E662E91B1372}"/>
              </a:ext>
            </a:extLst>
          </p:cNvPr>
          <p:cNvSpPr>
            <a:spLocks noGrp="1"/>
          </p:cNvSpPr>
          <p:nvPr>
            <p:ph type="title"/>
          </p:nvPr>
        </p:nvSpPr>
        <p:spPr/>
        <p:txBody>
          <a:bodyPr/>
          <a:lstStyle/>
          <a:p>
            <a:endParaRPr lang="ru-RU"/>
          </a:p>
        </p:txBody>
      </p:sp>
      <p:pic>
        <p:nvPicPr>
          <p:cNvPr id="4" name="Объект 3">
            <a:extLst>
              <a:ext uri="{FF2B5EF4-FFF2-40B4-BE49-F238E27FC236}">
                <a16:creationId xmlns:a16="http://schemas.microsoft.com/office/drawing/2014/main" id="{CF466B26-E1AA-8A48-6CAE-3DEE2477A5A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8807" y="172330"/>
            <a:ext cx="7118252" cy="6513340"/>
          </a:xfrm>
          <a:prstGeom prst="rect">
            <a:avLst/>
          </a:prstGeom>
          <a:noFill/>
        </p:spPr>
      </p:pic>
    </p:spTree>
    <p:extLst>
      <p:ext uri="{BB962C8B-B14F-4D97-AF65-F5344CB8AC3E}">
        <p14:creationId xmlns:p14="http://schemas.microsoft.com/office/powerpoint/2010/main" val="4185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B4DA19-F85B-AB75-3497-D734B8E2F83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25E6E99-356C-F0AF-04AF-29D6A757E0DD}"/>
              </a:ext>
            </a:extLst>
          </p:cNvPr>
          <p:cNvSpPr>
            <a:spLocks noGrp="1"/>
          </p:cNvSpPr>
          <p:nvPr>
            <p:ph idx="1"/>
          </p:nvPr>
        </p:nvSpPr>
        <p:spPr>
          <a:xfrm>
            <a:off x="677334" y="609601"/>
            <a:ext cx="8596668" cy="5431762"/>
          </a:xfrm>
        </p:spPr>
        <p:txBody>
          <a:bodyPr>
            <a:normAutofit/>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Знание теоретического материала по данной теме, т.е. определения всех физических величин, их единиц измерения, формулировки законов физики и их запись в виде формул.</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2. Умение проводить анализ задачи и выстраивать логическую цепочку исследуемых законов и понятий.</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3. Хорошее владение математическим аппаратом.</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9342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9B1BAC-D5F6-4456-BB7B-8DF687D77FA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D4A8875-B40D-A879-65D0-BEBD8552E946}"/>
              </a:ext>
            </a:extLst>
          </p:cNvPr>
          <p:cNvSpPr>
            <a:spLocks noGrp="1"/>
          </p:cNvSpPr>
          <p:nvPr>
            <p:ph idx="1"/>
          </p:nvPr>
        </p:nvSpPr>
        <p:spPr>
          <a:xfrm>
            <a:off x="677334" y="609601"/>
            <a:ext cx="8596668" cy="5431762"/>
          </a:xfrm>
        </p:spPr>
        <p:txBody>
          <a:bodyPr/>
          <a:lstStyle/>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1. Физический.</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2. Математический.</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Times New Roman" panose="02020603050405020304" pitchFamily="18" charset="0"/>
              </a:rPr>
              <a:t>3. Проверка размерности полученной физической величины и достоверности конечного результата.</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9989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DA2FD0-2ECF-CE99-28EC-1B0B83B39281}"/>
              </a:ext>
            </a:extLst>
          </p:cNvPr>
          <p:cNvSpPr>
            <a:spLocks noGrp="1"/>
          </p:cNvSpPr>
          <p:nvPr>
            <p:ph type="title"/>
          </p:nvPr>
        </p:nvSpPr>
        <p:spPr/>
        <p:txBody>
          <a:bodyPr>
            <a:normAutofit/>
          </a:bodyPr>
          <a:lstStyle/>
          <a:p>
            <a:r>
              <a:rPr lang="ru-RU" sz="2800" dirty="0"/>
              <a:t>Алгоритм решения задач по физике</a:t>
            </a:r>
          </a:p>
        </p:txBody>
      </p:sp>
      <p:sp>
        <p:nvSpPr>
          <p:cNvPr id="3" name="Объект 2">
            <a:extLst>
              <a:ext uri="{FF2B5EF4-FFF2-40B4-BE49-F238E27FC236}">
                <a16:creationId xmlns:a16="http://schemas.microsoft.com/office/drawing/2014/main" id="{7156E365-70AE-970E-1E29-1C66FF25B7C8}"/>
              </a:ext>
            </a:extLst>
          </p:cNvPr>
          <p:cNvSpPr>
            <a:spLocks noGrp="1"/>
          </p:cNvSpPr>
          <p:nvPr>
            <p:ph idx="1"/>
          </p:nvPr>
        </p:nvSpPr>
        <p:spPr>
          <a:xfrm>
            <a:off x="677333" y="1111348"/>
            <a:ext cx="9971909" cy="5641143"/>
          </a:xfrm>
        </p:spPr>
        <p:txBody>
          <a:bodyPr>
            <a:normAutofit fontScale="85000" lnSpcReduction="20000"/>
          </a:bodyPr>
          <a:lstStyle/>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1. Внимательно прочитать условие задачи.</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2. Записать данные задачи с помощью общепринятых буквенных обозначений в системе СИ.</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3. При необходимости выполнить рисунки или чертежи задачи.</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4. Записать основные уравнения и законы, необходимые для решения конкретной задачи.</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5. Найти решение в общем виде, выразив искомые величины через заданные.</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6. Проверить правильность решения задачи в общем виде.</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7. Произвести вычисления и проверить размерность.</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8. Произвести оценку реальности полученного решения.</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b="1" dirty="0">
                <a:effectLst/>
                <a:latin typeface="Times New Roman" panose="02020603050405020304" pitchFamily="18" charset="0"/>
                <a:ea typeface="Calibri" panose="020F0502020204030204" pitchFamily="34" charset="0"/>
                <a:cs typeface="Times New Roman" panose="02020603050405020304" pitchFamily="18" charset="0"/>
              </a:rPr>
              <a:t>9. Записать ответ.</a:t>
            </a:r>
            <a:endParaRPr lang="ru-RU" sz="2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5670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3C0158-F316-5C14-BC5D-4CD6C2B86DFF}"/>
              </a:ext>
            </a:extLst>
          </p:cNvPr>
          <p:cNvSpPr>
            <a:spLocks noGrp="1"/>
          </p:cNvSpPr>
          <p:nvPr>
            <p:ph type="title"/>
          </p:nvPr>
        </p:nvSpPr>
        <p:spPr/>
        <p:txBody>
          <a:bodyPr>
            <a:normAutofit/>
          </a:bodyPr>
          <a:lstStyle/>
          <a:p>
            <a:r>
              <a:rPr lang="ru-RU" sz="2800" dirty="0"/>
              <a:t>Критерий № 1. Запись теории и законов</a:t>
            </a:r>
          </a:p>
        </p:txBody>
      </p:sp>
      <p:pic>
        <p:nvPicPr>
          <p:cNvPr id="4" name="Объект 3">
            <a:extLst>
              <a:ext uri="{FF2B5EF4-FFF2-40B4-BE49-F238E27FC236}">
                <a16:creationId xmlns:a16="http://schemas.microsoft.com/office/drawing/2014/main" id="{C293F622-3512-3D12-EC86-D1FBB7FBEDB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1034" y="1270000"/>
            <a:ext cx="5279288" cy="3470812"/>
          </a:xfrm>
          <a:prstGeom prst="rect">
            <a:avLst/>
          </a:prstGeom>
          <a:noFill/>
        </p:spPr>
      </p:pic>
      <p:pic>
        <p:nvPicPr>
          <p:cNvPr id="5" name="Рисунок 4">
            <a:extLst>
              <a:ext uri="{FF2B5EF4-FFF2-40B4-BE49-F238E27FC236}">
                <a16:creationId xmlns:a16="http://schemas.microsoft.com/office/drawing/2014/main" id="{47658E97-F385-0AC2-8211-94DE0BE22FA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9532" y="1769304"/>
            <a:ext cx="3770645" cy="2239987"/>
          </a:xfrm>
          <a:prstGeom prst="rect">
            <a:avLst/>
          </a:prstGeom>
          <a:noFill/>
        </p:spPr>
      </p:pic>
    </p:spTree>
    <p:extLst>
      <p:ext uri="{BB962C8B-B14F-4D97-AF65-F5344CB8AC3E}">
        <p14:creationId xmlns:p14="http://schemas.microsoft.com/office/powerpoint/2010/main" val="216440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10F1E8-A982-D610-4CD5-872901902C25}"/>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A4CBACB4-0038-B82A-8D0C-639ECAFDDCEE}"/>
              </a:ext>
            </a:extLst>
          </p:cNvPr>
          <p:cNvSpPr>
            <a:spLocks noGrp="1"/>
          </p:cNvSpPr>
          <p:nvPr>
            <p:ph idx="1"/>
          </p:nvPr>
        </p:nvSpPr>
        <p:spPr/>
        <p:txBody>
          <a:bodyPr/>
          <a:lstStyle/>
          <a:p>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Критерий № 2. Величины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Критерий № 3. Математические действия</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Критерий № 4. Верный ответ</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800" dirty="0">
                <a:effectLst/>
                <a:latin typeface="Times New Roman" panose="02020603050405020304" pitchFamily="18" charset="0"/>
                <a:ea typeface="Calibri" panose="020F0502020204030204" pitchFamily="34" charset="0"/>
                <a:cs typeface="Times New Roman" panose="02020603050405020304" pitchFamily="18" charset="0"/>
              </a:rPr>
              <a:t>Критерий № 5. Описание использованных законов</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36553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53A579-6BD5-2B66-ABCC-790A80E4904C}"/>
              </a:ext>
            </a:extLst>
          </p:cNvPr>
          <p:cNvSpPr>
            <a:spLocks noGrp="1"/>
          </p:cNvSpPr>
          <p:nvPr>
            <p:ph type="title"/>
          </p:nvPr>
        </p:nvSpPr>
        <p:spPr/>
        <p:txBody>
          <a:bodyPr/>
          <a:lstStyle/>
          <a:p>
            <a:endParaRPr lang="ru-RU"/>
          </a:p>
        </p:txBody>
      </p:sp>
      <p:graphicFrame>
        <p:nvGraphicFramePr>
          <p:cNvPr id="4" name="Объект 3">
            <a:extLst>
              <a:ext uri="{FF2B5EF4-FFF2-40B4-BE49-F238E27FC236}">
                <a16:creationId xmlns:a16="http://schemas.microsoft.com/office/drawing/2014/main" id="{338E6F0A-5096-FF6A-D0F3-B283B4FFF6D9}"/>
              </a:ext>
            </a:extLst>
          </p:cNvPr>
          <p:cNvGraphicFramePr>
            <a:graphicFrameLocks noGrp="1"/>
          </p:cNvGraphicFramePr>
          <p:nvPr>
            <p:ph idx="1"/>
            <p:extLst>
              <p:ext uri="{D42A27DB-BD31-4B8C-83A1-F6EECF244321}">
                <p14:modId xmlns:p14="http://schemas.microsoft.com/office/powerpoint/2010/main" val="2792210183"/>
              </p:ext>
            </p:extLst>
          </p:nvPr>
        </p:nvGraphicFramePr>
        <p:xfrm>
          <a:off x="0" y="1"/>
          <a:ext cx="12191999" cy="6876040"/>
        </p:xfrm>
        <a:graphic>
          <a:graphicData uri="http://schemas.openxmlformats.org/drawingml/2006/table">
            <a:tbl>
              <a:tblPr firstRow="1" firstCol="1" bandRow="1">
                <a:tableStyleId>{5C22544A-7EE6-4342-B048-85BDC9FD1C3A}</a:tableStyleId>
              </a:tblPr>
              <a:tblGrid>
                <a:gridCol w="3130827">
                  <a:extLst>
                    <a:ext uri="{9D8B030D-6E8A-4147-A177-3AD203B41FA5}">
                      <a16:colId xmlns:a16="http://schemas.microsoft.com/office/drawing/2014/main" val="2580975894"/>
                    </a:ext>
                  </a:extLst>
                </a:gridCol>
                <a:gridCol w="9061172">
                  <a:extLst>
                    <a:ext uri="{9D8B030D-6E8A-4147-A177-3AD203B41FA5}">
                      <a16:colId xmlns:a16="http://schemas.microsoft.com/office/drawing/2014/main" val="1784051998"/>
                    </a:ext>
                  </a:extLst>
                </a:gridCol>
              </a:tblGrid>
              <a:tr h="866203">
                <a:tc>
                  <a:txBody>
                    <a:bodyPr/>
                    <a:lstStyle/>
                    <a:p>
                      <a:pPr algn="just">
                        <a:lnSpc>
                          <a:spcPct val="107000"/>
                        </a:lnSpc>
                        <a:spcAft>
                          <a:spcPts val="800"/>
                        </a:spcAft>
                      </a:pPr>
                      <a:r>
                        <a:rPr lang="ru-RU" sz="1800">
                          <a:effectLst/>
                        </a:rPr>
                        <a:t>Закон или понятие, которое требует обоснования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a:effectLst/>
                        </a:rPr>
                        <a:t>Что необходимо помнить для обоснования</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304991751"/>
                  </a:ext>
                </a:extLst>
              </a:tr>
              <a:tr h="866203">
                <a:tc>
                  <a:txBody>
                    <a:bodyPr/>
                    <a:lstStyle/>
                    <a:p>
                      <a:pPr algn="just">
                        <a:lnSpc>
                          <a:spcPct val="107000"/>
                        </a:lnSpc>
                        <a:spcAft>
                          <a:spcPts val="800"/>
                        </a:spcAft>
                      </a:pPr>
                      <a:r>
                        <a:rPr lang="ru-RU" sz="1800">
                          <a:effectLst/>
                        </a:rPr>
                        <a:t>Закон сохранения импульса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dirty="0">
                          <a:effectLst/>
                        </a:rPr>
                        <a:t>—Определение инерциальной системы отсчета</a:t>
                      </a:r>
                      <a:br>
                        <a:rPr lang="ru-RU" sz="1800" dirty="0">
                          <a:effectLst/>
                        </a:rPr>
                      </a:br>
                      <a:r>
                        <a:rPr lang="ru-RU" sz="1800" dirty="0">
                          <a:effectLst/>
                        </a:rPr>
                        <a:t>— Закон сохранения импульса выполняется при отсутствии внешних сил, или при работе, равной нулю</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1163259668"/>
                  </a:ext>
                </a:extLst>
              </a:tr>
              <a:tr h="601591">
                <a:tc>
                  <a:txBody>
                    <a:bodyPr/>
                    <a:lstStyle/>
                    <a:p>
                      <a:pPr algn="just">
                        <a:lnSpc>
                          <a:spcPct val="107000"/>
                        </a:lnSpc>
                        <a:spcAft>
                          <a:spcPts val="800"/>
                        </a:spcAft>
                      </a:pPr>
                      <a:r>
                        <a:rPr lang="ru-RU" sz="1800">
                          <a:effectLst/>
                        </a:rPr>
                        <a:t>2 закон Ньютона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dirty="0">
                          <a:effectLst/>
                        </a:rPr>
                        <a:t>—Определение инерциальной системы отсчета</a:t>
                      </a:r>
                      <a:br>
                        <a:rPr lang="ru-RU" sz="1800" dirty="0">
                          <a:effectLst/>
                        </a:rPr>
                      </a:br>
                      <a:r>
                        <a:rPr lang="ru-RU" sz="1800" dirty="0">
                          <a:effectLst/>
                        </a:rPr>
                        <a:t>— Тело мы должны принять материальной точкой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2619268491"/>
                  </a:ext>
                </a:extLst>
              </a:tr>
              <a:tr h="1130814">
                <a:tc>
                  <a:txBody>
                    <a:bodyPr/>
                    <a:lstStyle/>
                    <a:p>
                      <a:pPr algn="just">
                        <a:lnSpc>
                          <a:spcPct val="107000"/>
                        </a:lnSpc>
                        <a:spcAft>
                          <a:spcPts val="800"/>
                        </a:spcAft>
                      </a:pPr>
                      <a:r>
                        <a:rPr lang="ru-RU" sz="1800">
                          <a:effectLst/>
                        </a:rPr>
                        <a:t>Сила натяжения нити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a:effectLst/>
                        </a:rPr>
                        <a:t>— Чтобы определить величину силы натяжения нити необходимо учитывать, что нить легкая и скользит по блоку без трения</a:t>
                      </a:r>
                      <a:br>
                        <a:rPr lang="ru-RU" sz="1800">
                          <a:effectLst/>
                        </a:rPr>
                      </a:br>
                      <a:r>
                        <a:rPr lang="ru-RU" sz="1800">
                          <a:effectLst/>
                        </a:rPr>
                        <a:t>— Для равенства ускорений тел, связанных нитью, описываем, что нить нерастяжима</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2100207970"/>
                  </a:ext>
                </a:extLst>
              </a:tr>
              <a:tr h="1130814">
                <a:tc>
                  <a:txBody>
                    <a:bodyPr/>
                    <a:lstStyle/>
                    <a:p>
                      <a:pPr algn="just">
                        <a:lnSpc>
                          <a:spcPct val="107000"/>
                        </a:lnSpc>
                        <a:spcAft>
                          <a:spcPts val="800"/>
                        </a:spcAft>
                      </a:pPr>
                      <a:r>
                        <a:rPr lang="ru-RU" sz="1800">
                          <a:effectLst/>
                        </a:rPr>
                        <a:t>Момент силы</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dirty="0">
                          <a:effectLst/>
                        </a:rPr>
                        <a:t>—Описываем модель твёрдого тела</a:t>
                      </a:r>
                      <a:br>
                        <a:rPr lang="ru-RU" sz="1800" dirty="0">
                          <a:effectLst/>
                        </a:rPr>
                      </a:br>
                      <a:r>
                        <a:rPr lang="ru-RU" sz="1800" dirty="0">
                          <a:effectLst/>
                        </a:rPr>
                        <a:t>— Учитываем, что рычаг находится в равновесии, если момент силы, вращающей рычаг по часовой стрелке, равен моменту силы, вращающей рычаг против часовой стрелки (условие равновесия рычага)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814666484"/>
                  </a:ext>
                </a:extLst>
              </a:tr>
              <a:tr h="444224">
                <a:tc>
                  <a:txBody>
                    <a:bodyPr/>
                    <a:lstStyle/>
                    <a:p>
                      <a:pPr algn="just">
                        <a:lnSpc>
                          <a:spcPct val="107000"/>
                        </a:lnSpc>
                        <a:spcAft>
                          <a:spcPts val="800"/>
                        </a:spcAft>
                      </a:pPr>
                      <a:r>
                        <a:rPr lang="ru-RU" sz="1800">
                          <a:effectLst/>
                        </a:rPr>
                        <a:t>Закон сохранения энергии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a:effectLst/>
                        </a:rPr>
                        <a:t>— Закон сохранения энергии выполняется только в замкнутой системе</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2097536875"/>
                  </a:ext>
                </a:extLst>
              </a:tr>
              <a:tr h="601591">
                <a:tc>
                  <a:txBody>
                    <a:bodyPr/>
                    <a:lstStyle/>
                    <a:p>
                      <a:pPr algn="just">
                        <a:lnSpc>
                          <a:spcPct val="107000"/>
                        </a:lnSpc>
                        <a:spcAft>
                          <a:spcPts val="800"/>
                        </a:spcAft>
                      </a:pPr>
                      <a:r>
                        <a:rPr lang="ru-RU" sz="1800">
                          <a:effectLst/>
                        </a:rPr>
                        <a:t>Законы кинематики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dirty="0">
                          <a:effectLst/>
                        </a:rPr>
                        <a:t>—Определение инерциальной системы отсчета</a:t>
                      </a:r>
                      <a:br>
                        <a:rPr lang="ru-RU" sz="1800" dirty="0">
                          <a:effectLst/>
                        </a:rPr>
                      </a:br>
                      <a:r>
                        <a:rPr lang="ru-RU" sz="1800" dirty="0">
                          <a:effectLst/>
                        </a:rPr>
                        <a:t>— Тело мы должны принять материальной точкой</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1599527542"/>
                  </a:ext>
                </a:extLst>
              </a:tr>
              <a:tr h="606960">
                <a:tc>
                  <a:txBody>
                    <a:bodyPr/>
                    <a:lstStyle/>
                    <a:p>
                      <a:pPr algn="just">
                        <a:lnSpc>
                          <a:spcPct val="107000"/>
                        </a:lnSpc>
                        <a:spcAft>
                          <a:spcPts val="800"/>
                        </a:spcAft>
                      </a:pPr>
                      <a:r>
                        <a:rPr lang="ru-RU" sz="1800">
                          <a:effectLst/>
                        </a:rPr>
                        <a:t>Работа с блоками</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tc>
                  <a:txBody>
                    <a:bodyPr/>
                    <a:lstStyle/>
                    <a:p>
                      <a:pPr algn="just">
                        <a:lnSpc>
                          <a:spcPct val="107000"/>
                        </a:lnSpc>
                        <a:spcAft>
                          <a:spcPts val="800"/>
                        </a:spcAft>
                      </a:pPr>
                      <a:r>
                        <a:rPr lang="ru-RU" sz="1800" dirty="0">
                          <a:effectLst/>
                        </a:rPr>
                        <a:t>— Говорим о том, что трения о блок отсутствует</a:t>
                      </a:r>
                      <a:br>
                        <a:rPr lang="ru-RU" sz="1800" dirty="0">
                          <a:effectLst/>
                        </a:rPr>
                      </a:br>
                      <a:r>
                        <a:rPr lang="ru-RU" sz="1800" dirty="0">
                          <a:effectLst/>
                        </a:rPr>
                        <a:t>— Отмечаем свойства подвижного или неподвижного блока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8" marR="47468" marT="47468" marB="47468" anchor="ctr"/>
                </a:tc>
                <a:extLst>
                  <a:ext uri="{0D108BD9-81ED-4DB2-BD59-A6C34878D82A}">
                    <a16:rowId xmlns:a16="http://schemas.microsoft.com/office/drawing/2014/main" val="4114727710"/>
                  </a:ext>
                </a:extLst>
              </a:tr>
            </a:tbl>
          </a:graphicData>
        </a:graphic>
      </p:graphicFrame>
    </p:spTree>
    <p:extLst>
      <p:ext uri="{BB962C8B-B14F-4D97-AF65-F5344CB8AC3E}">
        <p14:creationId xmlns:p14="http://schemas.microsoft.com/office/powerpoint/2010/main" val="270900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5C4737-1605-B357-4075-D32623DF1C17}"/>
              </a:ext>
            </a:extLst>
          </p:cNvPr>
          <p:cNvSpPr>
            <a:spLocks noGrp="1"/>
          </p:cNvSpPr>
          <p:nvPr>
            <p:ph type="title"/>
          </p:nvPr>
        </p:nvSpPr>
        <p:spPr>
          <a:xfrm>
            <a:off x="677333" y="609600"/>
            <a:ext cx="11055121" cy="1320800"/>
          </a:xfrm>
        </p:spPr>
        <p:txBody>
          <a:bodyPr>
            <a:noAutofit/>
          </a:bodyPr>
          <a:lstStyle/>
          <a:p>
            <a:r>
              <a:rPr lang="ru-RU" sz="1600" b="1" dirty="0">
                <a:solidFill>
                  <a:schemeClr val="tx1">
                    <a:lumMod val="95000"/>
                    <a:lumOff val="5000"/>
                  </a:schemeClr>
                </a:solidFill>
              </a:rPr>
              <a:t>Снаряд массой 2</a:t>
            </a:r>
            <a:r>
              <a:rPr lang="en-US" sz="1600" b="1" dirty="0">
                <a:solidFill>
                  <a:schemeClr val="tx1">
                    <a:lumMod val="95000"/>
                    <a:lumOff val="5000"/>
                  </a:schemeClr>
                </a:solidFill>
              </a:rPr>
              <a:t>m</a:t>
            </a:r>
            <a:r>
              <a:rPr lang="ru-RU" sz="1600" b="1" dirty="0">
                <a:solidFill>
                  <a:schemeClr val="tx1">
                    <a:lumMod val="95000"/>
                    <a:lumOff val="5000"/>
                  </a:schemeClr>
                </a:solidFill>
              </a:rPr>
              <a:t> разрывается в полете на две равные части, одна из которых продолжает движение по направления движения заряда, а другая – в противоположную сторону. В момент разрыва суммарная кинетическая энергия осколков увеличивается за счет энергии взрыва на величину</a:t>
            </a:r>
            <a:r>
              <a:rPr lang="en-US" sz="1600" b="1" dirty="0">
                <a:solidFill>
                  <a:schemeClr val="tx1">
                    <a:lumMod val="95000"/>
                    <a:lumOff val="5000"/>
                  </a:schemeClr>
                </a:solidFill>
              </a:rPr>
              <a:t> ∆E</a:t>
            </a:r>
            <a:r>
              <a:rPr lang="ru-RU" sz="1600" b="1" dirty="0">
                <a:solidFill>
                  <a:schemeClr val="tx1">
                    <a:lumMod val="95000"/>
                    <a:lumOff val="5000"/>
                  </a:schemeClr>
                </a:solidFill>
              </a:rPr>
              <a:t>. Модуль скорости осколка, движущегося по направлению движения снаряда, равен </a:t>
            </a:r>
            <a:r>
              <a:rPr lang="en-US" sz="1600" b="1" dirty="0">
                <a:solidFill>
                  <a:schemeClr val="tx1">
                    <a:lumMod val="95000"/>
                    <a:lumOff val="5000"/>
                  </a:schemeClr>
                </a:solidFill>
              </a:rPr>
              <a:t>v1</a:t>
            </a:r>
            <a:r>
              <a:rPr lang="ru-RU" sz="1600" b="1" dirty="0">
                <a:solidFill>
                  <a:schemeClr val="tx1">
                    <a:lumMod val="95000"/>
                    <a:lumOff val="5000"/>
                  </a:schemeClr>
                </a:solidFill>
              </a:rPr>
              <a:t>, а модуль скорости второго осколка равен </a:t>
            </a:r>
            <a:r>
              <a:rPr lang="en-US" sz="1600" b="1" dirty="0">
                <a:solidFill>
                  <a:schemeClr val="tx1">
                    <a:lumMod val="95000"/>
                    <a:lumOff val="5000"/>
                  </a:schemeClr>
                </a:solidFill>
              </a:rPr>
              <a:t>v2</a:t>
            </a:r>
            <a:r>
              <a:rPr lang="ru-RU" sz="1600" b="1" dirty="0">
                <a:solidFill>
                  <a:schemeClr val="tx1">
                    <a:lumMod val="95000"/>
                    <a:lumOff val="5000"/>
                  </a:schemeClr>
                </a:solidFill>
              </a:rPr>
              <a:t>. Найдите </a:t>
            </a:r>
            <a:r>
              <a:rPr lang="en-US" sz="1600" b="1" dirty="0">
                <a:solidFill>
                  <a:schemeClr val="tx1">
                    <a:lumMod val="95000"/>
                    <a:lumOff val="5000"/>
                  </a:schemeClr>
                </a:solidFill>
              </a:rPr>
              <a:t>∆E </a:t>
            </a:r>
            <a:r>
              <a:rPr lang="ru-RU" sz="1600" b="1" dirty="0">
                <a:solidFill>
                  <a:schemeClr val="tx1">
                    <a:lumMod val="95000"/>
                    <a:lumOff val="5000"/>
                  </a:schemeClr>
                </a:solidFill>
              </a:rPr>
              <a:t>.</a:t>
            </a:r>
          </a:p>
        </p:txBody>
      </p:sp>
      <p:sp>
        <p:nvSpPr>
          <p:cNvPr id="6" name="Объект 5">
            <a:extLst>
              <a:ext uri="{FF2B5EF4-FFF2-40B4-BE49-F238E27FC236}">
                <a16:creationId xmlns:a16="http://schemas.microsoft.com/office/drawing/2014/main" id="{F8187E95-F83C-7739-7C93-D7CB1BC2A28B}"/>
              </a:ext>
            </a:extLst>
          </p:cNvPr>
          <p:cNvSpPr>
            <a:spLocks noGrp="1"/>
          </p:cNvSpPr>
          <p:nvPr>
            <p:ph idx="1"/>
          </p:nvPr>
        </p:nvSpPr>
        <p:spPr>
          <a:xfrm>
            <a:off x="677334" y="2160589"/>
            <a:ext cx="11055120" cy="3880773"/>
          </a:xfrm>
        </p:spPr>
        <p:txBody>
          <a:bodyPr>
            <a:normAutofit lnSpcReduction="10000"/>
          </a:bodyPr>
          <a:lstStyle/>
          <a:p>
            <a:pPr algn="just"/>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Для описания разрыва снаряда использован закон сохранения импульса системы тел. Он выполняется в инерциальной системе отсчёта, если сумма внешних сил, приложенных к телам системы, равна нулю. В данном случае из-за отсутствия сопротивления воздуха внешней силой является только сила тяжести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mg</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которая не равна нулю. Но этим можно пренебречь, считая время разрыва снаряда малым. За малое время разрыва импульс каждого из осколков меняется на конечную величину за счёт больших внутренних сил, разрывающих снаряд при взрыве. По сравнению с этими большими силами конечная сила тяжести пренебрежимо мала. Так как время разрыва снаряда считаем малым, то можно пренебречь и изменением потенциальной энергии снаряда и его осколков в поле тяжести в процессе разрыва.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5232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0BB10B-FD3E-6481-7B5E-1E5FB0D3A035}"/>
              </a:ext>
            </a:extLst>
          </p:cNvPr>
          <p:cNvSpPr>
            <a:spLocks noGrp="1"/>
          </p:cNvSpPr>
          <p:nvPr>
            <p:ph type="title"/>
          </p:nvPr>
        </p:nvSpPr>
        <p:spPr/>
        <p:txBody>
          <a:bodyPr>
            <a:normAutofit/>
          </a:bodyPr>
          <a:lstStyle/>
          <a:p>
            <a:r>
              <a:rPr lang="ru-RU" sz="2800" dirty="0">
                <a:solidFill>
                  <a:schemeClr val="tx1">
                    <a:lumMod val="95000"/>
                    <a:lumOff val="5000"/>
                  </a:schemeClr>
                </a:solidFill>
              </a:rPr>
              <a:t>Сделаем рисунок для данной задачи</a:t>
            </a:r>
          </a:p>
        </p:txBody>
      </p:sp>
      <p:pic>
        <p:nvPicPr>
          <p:cNvPr id="4" name="Объект 3">
            <a:extLst>
              <a:ext uri="{FF2B5EF4-FFF2-40B4-BE49-F238E27FC236}">
                <a16:creationId xmlns:a16="http://schemas.microsoft.com/office/drawing/2014/main" id="{94223ACD-86CC-1999-E87D-26C32E06A68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4" y="1640540"/>
            <a:ext cx="6303697" cy="3608530"/>
          </a:xfrm>
          <a:prstGeom prst="rect">
            <a:avLst/>
          </a:prstGeom>
          <a:noFill/>
        </p:spPr>
      </p:pic>
    </p:spTree>
    <p:extLst>
      <p:ext uri="{BB962C8B-B14F-4D97-AF65-F5344CB8AC3E}">
        <p14:creationId xmlns:p14="http://schemas.microsoft.com/office/powerpoint/2010/main" val="233995003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612</Words>
  <Application>Microsoft Office PowerPoint</Application>
  <PresentationFormat>Широкоэкранный</PresentationFormat>
  <Paragraphs>42</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Times New Roman</vt:lpstr>
      <vt:lpstr>Trebuchet MS</vt:lpstr>
      <vt:lpstr>Wingdings 3</vt:lpstr>
      <vt:lpstr>Аспект</vt:lpstr>
      <vt:lpstr>Алгоритмический подход к решению задач  повышенной сложности  по физике в рамках подготовки учащихся 10-11 классов к мониторинговым работам </vt:lpstr>
      <vt:lpstr>Презентация PowerPoint</vt:lpstr>
      <vt:lpstr>Презентация PowerPoint</vt:lpstr>
      <vt:lpstr>Алгоритм решения задач по физике</vt:lpstr>
      <vt:lpstr>Критерий № 1. Запись теории и законов</vt:lpstr>
      <vt:lpstr>Презентация PowerPoint</vt:lpstr>
      <vt:lpstr>Презентация PowerPoint</vt:lpstr>
      <vt:lpstr>Снаряд массой 2m разрывается в полете на две равные части, одна из которых продолжает движение по направления движения заряда, а другая – в противоположную сторону. В момент разрыва суммарная кинетическая энергия осколков увеличивается за счет энергии взрыва на величину ∆E. Модуль скорости осколка, движущегося по направлению движения снаряда, равен v1, а модуль скорости второго осколка равен v2. Найдите ∆E .</vt:lpstr>
      <vt:lpstr>Сделаем рисунок для данной задачи</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Алгоритмический подход к решению задач  повышенной сложности  по физике в рамках подготовки учащихся 10-11 классов к мониторинговым работам </dc:title>
  <dc:creator>Дарья Сачук</dc:creator>
  <cp:lastModifiedBy>Дарья Сачук</cp:lastModifiedBy>
  <cp:revision>1</cp:revision>
  <dcterms:created xsi:type="dcterms:W3CDTF">2024-03-24T12:55:23Z</dcterms:created>
  <dcterms:modified xsi:type="dcterms:W3CDTF">2024-03-24T13:25:40Z</dcterms:modified>
</cp:coreProperties>
</file>