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2" r:id="rId3"/>
    <p:sldId id="264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6" r:id="rId14"/>
    <p:sldId id="273" r:id="rId15"/>
    <p:sldId id="259" r:id="rId16"/>
    <p:sldId id="274" r:id="rId17"/>
    <p:sldId id="260" r:id="rId18"/>
    <p:sldId id="275" r:id="rId19"/>
    <p:sldId id="258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/>
              <a:t>Потяко</a:t>
            </a:r>
            <a:r>
              <a:rPr lang="ru-RU" dirty="0" smtClean="0"/>
              <a:t> А.В.</a:t>
            </a:r>
          </a:p>
          <a:p>
            <a:pPr algn="r"/>
            <a:r>
              <a:rPr lang="ru-RU" dirty="0" smtClean="0"/>
              <a:t>ГБОУ СОШ №1 «ОЦ» с. Борское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Анализ ошибок обучающихся на ЕГЭ по английскому языку в 2024 году: задания 37, 38 ПЧ, задания 1-4 УЧ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242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4" y="2165449"/>
            <a:ext cx="8424936" cy="15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4" y="3708949"/>
            <a:ext cx="8465656" cy="14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67061" cy="16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6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введение – </a:t>
            </a:r>
            <a:r>
              <a:rPr lang="ru-RU" dirty="0" err="1"/>
              <a:t>перефраз</a:t>
            </a:r>
            <a:r>
              <a:rPr lang="ru-RU" dirty="0"/>
              <a:t>, упоминание о работе над проектом, информация о таблице/диаграмме с результатами опроса по теме проекта </a:t>
            </a:r>
            <a:r>
              <a:rPr lang="ru-RU" i="1" dirty="0"/>
              <a:t>найденной в сети Интернет;</a:t>
            </a:r>
            <a:endParaRPr lang="ru-RU" dirty="0"/>
          </a:p>
          <a:p>
            <a:pPr lvl="0"/>
            <a:r>
              <a:rPr lang="ru-RU" dirty="0"/>
              <a:t>2 абзац – отсутствие цифр, написание цифр словами;</a:t>
            </a:r>
          </a:p>
          <a:p>
            <a:pPr lvl="0"/>
            <a:r>
              <a:rPr lang="ru-RU" dirty="0"/>
              <a:t>3 абзац – неправильное использование слов и  фраз – сравнений, отсутствие комментария или абсурдный комментарий, для сравнения не были выбраны такие факты/цифры, о которых можно сказать что-то существенное, дублирование цифр и фактов из 2 абзаца;</a:t>
            </a:r>
          </a:p>
          <a:p>
            <a:pPr lvl="0"/>
            <a:r>
              <a:rPr lang="ru-RU" dirty="0"/>
              <a:t>4 абзац – неумение найти проблему, сформулировать ее, предложение абстрактного или абсурдного решения проблемы;</a:t>
            </a:r>
          </a:p>
          <a:p>
            <a:pPr lvl="0"/>
            <a:r>
              <a:rPr lang="ru-RU" dirty="0"/>
              <a:t>5 абзац – общие рассуждения, неумение высказать свое мнение и его обосновать (</a:t>
            </a:r>
            <a:r>
              <a:rPr lang="en-US" dirty="0"/>
              <a:t>I think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неправильное использование средств связи (</a:t>
            </a:r>
            <a:r>
              <a:rPr lang="en-US" dirty="0"/>
              <a:t>But</a:t>
            </a:r>
            <a:r>
              <a:rPr lang="ru-RU" dirty="0"/>
              <a:t>…</a:t>
            </a:r>
            <a:r>
              <a:rPr lang="en-US" dirty="0"/>
              <a:t>Because</a:t>
            </a:r>
            <a:r>
              <a:rPr lang="ru-RU" dirty="0"/>
              <a:t>… в начале предложения);</a:t>
            </a:r>
          </a:p>
          <a:p>
            <a:pPr lvl="0"/>
            <a:r>
              <a:rPr lang="ru-RU" dirty="0"/>
              <a:t>примитивная лексика.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38: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3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1) задание 1 базового уровня сложности проверяло навыки чтения фрагмента информационного или научно-популярного, стилистически нейтрального текста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2) задание 2 базового уровня сложности – условный диалог-расспрос – проверяло умение участвовать в такого рода диалоге с вербальными и визуальными опорами, задавая вопросы в предложенной коммуникативной ситуации;</a:t>
            </a:r>
          </a:p>
          <a:p>
            <a:r>
              <a:rPr lang="ru-RU" dirty="0"/>
              <a:t>3) задание 3 базового уровня сложности – условный диалог-интервью – проверяло умение участвовать в такого рода диалоге, воспринимая вопросы интервьюера на слух и отвечая на них;</a:t>
            </a:r>
          </a:p>
          <a:p>
            <a:r>
              <a:rPr lang="ru-RU" dirty="0"/>
              <a:t>4) задание 4 высокого уровня сложности – связное тематическое монологическое высказывание с элементами рассуждения (обоснование выбора фотографий-иллюстраций к предложенной теме проектной работы и выражение собственного мнения по теме проекта) – проверяло умения описывать, рассуждать, выражать и аргументировать собственное мнение с опорой на вербальную ситуацию и фотографию.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2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81579"/>
            <a:ext cx="7344815" cy="56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фонетические ошибки</a:t>
            </a:r>
          </a:p>
          <a:p>
            <a:pPr lvl="0"/>
            <a:r>
              <a:rPr lang="ru-RU" dirty="0"/>
              <a:t>интонация</a:t>
            </a:r>
          </a:p>
          <a:p>
            <a:pPr lvl="0"/>
            <a:r>
              <a:rPr lang="ru-RU" dirty="0"/>
              <a:t>ударения в словах</a:t>
            </a:r>
          </a:p>
          <a:p>
            <a:pPr lvl="0"/>
            <a:r>
              <a:rPr lang="ru-RU" dirty="0"/>
              <a:t>добавление лишних звуков (окончаний, артиклей)</a:t>
            </a:r>
          </a:p>
          <a:p>
            <a:pPr lvl="0"/>
            <a:r>
              <a:rPr lang="ru-RU" dirty="0"/>
              <a:t>пропуск строк</a:t>
            </a:r>
          </a:p>
          <a:p>
            <a:pPr lvl="0"/>
            <a:r>
              <a:rPr lang="ru-RU" dirty="0"/>
              <a:t>незнание правил чтения</a:t>
            </a:r>
          </a:p>
          <a:p>
            <a:pPr lvl="0"/>
            <a:r>
              <a:rPr lang="ru-RU" dirty="0"/>
              <a:t>чтение географических названий</a:t>
            </a:r>
          </a:p>
          <a:p>
            <a:pPr lvl="0"/>
            <a:r>
              <a:rPr lang="ru-RU" dirty="0"/>
              <a:t>чтение числительных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 задание 1: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2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1318"/>
            <a:ext cx="6696743" cy="57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/>
              <a:t>дефицит лексики</a:t>
            </a:r>
          </a:p>
          <a:p>
            <a:pPr lvl="0"/>
            <a:r>
              <a:rPr lang="ru-RU" sz="2800" dirty="0"/>
              <a:t>порядок слов в вопросительном предложении</a:t>
            </a:r>
          </a:p>
          <a:p>
            <a:pPr lvl="0"/>
            <a:r>
              <a:rPr lang="ru-RU" sz="2800" dirty="0"/>
              <a:t>грамматические ошибки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 задание 2: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1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70233"/>
            <a:ext cx="6912768" cy="61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непонимание вопроса</a:t>
            </a:r>
          </a:p>
          <a:p>
            <a:pPr lvl="0"/>
            <a:r>
              <a:rPr lang="ru-RU" dirty="0"/>
              <a:t>неполный ответ на вопрос</a:t>
            </a:r>
          </a:p>
          <a:p>
            <a:pPr lvl="0"/>
            <a:r>
              <a:rPr lang="ru-RU" dirty="0"/>
              <a:t>повторение одного и того же ответа на разные по сути вопросы</a:t>
            </a:r>
          </a:p>
          <a:p>
            <a:pPr lvl="0"/>
            <a:r>
              <a:rPr lang="ru-RU" dirty="0"/>
              <a:t>словосочетания вместо полных предложений</a:t>
            </a:r>
          </a:p>
          <a:p>
            <a:pPr lvl="0"/>
            <a:r>
              <a:rPr lang="ru-RU" dirty="0"/>
              <a:t>несоответствие временной формы вопроса и ответа</a:t>
            </a:r>
          </a:p>
          <a:p>
            <a:pPr lvl="0"/>
            <a:r>
              <a:rPr lang="ru-RU" dirty="0"/>
              <a:t>вставка русских слов и междометий</a:t>
            </a:r>
          </a:p>
          <a:p>
            <a:pPr lvl="0"/>
            <a:r>
              <a:rPr lang="ru-RU" dirty="0"/>
              <a:t>дефицит лексики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 задание 3: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24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34" y="908720"/>
            <a:ext cx="846345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80642"/>
            <a:ext cx="6286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28" y="2492896"/>
            <a:ext cx="3619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31" y="1970354"/>
            <a:ext cx="8407893" cy="4407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по результатам ЕГЭ 2024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вступительная и завершающая фразы голосового сообщения</a:t>
            </a:r>
          </a:p>
          <a:p>
            <a:pPr lvl="0"/>
            <a:r>
              <a:rPr lang="ru-RU" dirty="0"/>
              <a:t>упоминание о техническом сбое</a:t>
            </a:r>
          </a:p>
          <a:p>
            <a:pPr lvl="0"/>
            <a:r>
              <a:rPr lang="ru-RU" dirty="0"/>
              <a:t>невнимательность к формулировкам задания</a:t>
            </a:r>
          </a:p>
          <a:p>
            <a:pPr lvl="0"/>
            <a:r>
              <a:rPr lang="ru-RU" dirty="0"/>
              <a:t>отсутствие описания фотографий</a:t>
            </a:r>
          </a:p>
          <a:p>
            <a:pPr lvl="0"/>
            <a:r>
              <a:rPr lang="ru-RU" dirty="0"/>
              <a:t>абсурдные + и –</a:t>
            </a:r>
          </a:p>
          <a:p>
            <a:pPr lvl="0"/>
            <a:r>
              <a:rPr lang="ru-RU" dirty="0"/>
              <a:t>невнимательность в заключительной части высказывания</a:t>
            </a:r>
            <a:r>
              <a:rPr lang="en-US" dirty="0"/>
              <a:t> (what you’d prefer and why/what…..you preferred as a kid (when you were 6) and why)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 задание 4: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8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70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504950"/>
            <a:ext cx="76485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неумение отвечать на поставленный вопрос и логически увязывать ответы на вопросы между собой;</a:t>
            </a:r>
          </a:p>
          <a:p>
            <a:pPr lvl="0"/>
            <a:r>
              <a:rPr lang="ru-RU" dirty="0"/>
              <a:t>неумение логически связать части письма;</a:t>
            </a:r>
          </a:p>
          <a:p>
            <a:pPr lvl="0"/>
            <a:r>
              <a:rPr lang="ru-RU" dirty="0"/>
              <a:t>неумение ставить вопросы на заданную тему, неправильное построение вопросов;</a:t>
            </a:r>
          </a:p>
          <a:p>
            <a:pPr lvl="0"/>
            <a:r>
              <a:rPr lang="ru-RU" dirty="0"/>
              <a:t>незнание правил организации текста (деление на абзацы);</a:t>
            </a:r>
          </a:p>
          <a:p>
            <a:pPr lvl="0"/>
            <a:r>
              <a:rPr lang="ru-RU" dirty="0"/>
              <a:t>незнание формул вежливости, правил оформления строки прощания и подписи в письме;</a:t>
            </a:r>
          </a:p>
          <a:p>
            <a:pPr lvl="0"/>
            <a:r>
              <a:rPr lang="ru-RU" dirty="0"/>
              <a:t>неумение соблюдать заданный объем высказывания;</a:t>
            </a:r>
          </a:p>
          <a:p>
            <a:pPr lvl="0"/>
            <a:r>
              <a:rPr lang="ru-RU" dirty="0"/>
              <a:t>описки, орфографические ошибки, лексико-грамматические ошибки.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37: основные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Email me when you've got time. </a:t>
            </a:r>
            <a:endParaRPr lang="ru-RU" dirty="0"/>
          </a:p>
          <a:p>
            <a:r>
              <a:rPr lang="ru-RU" i="1" dirty="0" err="1"/>
              <a:t>Write</a:t>
            </a:r>
            <a:r>
              <a:rPr lang="ru-RU" i="1" dirty="0"/>
              <a:t> </a:t>
            </a:r>
            <a:r>
              <a:rPr lang="ru-RU" i="1" dirty="0" err="1"/>
              <a:t>back</a:t>
            </a:r>
            <a:r>
              <a:rPr lang="ru-RU" i="1" dirty="0"/>
              <a:t> </a:t>
            </a:r>
            <a:r>
              <a:rPr lang="ru-RU" i="1" dirty="0" err="1"/>
              <a:t>soon</a:t>
            </a:r>
            <a:r>
              <a:rPr lang="ru-RU" i="1" dirty="0"/>
              <a:t>. </a:t>
            </a:r>
            <a:endParaRPr lang="ru-RU" dirty="0"/>
          </a:p>
          <a:p>
            <a:r>
              <a:rPr lang="en-US" i="1" dirty="0"/>
              <a:t>Hope to hear from you soon. </a:t>
            </a:r>
            <a:endParaRPr lang="ru-RU" dirty="0"/>
          </a:p>
          <a:p>
            <a:r>
              <a:rPr lang="en-US" i="1" dirty="0"/>
              <a:t>Please, write to me soon. </a:t>
            </a:r>
            <a:endParaRPr lang="ru-RU" dirty="0"/>
          </a:p>
          <a:p>
            <a:r>
              <a:rPr lang="ru-RU" i="1" dirty="0" err="1"/>
              <a:t>Drop</a:t>
            </a:r>
            <a:r>
              <a:rPr lang="ru-RU" i="1" dirty="0"/>
              <a:t> </a:t>
            </a:r>
            <a:r>
              <a:rPr lang="ru-RU" i="1" dirty="0" err="1"/>
              <a:t>me</a:t>
            </a:r>
            <a:r>
              <a:rPr lang="ru-RU" i="1" dirty="0"/>
              <a:t> a </a:t>
            </a:r>
            <a:r>
              <a:rPr lang="ru-RU" i="1" dirty="0" err="1"/>
              <a:t>line</a:t>
            </a:r>
            <a:r>
              <a:rPr lang="ru-RU" i="1" dirty="0"/>
              <a:t>. </a:t>
            </a:r>
            <a:endParaRPr lang="ru-RU" dirty="0"/>
          </a:p>
          <a:p>
            <a:r>
              <a:rPr lang="en-US" i="1" dirty="0"/>
              <a:t>I’m looking forward to your email/to hearing from you. </a:t>
            </a:r>
            <a:endParaRPr lang="ru-RU" dirty="0"/>
          </a:p>
          <a:p>
            <a:r>
              <a:rPr lang="en-US" i="1" dirty="0"/>
              <a:t>Looking forward to your email/to hearing from you. </a:t>
            </a:r>
            <a:endParaRPr lang="ru-RU" dirty="0"/>
          </a:p>
          <a:p>
            <a:r>
              <a:rPr lang="ru-RU" i="1" dirty="0" err="1"/>
              <a:t>Email</a:t>
            </a:r>
            <a:r>
              <a:rPr lang="ru-RU" i="1" dirty="0"/>
              <a:t> </a:t>
            </a:r>
            <a:r>
              <a:rPr lang="ru-RU" i="1" dirty="0" err="1"/>
              <a:t>me</a:t>
            </a:r>
            <a:r>
              <a:rPr lang="ru-RU" i="1" dirty="0"/>
              <a:t> </a:t>
            </a:r>
            <a:r>
              <a:rPr lang="ru-RU" i="1" dirty="0" err="1"/>
              <a:t>soon</a:t>
            </a:r>
            <a:r>
              <a:rPr lang="ru-RU" i="1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29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88640"/>
            <a:ext cx="85449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5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8" y="620688"/>
            <a:ext cx="6984776" cy="26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8" y="3501008"/>
            <a:ext cx="7070073" cy="1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98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104</TotalTime>
  <Words>565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Сетка</vt:lpstr>
      <vt:lpstr>Анализ ошибок обучающихся на ЕГЭ по английскому языку в 2024 году: задания 37, 38 ПЧ, задания 1-4 УЧ</vt:lpstr>
      <vt:lpstr>Статистика по результатам ЕГЭ 2024</vt:lpstr>
      <vt:lpstr>Презентация PowerPoint</vt:lpstr>
      <vt:lpstr>Презентация PowerPoint</vt:lpstr>
      <vt:lpstr>Презентация PowerPoint</vt:lpstr>
      <vt:lpstr>Задание 37: основные ошибки</vt:lpstr>
      <vt:lpstr>Подсказки</vt:lpstr>
      <vt:lpstr>Презентация PowerPoint</vt:lpstr>
      <vt:lpstr>Презентация PowerPoint</vt:lpstr>
      <vt:lpstr>Презентация PowerPoint</vt:lpstr>
      <vt:lpstr>Задание 38: основные ошибки</vt:lpstr>
      <vt:lpstr>Устная часть</vt:lpstr>
      <vt:lpstr>Презентация PowerPoint</vt:lpstr>
      <vt:lpstr>УЧ задание 1: основные ошибки</vt:lpstr>
      <vt:lpstr>Презентация PowerPoint</vt:lpstr>
      <vt:lpstr>УЧ задание 2: основные ошибки</vt:lpstr>
      <vt:lpstr>Презентация PowerPoint</vt:lpstr>
      <vt:lpstr>УЧ задание 3: основные ошибки</vt:lpstr>
      <vt:lpstr>Презентация PowerPoint</vt:lpstr>
      <vt:lpstr>УЧ задание 4: основные ошибки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2024-08-18T09:36:30Z</dcterms:created>
  <dcterms:modified xsi:type="dcterms:W3CDTF">2024-08-23T05:34:14Z</dcterms:modified>
</cp:coreProperties>
</file>