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7" r:id="rId6"/>
    <p:sldId id="266" r:id="rId7"/>
    <p:sldId id="268" r:id="rId8"/>
    <p:sldId id="269" r:id="rId9"/>
    <p:sldId id="265" r:id="rId10"/>
    <p:sldId id="263" r:id="rId11"/>
    <p:sldId id="264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C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6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8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84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28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4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74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1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7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9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2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5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2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5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9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05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1D731-DDA6-41F1-9BC0-4771492A34D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366F-29EF-4C0F-9E7F-069FFD2BE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637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CC56B-F7A1-B057-B6D3-850A59409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45" y="2235200"/>
            <a:ext cx="10904707" cy="2387600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высокомотивированными обучающимися в рамках внеурочной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92C185-813A-0894-720C-5949E15E8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2192000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Лидия Александровна,</a:t>
            </a:r>
          </a:p>
          <a:p>
            <a:pPr algn="r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информатики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Борское, 2026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755B5-FF28-66D4-4398-E81D9A0F9DCA}"/>
              </a:ext>
            </a:extLst>
          </p:cNvPr>
          <p:cNvSpPr txBox="1"/>
          <p:nvPr/>
        </p:nvSpPr>
        <p:spPr>
          <a:xfrm>
            <a:off x="3024491" y="0"/>
            <a:ext cx="614301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Юго-Восточное управление 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Министерства образования и науки Самарской области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общеобразовательное учреждение средняя общеобразовательная школа № 2 «Образовательный центр» имени Героя Российской Федерации Немцова Павла Николаевича муниципального района Борский Самарской области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64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0E508-647A-42FF-EC01-B708868BD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08068-CFDE-C66C-B7EB-412357B4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729574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Обнаруженные сложности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08ADC-AAC8-361A-AA15-892D4F035150}"/>
              </a:ext>
            </a:extLst>
          </p:cNvPr>
          <p:cNvSpPr txBox="1"/>
          <p:nvPr/>
        </p:nvSpPr>
        <p:spPr>
          <a:xfrm>
            <a:off x="1245140" y="729574"/>
            <a:ext cx="990599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🔍 Диагностика: Как среди 30 учеников заметить того самого «высокомотивированного», если он не всегда отличник?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📚 Дефицит компетенций: Ученик хочет изучать нейросети или сложный фреймворк - а я сама только начала в этом разбираться.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⚖️ Баланс интересов: Как не перегрузить ребенка и не отбить желание? Где грань между развитием и выгоранием?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👨‍👩‍👧 Работа с родителями: Родители часто не понимают, зачем ребенку программирование, если он «просто хочет делать игры».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🏃 Темп: Ученик растет быстрее, чем я успеваю готовить материалы. Страх «меня обгонят».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🧑‍🏫 Методический вакуум: Готовых программ для углубленной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мало, приходится изобретать велосипед.</a:t>
            </a:r>
          </a:p>
        </p:txBody>
      </p:sp>
    </p:spTree>
    <p:extLst>
      <p:ext uri="{BB962C8B-B14F-4D97-AF65-F5344CB8AC3E}">
        <p14:creationId xmlns:p14="http://schemas.microsoft.com/office/powerpoint/2010/main" val="251316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FBBB-C341-023A-A83B-274DC7DC6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71D7A-905C-D703-953C-AE7F54B2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63229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на будущее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B12D7-8E7A-3839-A84A-BFF0844F95F6}"/>
              </a:ext>
            </a:extLst>
          </p:cNvPr>
          <p:cNvSpPr txBox="1"/>
          <p:nvPr/>
        </p:nvSpPr>
        <p:spPr>
          <a:xfrm>
            <a:off x="1143001" y="487025"/>
            <a:ext cx="1011190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🎓 Учиться вместе: Не бояться признавать пробелы и осваивать новое синхронно с учениками (формат «равный - равному»).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🗂️ Банк материалов: Систематизировать найденные ресурсы (задачи, статьи, туториалы) - создать личную методическую копилку.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🤝 Привлекать «внешних» экспертов: Приглашать студентов IT-специальностей, использовать открытые лекции вузов и IT-компаний.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🏆 Ориентация на результат: Участие в конкурсах и хакатонах как способ легализовать увлечение ребенка в глазах родителей и его самого.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🧘 Забота о себе: Научиться говорить «нет» и не пытаться объять необъятное.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📝 Документирование: Фиксировать свои успехи и неудачи, чтобы через год было что проанализировать.</a:t>
            </a:r>
          </a:p>
        </p:txBody>
      </p:sp>
    </p:spTree>
    <p:extLst>
      <p:ext uri="{BB962C8B-B14F-4D97-AF65-F5344CB8AC3E}">
        <p14:creationId xmlns:p14="http://schemas.microsoft.com/office/powerpoint/2010/main" val="204456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584AF-5F7A-E675-DFF1-A1F187952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57E9E-8D03-07A6-DEEA-9AE76F6CC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45" y="2235200"/>
            <a:ext cx="10904707" cy="2387600"/>
          </a:xfrm>
        </p:spPr>
        <p:txBody>
          <a:bodyPr>
            <a:normAutofit/>
          </a:bodyPr>
          <a:lstStyle/>
          <a:p>
            <a:pPr algn="ctr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высокомотивированными обучающимися в рамках внеурочной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4A85BC-821D-5285-212E-9238DC3F5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2192000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Лидия Александровна,</a:t>
            </a:r>
          </a:p>
          <a:p>
            <a:pPr algn="r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информатики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Борское, 2026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FF55C-AC33-9745-3A6D-541EA728C98C}"/>
              </a:ext>
            </a:extLst>
          </p:cNvPr>
          <p:cNvSpPr txBox="1"/>
          <p:nvPr/>
        </p:nvSpPr>
        <p:spPr>
          <a:xfrm>
            <a:off x="3024491" y="0"/>
            <a:ext cx="614301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Юго-Восточное управление 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Министерства образования и науки Самарской области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общеобразовательное учреждение средняя общеобразовательная школа № 2 «Образовательный центр» имени Героя Российской Федерации Немцова Павла Николаевича муниципального района Борский Самарской области</a:t>
            </a:r>
            <a:endParaRPr lang="ru-RU" sz="14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9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A1766-7563-3369-1089-BDC38929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74903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366D736-99A6-0584-B7F9-1EFE86177688}"/>
              </a:ext>
            </a:extLst>
          </p:cNvPr>
          <p:cNvSpPr/>
          <p:nvPr/>
        </p:nvSpPr>
        <p:spPr>
          <a:xfrm>
            <a:off x="8171234" y="3837560"/>
            <a:ext cx="3784059" cy="286966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как «инкубатор» талантов: свобода от рамок урока.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783D1C5-E924-FD3C-6E2C-90ED219C3614}"/>
              </a:ext>
            </a:extLst>
          </p:cNvPr>
          <p:cNvSpPr/>
          <p:nvPr/>
        </p:nvSpPr>
        <p:spPr>
          <a:xfrm>
            <a:off x="5564221" y="858465"/>
            <a:ext cx="3784059" cy="286966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Высокомотивированные ученики: потенциал, который требует особой среды.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78CF17A-2902-5718-3C8C-3E5121F7E9AD}"/>
              </a:ext>
            </a:extLst>
          </p:cNvPr>
          <p:cNvSpPr/>
          <p:nvPr/>
        </p:nvSpPr>
        <p:spPr>
          <a:xfrm>
            <a:off x="2712395" y="3837561"/>
            <a:ext cx="3784059" cy="286966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Разрыв между школьной программой и реальными запросами IT-индустрии.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B29180A-1436-B8C5-CB37-77032E7325E9}"/>
              </a:ext>
            </a:extLst>
          </p:cNvPr>
          <p:cNvSpPr/>
          <p:nvPr/>
        </p:nvSpPr>
        <p:spPr>
          <a:xfrm>
            <a:off x="149158" y="899808"/>
            <a:ext cx="3784059" cy="286966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- самый быстро меняющийся школьный предмет.</a:t>
            </a:r>
          </a:p>
        </p:txBody>
      </p:sp>
    </p:spTree>
    <p:extLst>
      <p:ext uri="{BB962C8B-B14F-4D97-AF65-F5344CB8AC3E}">
        <p14:creationId xmlns:p14="http://schemas.microsoft.com/office/powerpoint/2010/main" val="3137444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A8BF0-A4BC-792A-C235-8480A0F1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74CBB-2190-A696-13CE-B66A9E5A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10218905" cy="124514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высокомотивированных ребят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9553E-5CA3-85F1-4938-66BC428A2185}"/>
              </a:ext>
            </a:extLst>
          </p:cNvPr>
          <p:cNvSpPr txBox="1"/>
          <p:nvPr/>
        </p:nvSpPr>
        <p:spPr>
          <a:xfrm>
            <a:off x="1100846" y="1081334"/>
            <a:ext cx="9990307" cy="561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голод: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Не удовлетворяются простым ответом, задают вопросы «почему?» и «что если?».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реакции: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Схватывают материал быстрее одноклассников, им скучно долго находиться на одной теме.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мышление: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Предлагают оригинальные способы решения задач, которые не описаны в учебнике.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интуиция: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Легко осваивают новые интерфейсы, инструменты, языки программирования (часто - быстрее учителя).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Настойчивость: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Могут часами сидеть над сложной задачей, пока не добьются результата (даже если это вредно с точки зрения СанПиН).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Избирательность: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Интересуются не всем подряд, а только тем, что им кажется важным или увлекательным.</a:t>
            </a:r>
          </a:p>
        </p:txBody>
      </p:sp>
    </p:spTree>
    <p:extLst>
      <p:ext uri="{BB962C8B-B14F-4D97-AF65-F5344CB8AC3E}">
        <p14:creationId xmlns:p14="http://schemas.microsoft.com/office/powerpoint/2010/main" val="311109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51698-00C6-1695-79D1-CE311A0E6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B4EC-0861-D4A9-4475-37666076E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80739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шаги</a:t>
            </a:r>
          </a:p>
        </p:txBody>
      </p:sp>
      <p:sp>
        <p:nvSpPr>
          <p:cNvPr id="6" name="Блок-схема: несколько документов 5">
            <a:extLst>
              <a:ext uri="{FF2B5EF4-FFF2-40B4-BE49-F238E27FC236}">
                <a16:creationId xmlns:a16="http://schemas.microsoft.com/office/drawing/2014/main" id="{74B15324-2123-849D-2BB0-62FB14B2C5B3}"/>
              </a:ext>
            </a:extLst>
          </p:cNvPr>
          <p:cNvSpPr/>
          <p:nvPr/>
        </p:nvSpPr>
        <p:spPr>
          <a:xfrm>
            <a:off x="2167365" y="807396"/>
            <a:ext cx="2519465" cy="2354094"/>
          </a:xfrm>
          <a:prstGeom prst="flowChartMultidocumen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методической копилки</a:t>
            </a:r>
          </a:p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34530E-7F7E-1D82-3F09-B666121D4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5704" y="292886"/>
            <a:ext cx="3070984" cy="4100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C0F5BD-7B89-B088-4195-A8D48B865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069" y="3969966"/>
            <a:ext cx="3476017" cy="2751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6AE822-050E-2305-A715-5F9574A20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4" y="3275967"/>
            <a:ext cx="5243209" cy="3445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97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8605-1FC3-3D91-19D6-1F59B9C5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02C3D-8698-8E0F-8BD6-B4B35D53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80739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шаги. Робототехника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F2854-49FE-16B0-8BB2-F9417C7E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19" y="1022557"/>
            <a:ext cx="2041104" cy="22362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2284E1-DE34-6D1E-40FE-DD132EE52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40" y="3258766"/>
            <a:ext cx="4577984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2D002B-3579-5325-544D-A5B0D543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807396"/>
            <a:ext cx="3610438" cy="27042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40EB04-C3EE-8CF6-8287-C10A4C875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919" y="3190672"/>
            <a:ext cx="5195586" cy="36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9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A9E1-7766-9D63-12A3-F7602584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EE40A-2F11-3411-E2B2-1F3D49E3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80739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шаги.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F6F8758-795F-8287-F508-B1F2D2CC326F}"/>
              </a:ext>
            </a:extLst>
          </p:cNvPr>
          <p:cNvGrpSpPr/>
          <p:nvPr/>
        </p:nvGrpSpPr>
        <p:grpSpPr>
          <a:xfrm>
            <a:off x="100288" y="715605"/>
            <a:ext cx="12091712" cy="6142395"/>
            <a:chOff x="100288" y="715604"/>
            <a:chExt cx="12091712" cy="619925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1F773D8-6EC9-888A-0C99-FE1FDE14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88" y="715604"/>
              <a:ext cx="7252359" cy="3000583"/>
            </a:xfrm>
            <a:prstGeom prst="rect">
              <a:avLst/>
            </a:prstGeom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15C0389-E387-E804-1657-5643EDB12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9355" y="3110948"/>
              <a:ext cx="8242645" cy="380390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4024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7E23B-FD67-6481-FC16-3F3D7B7F0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2120A-C540-7CA5-8C7C-5D317F28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80739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шаги.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FF63D87-BF58-045A-4164-A7C0E6FB3399}"/>
              </a:ext>
            </a:extLst>
          </p:cNvPr>
          <p:cNvGrpSpPr/>
          <p:nvPr/>
        </p:nvGrpSpPr>
        <p:grpSpPr>
          <a:xfrm>
            <a:off x="1371602" y="924337"/>
            <a:ext cx="9905997" cy="5277680"/>
            <a:chOff x="-1828800" y="7212637"/>
            <a:chExt cx="12192000" cy="69571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D815076-E3A4-E4A6-F106-62D021E89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3235" y="7212637"/>
              <a:ext cx="4787967" cy="415348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D55ACA3-DB59-65DB-1D14-B0F556C6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28800" y="11366125"/>
              <a:ext cx="12192000" cy="2803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99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703C5-D750-A5E4-FF9E-5958AB72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BD8B-F6F3-8158-B1AE-3384EA24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80739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шаги.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3A196D7-F191-8A50-8D8E-3BD1CFD461C4}"/>
              </a:ext>
            </a:extLst>
          </p:cNvPr>
          <p:cNvGrpSpPr/>
          <p:nvPr/>
        </p:nvGrpSpPr>
        <p:grpSpPr>
          <a:xfrm>
            <a:off x="964095" y="1222512"/>
            <a:ext cx="10613091" cy="3687417"/>
            <a:chOff x="1057075" y="658726"/>
            <a:chExt cx="10962374" cy="290857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1E18FB-D620-F834-172B-82755E4A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075" y="1188482"/>
              <a:ext cx="5577191" cy="199772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9BC81DF-12A5-2572-FCB5-059B52B8D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1748" y="658726"/>
              <a:ext cx="4877701" cy="2908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849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2D740-DB17-F0A5-DDD6-66C575EAC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B582F-533C-A019-D923-A7849B4C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88" y="-1"/>
            <a:ext cx="10321046" cy="953311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шаги. Конкурсы и награды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4757B-31BD-88D6-C6BE-53F7D81E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99" y="910799"/>
            <a:ext cx="2107660" cy="27447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95C67C-B73D-FAA1-EE4F-348D8355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64" y="3813458"/>
            <a:ext cx="2087704" cy="3015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015736-C51C-0816-4EB6-89AB9465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73" y="910799"/>
            <a:ext cx="2903344" cy="2052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64F215-4F91-ED13-605E-35325B259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59" y="3842429"/>
            <a:ext cx="2087703" cy="3015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176647-267F-8A66-9568-A412A319B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13" y="2253102"/>
            <a:ext cx="2903344" cy="20525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290F10-D0D9-0D31-03BE-BD9802364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728" y="2325701"/>
            <a:ext cx="2724464" cy="19260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89C51A-CBB4-342A-1ED0-7E92918675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89" y="3842428"/>
            <a:ext cx="2087704" cy="30155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B3D19F-1D5C-DD44-D69E-5F998E8A1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3745360"/>
            <a:ext cx="2134849" cy="30836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6DA79E-E598-E7CD-02CE-A1BCAE42A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14" y="2351651"/>
            <a:ext cx="2724463" cy="19260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E4AAB3-C4BC-7C82-47E4-D0DD50A69D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08" y="910799"/>
            <a:ext cx="2850547" cy="20152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699A8F-3C95-0179-BF9E-584A58DB53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12" y="889073"/>
            <a:ext cx="2972145" cy="21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9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240</TotalTime>
  <Words>520</Words>
  <Application>Microsoft Office PowerPoint</Application>
  <PresentationFormat>Широкоэкранный</PresentationFormat>
  <Paragraphs>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Courier New</vt:lpstr>
      <vt:lpstr>Times New Roman</vt:lpstr>
      <vt:lpstr>Tw Cen MT</vt:lpstr>
      <vt:lpstr>Контур</vt:lpstr>
      <vt:lpstr>Работа с высокомотивированными обучающимися в рамках внеурочной деятельности</vt:lpstr>
      <vt:lpstr>актуальность</vt:lpstr>
      <vt:lpstr>Признаки высокомотивированных ребят</vt:lpstr>
      <vt:lpstr>Мои первые шаги</vt:lpstr>
      <vt:lpstr>Мои первые шаги. Робототехника</vt:lpstr>
      <vt:lpstr>Мои первые шаги. Алгоритмика</vt:lpstr>
      <vt:lpstr>Мои первые шаги. Алгоритмика</vt:lpstr>
      <vt:lpstr>Мои первые шаги. Алгоритмика</vt:lpstr>
      <vt:lpstr>Мои первые шаги. Конкурсы и награды</vt:lpstr>
      <vt:lpstr>Обнаруженные сложности</vt:lpstr>
      <vt:lpstr>Советы на будущее</vt:lpstr>
      <vt:lpstr>Работа с высокомотивированными обучающимися в рамках внеурочной деятельности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Игорь Хижин</dc:creator>
  <cp:lastModifiedBy>Игорь Хижин</cp:lastModifiedBy>
  <cp:revision>2</cp:revision>
  <dcterms:created xsi:type="dcterms:W3CDTF">2026-02-24T15:56:09Z</dcterms:created>
  <dcterms:modified xsi:type="dcterms:W3CDTF">2026-02-26T06:03:21Z</dcterms:modified>
</cp:coreProperties>
</file>