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63" r:id="rId5"/>
    <p:sldId id="265" r:id="rId6"/>
    <p:sldId id="267" r:id="rId8"/>
    <p:sldId id="261" r:id="rId9"/>
    <p:sldId id="268" r:id="rId10"/>
    <p:sldId id="269" r:id="rId11"/>
    <p:sldId id="276" r:id="rId12"/>
    <p:sldId id="297" r:id="rId13"/>
    <p:sldId id="295" r:id="rId14"/>
    <p:sldId id="298" r:id="rId15"/>
    <p:sldId id="299" r:id="rId16"/>
    <p:sldId id="300" r:id="rId17"/>
    <p:sldId id="301" r:id="rId18"/>
    <p:sldId id="302" r:id="rId19"/>
    <p:sldId id="281" r:id="rId20"/>
    <p:sldId id="283" r:id="rId21"/>
    <p:sldId id="289" r:id="rId22"/>
    <p:sldId id="285" r:id="rId23"/>
    <p:sldId id="28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589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9990-D3B7-4C7D-AB96-E2501F73B42C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B19CA-54A0-4B35-BDA1-A4637D8C8BF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B19CA-54A0-4B35-BDA1-A4637D8C8BF2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5" name="Google Shape;1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3" name="Google Shape;2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0" name="Google Shape;3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7" name="Google Shape;31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matchingName="Заголовок, схема или организационная диаграмма">
  <p:cSld name="Заголовок, схема или организационная диаграмма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>
            <a:spLocks noGrp="1"/>
          </p:cNvSpPr>
          <p:nvPr>
            <p:ph type="dgm" idx="2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■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56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Black" panose="020B0A04020102020204"/>
              <a:buNone/>
              <a:defRPr sz="1200" b="0" i="0" u="none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Black" panose="020B0A04020102020204"/>
              <a:buNone/>
              <a:defRPr sz="1200" b="0" i="0" u="none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Black" panose="020B0A04020102020204"/>
              <a:buNone/>
              <a:defRPr sz="1200" b="0" i="0" u="none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Black" panose="020B0A04020102020204"/>
              <a:buNone/>
              <a:defRPr sz="1200" b="0" i="0" u="none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Black" panose="020B0A04020102020204"/>
              <a:buNone/>
              <a:defRPr sz="1200" b="0" i="0" u="none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Black" panose="020B0A04020102020204"/>
              <a:buNone/>
              <a:defRPr sz="1200" b="0" i="0" u="none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Black" panose="020B0A04020102020204"/>
              <a:buNone/>
              <a:defRPr sz="1200" b="0" i="0" u="none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Black" panose="020B0A04020102020204"/>
              <a:buNone/>
              <a:defRPr sz="1200" b="0" i="0" u="none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Black" panose="020B0A04020102020204"/>
              <a:buNone/>
              <a:defRPr sz="1200" b="0" i="0" u="none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овое поле 7"/>
          <p:cNvSpPr txBox="1"/>
          <p:nvPr/>
        </p:nvSpPr>
        <p:spPr>
          <a:xfrm>
            <a:off x="227965" y="652780"/>
            <a:ext cx="8442960" cy="51733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Структурное подразделение государственного бюджетного общеобразовательного учреждения Самарской области основной общеобразовательной школы имени дважды Героя Советского Союза А. А. Губарева с. Гвардейцы муниципального района  Борский Самарской области детский сад с. Гвардейцы</a:t>
            </a:r>
            <a:endParaRPr lang="ru-RU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sz="3200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32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Развитие технических способностей детей разновозрастной группы</a:t>
            </a:r>
            <a:endParaRPr lang="ru-RU" sz="3200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en-US" sz="3200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ru-RU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                    </a:t>
            </a:r>
            <a:r>
              <a:rPr lang="ru-RU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Воспитатель:</a:t>
            </a:r>
            <a:endParaRPr lang="ru-RU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ru-RU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              </a:t>
            </a:r>
            <a:r>
              <a:rPr lang="ru-RU" b="1" dirty="0" err="1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Цыцарева</a:t>
            </a:r>
            <a:r>
              <a:rPr lang="ru-RU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Ирина Александровна</a:t>
            </a:r>
            <a:endParaRPr lang="ru-RU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en-US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</a:rPr>
              <a:t>ВИДЫ КОНСТРУКТОРОВ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Игровой набор Фребеля «Мосты»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Замещающее содержимое 8" descr="177808957019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55650" y="1772920"/>
            <a:ext cx="3146425" cy="4550410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4316095" y="1885315"/>
            <a:ext cx="4050030" cy="3682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/>
          </a:p>
        </p:txBody>
      </p:sp>
      <p:pic>
        <p:nvPicPr>
          <p:cNvPr id="14" name="Изображение 13" descr="1778089570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190" y="1772285"/>
            <a:ext cx="3022600" cy="4523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Набор Полидрон Гигант «Огромные шестеренки»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 descr="17780895701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628775"/>
            <a:ext cx="3246755" cy="4296410"/>
          </a:xfrm>
          <a:prstGeom prst="rect">
            <a:avLst/>
          </a:prstGeom>
        </p:spPr>
      </p:pic>
      <p:pic>
        <p:nvPicPr>
          <p:cNvPr id="6" name="Изображение 5" descr="17780895701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115" y="1628775"/>
            <a:ext cx="3620770" cy="43186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«Архитектурные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сооружения»</a:t>
            </a:r>
            <a:endParaRPr lang="ru-RU" altLang="en-US"/>
          </a:p>
        </p:txBody>
      </p:sp>
      <p:pic>
        <p:nvPicPr>
          <p:cNvPr id="5" name="Рисунок 3"/>
          <p:cNvPicPr>
            <a:picLocks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" y="2061845"/>
            <a:ext cx="3464560" cy="3327400"/>
          </a:xfrm>
          <a:prstGeom prst="rect">
            <a:avLst/>
          </a:prstGeom>
        </p:spPr>
      </p:pic>
      <p:pic>
        <p:nvPicPr>
          <p:cNvPr id="6" name="Рисунок 2"/>
          <p:cNvPicPr>
            <a:picLocks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55" y="2061210"/>
            <a:ext cx="3065780" cy="33280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Конструктор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 Строительный»</a:t>
            </a:r>
            <a:endParaRPr lang="ru-RU" altLang="en-US"/>
          </a:p>
        </p:txBody>
      </p:sp>
      <p:pic>
        <p:nvPicPr>
          <p:cNvPr id="11" name="Рисунок 10"/>
          <p:cNvPicPr>
            <a:picLocks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600200"/>
            <a:ext cx="3175635" cy="42322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55" y="1645285"/>
            <a:ext cx="3430270" cy="41789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Электронный конструктор  «Знаток» 320 схем </a:t>
            </a:r>
            <a:endParaRPr lang="ru-RU" altLang="en-US"/>
          </a:p>
        </p:txBody>
      </p:sp>
      <p:pic>
        <p:nvPicPr>
          <p:cNvPr id="9" name="Рисунок 8"/>
          <p:cNvPicPr>
            <a:picLocks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819910"/>
            <a:ext cx="3865880" cy="3778885"/>
          </a:xfrm>
          <a:prstGeom prst="rect">
            <a:avLst/>
          </a:prstGeom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 descr="17780573613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535" y="1819910"/>
            <a:ext cx="3688715" cy="37782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«Металлический конструктор»</a:t>
            </a:r>
            <a:endParaRPr lang="ru-RU" altLang="en-US"/>
          </a:p>
        </p:txBody>
      </p:sp>
      <p:pic>
        <p:nvPicPr>
          <p:cNvPr id="15" name="Рисунок 14"/>
          <p:cNvPicPr>
            <a:picLocks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20" y="1628775"/>
            <a:ext cx="4131310" cy="39789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«Конструктор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 Строитель  </a:t>
            </a:r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XXL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</a:t>
            </a:r>
            <a:endParaRPr lang="ru-RU" altLang="en-US"/>
          </a:p>
        </p:txBody>
      </p:sp>
      <p:pic>
        <p:nvPicPr>
          <p:cNvPr id="7" name="Рисунок 6"/>
          <p:cNvPicPr>
            <a:picLocks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" y="1882775"/>
            <a:ext cx="4123055" cy="3092450"/>
          </a:xfrm>
          <a:prstGeom prst="rect">
            <a:avLst/>
          </a:prstGeom>
        </p:spPr>
      </p:pic>
      <p:pic>
        <p:nvPicPr>
          <p:cNvPr id="5" name="Рисунок 6"/>
          <p:cNvPicPr>
            <a:picLocks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t="-462"/>
          <a:stretch>
            <a:fillRect/>
          </a:stretch>
        </p:blipFill>
        <p:spPr>
          <a:xfrm>
            <a:off x="4716145" y="1882775"/>
            <a:ext cx="4038600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7"/>
          <p:cNvSpPr txBox="1"/>
          <p:nvPr/>
        </p:nvSpPr>
        <p:spPr>
          <a:xfrm>
            <a:off x="971550" y="476250"/>
            <a:ext cx="7315226" cy="102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 panose="020B0604020202020204"/>
              <a:buNone/>
            </a:pPr>
            <a:r>
              <a:rPr lang="en-US" sz="3200" b="1" i="0" u="none" dirty="0" err="1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Совместная</a:t>
            </a:r>
            <a:r>
              <a:rPr lang="en-US" sz="3200" b="1" i="0" u="none" dirty="0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3200" b="1" i="0" u="none" dirty="0" err="1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творческая</a:t>
            </a:r>
            <a:r>
              <a:rPr lang="en-US" sz="3200" b="1" i="0" u="none" dirty="0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3200" b="1" i="0" u="none" dirty="0" err="1" smtClean="0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деятельность</a:t>
            </a:r>
            <a:r>
              <a:rPr lang="ru-RU" sz="3200" b="1" i="0" u="none" dirty="0" smtClean="0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r>
              <a:rPr lang="en-US" sz="3200" b="1" i="0" u="none" dirty="0" smtClean="0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endParaRPr sz="3200" b="1">
              <a:solidFill>
                <a:srgbClr val="C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 panose="020B0604020202020204"/>
              <a:buNone/>
            </a:pPr>
            <a:r>
              <a:rPr lang="en-US" sz="3200" b="1" i="0" u="none" dirty="0" err="1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детей</a:t>
            </a:r>
            <a:r>
              <a:rPr lang="en-US" sz="3200" b="1" i="0" u="none" dirty="0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3200" b="1" i="0" u="none" dirty="0" err="1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воспитателей</a:t>
            </a:r>
            <a:r>
              <a:rPr lang="en-US" sz="3200" b="1" i="0" u="none" dirty="0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и </a:t>
            </a:r>
            <a:r>
              <a:rPr lang="en-US" sz="3200" b="1" i="0" u="none" dirty="0" err="1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родителей</a:t>
            </a:r>
            <a:endParaRPr sz="3200" b="1">
              <a:solidFill>
                <a:srgbClr val="C00000"/>
              </a:solidFill>
            </a:endParaRPr>
          </a:p>
        </p:txBody>
      </p:sp>
      <p:sp>
        <p:nvSpPr>
          <p:cNvPr id="254" name="Google Shape;254;p27"/>
          <p:cNvSpPr txBox="1"/>
          <p:nvPr/>
        </p:nvSpPr>
        <p:spPr>
          <a:xfrm>
            <a:off x="323850" y="1341437"/>
            <a:ext cx="4464050" cy="509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/>
              <a:buChar char="•"/>
            </a:pPr>
            <a:r>
              <a:rPr lang="en-US" sz="20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Конструктивная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деятельность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воспитателей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и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детей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Реализация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семейных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творческих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проектов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Художественная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деятельность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Игровая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деятельность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-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дидактические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и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развивающие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игры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сюжетно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ролевые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режиссерские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игры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Познавательно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исследовательская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деятельность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 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Коммуникативная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деятельность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r>
              <a:rPr lang="en-US" sz="20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>
              <a:solidFill>
                <a:srgbClr val="002060"/>
              </a:solidFill>
            </a:endParaRPr>
          </a:p>
        </p:txBody>
      </p:sp>
      <p:pic>
        <p:nvPicPr>
          <p:cNvPr id="7" name="Изображение 6" descr="17780928908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7945" y="1701165"/>
            <a:ext cx="2863850" cy="3810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/>
          <p:nvPr/>
        </p:nvSpPr>
        <p:spPr>
          <a:xfrm>
            <a:off x="1187450" y="404812"/>
            <a:ext cx="6203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 panose="020B0604020202020204"/>
              <a:buNone/>
            </a:pPr>
            <a:r>
              <a:rPr lang="en-US" sz="2400" b="1" i="0" u="none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Самостоятельная</a:t>
            </a:r>
            <a:r>
              <a:rPr lang="en-US" sz="2400" b="1" i="0" u="none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2400" b="1" i="0" u="none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деятельность</a:t>
            </a:r>
            <a:r>
              <a:rPr lang="en-US" sz="2400" b="1" i="0" u="none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детей</a:t>
            </a:r>
            <a:r>
              <a:rPr lang="en-US" sz="2400" b="1" i="0" u="none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sz="2400" b="1">
              <a:solidFill>
                <a:srgbClr val="C00000"/>
              </a:solidFill>
            </a:endParaRPr>
          </a:p>
        </p:txBody>
      </p:sp>
      <p:sp>
        <p:nvSpPr>
          <p:cNvPr id="297" name="Google Shape;297;p32"/>
          <p:cNvSpPr txBox="1"/>
          <p:nvPr/>
        </p:nvSpPr>
        <p:spPr>
          <a:xfrm>
            <a:off x="250825" y="928670"/>
            <a:ext cx="4464051" cy="598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Свободное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конструирование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ru-RU" sz="1800" b="1" i="0" u="none" dirty="0" smtClean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процессе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игровой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ru-RU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</a:t>
            </a:r>
            <a:r>
              <a:rPr lang="en-US" sz="1800" b="1" i="0" u="none" dirty="0" err="1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деятельности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Развивающие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игры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>
              <a:solidFill>
                <a:srgbClr val="002060"/>
              </a:solidFill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Самостоятельное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создание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endParaRPr lang="ru-RU" sz="1800" b="1" i="0" u="none" dirty="0" smtClean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 err="1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схем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рисунков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будущих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и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созданных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построек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Конструирование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из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песка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endParaRPr lang="ru-RU" sz="1800" b="1" i="0" u="none" dirty="0" smtClean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 err="1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снега</a:t>
            </a:r>
            <a:r>
              <a:rPr lang="en-US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на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прогулке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Рассматривание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иллюстраций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изображениями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архитектурных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сооружений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endParaRPr lang="ru-RU" sz="1800" b="1" i="0" u="none" dirty="0" smtClean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 err="1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машин</a:t>
            </a:r>
            <a:r>
              <a:rPr lang="en-US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механизмов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ru-RU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Исследовательская </a:t>
            </a:r>
            <a:endParaRPr lang="ru-RU" sz="1800" b="1" i="0" u="none" dirty="0" smtClean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деятельность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изучению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свойств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разнообразных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материалов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Изображение 3" descr="17780926649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0" y="1628775"/>
            <a:ext cx="4604385" cy="2887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Участие воспитанников в конкурсах технического конструирования и моделирования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Замещающее содержимое 2"/>
          <p:cNvSpPr/>
          <p:nvPr>
            <p:ph sz="half" idx="2"/>
          </p:nvPr>
        </p:nvSpPr>
        <p:spPr/>
        <p:txBody>
          <a:bodyPr>
            <a:normAutofit lnSpcReduction="10000"/>
          </a:bodyPr>
          <a:p>
            <a:r>
              <a:rPr lang="ru-RU" altLang="en-US"/>
              <a:t> 2 место во </a:t>
            </a:r>
            <a:r>
              <a:rPr lang="en-US" altLang="en-US"/>
              <a:t>Всероссийско</a:t>
            </a:r>
            <a:r>
              <a:rPr lang="ru-RU" altLang="en-US"/>
              <a:t>м</a:t>
            </a:r>
            <a:r>
              <a:rPr lang="en-US" altLang="en-US"/>
              <a:t> фестивал</a:t>
            </a:r>
            <a:r>
              <a:rPr lang="ru-RU" altLang="en-US"/>
              <a:t>е</a:t>
            </a:r>
            <a:r>
              <a:rPr lang="en-US" altLang="en-US"/>
              <a:t> детского и молодежного научно-технического творчества «КосмоФест» - 2025</a:t>
            </a:r>
            <a:endParaRPr lang="en-US" altLang="en-US"/>
          </a:p>
          <a:p>
            <a:r>
              <a:rPr lang="en-US" altLang="en-US"/>
              <a:t>номинация «Космичес</a:t>
            </a:r>
            <a:r>
              <a:rPr lang="ru-RU" altLang="en-US"/>
              <a:t> </a:t>
            </a:r>
            <a:r>
              <a:rPr lang="en-US" altLang="en-US"/>
              <a:t>кая лаборатория» дошкольники 5-7 лет</a:t>
            </a:r>
            <a:endParaRPr lang="en-US" altLang="en-US"/>
          </a:p>
        </p:txBody>
      </p:sp>
      <p:pic>
        <p:nvPicPr>
          <p:cNvPr id="6" name="Изображение 5" descr="Комаров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1700530"/>
            <a:ext cx="3042285" cy="4304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2400" b="1" kern="0" dirty="0" smtClean="0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Конструирование  как средство развития</a:t>
            </a:r>
            <a:br>
              <a:rPr lang="ru-RU" sz="2400" kern="0" dirty="0" smtClean="0">
                <a:solidFill>
                  <a:srgbClr val="C00000"/>
                </a:solidFill>
                <a:cs typeface="Arial" panose="020B0604020202020204"/>
                <a:sym typeface="Arial" panose="020B0604020202020204"/>
              </a:rPr>
            </a:br>
            <a:r>
              <a:rPr lang="ru-RU" sz="2400" b="1" kern="0" dirty="0" smtClean="0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творческих   способностей  и мышления дошкольников</a:t>
            </a:r>
            <a:endParaRPr lang="ru-RU" sz="2400" kern="0" dirty="0">
              <a:solidFill>
                <a:srgbClr val="C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Замещающее содержимое 4"/>
          <p:cNvSpPr/>
          <p:nvPr>
            <p:ph sz="half"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8" name="Замещающее содержимое 7"/>
          <p:cNvSpPr/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1" name="Изображение 10" descr="17780923010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6965" y="1701165"/>
            <a:ext cx="3387090" cy="4236720"/>
          </a:xfrm>
          <a:prstGeom prst="rect">
            <a:avLst/>
          </a:prstGeom>
        </p:spPr>
      </p:pic>
      <p:pic>
        <p:nvPicPr>
          <p:cNvPr id="12" name="Изображение 11" descr="17780895701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" y="1701165"/>
            <a:ext cx="3469640" cy="4202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 txBox="1"/>
          <p:nvPr/>
        </p:nvSpPr>
        <p:spPr>
          <a:xfrm>
            <a:off x="611187" y="1052512"/>
            <a:ext cx="7632700" cy="559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ru-RU" sz="1800" b="0" i="0" u="none" dirty="0" smtClean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0" i="0" u="none" dirty="0" smtClean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группе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создана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предметно - пространственная </a:t>
            </a:r>
            <a:r>
              <a:rPr lang="en-US" sz="1800" b="1" i="0" u="none" dirty="0" err="1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развивающая</a:t>
            </a:r>
            <a:r>
              <a:rPr lang="en-US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среда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конструктивной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деятельности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800" b="1" i="0" u="none" dirty="0" err="1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на</a:t>
            </a:r>
            <a:r>
              <a:rPr lang="ru-RU" sz="1800" b="1" i="0" u="none" dirty="0" err="1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капливается</a:t>
            </a:r>
            <a:r>
              <a:rPr lang="en-US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практический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и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теоретический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материал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работе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с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детьми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>
              <a:solidFill>
                <a:srgbClr val="002060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just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ru-RU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ru-RU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Добились</a:t>
            </a:r>
            <a:r>
              <a:rPr lang="en-US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результатов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в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развитии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конструктивных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умений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и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творческой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активности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детей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Приобщили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детей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к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миру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технического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и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художественного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изобретательства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>
              <a:solidFill>
                <a:srgbClr val="002060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just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ru-RU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Созданы</a:t>
            </a:r>
            <a:r>
              <a:rPr lang="en-US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условия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для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совместной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творческой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деятельности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детей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родителей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и </a:t>
            </a:r>
            <a:r>
              <a:rPr lang="en-US" sz="1800" b="1" i="0" u="none" dirty="0" err="1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воспитателей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>
              <a:solidFill>
                <a:srgbClr val="002060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-114300" algn="just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Char char="•"/>
            </a:pP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ru-RU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Повысился</a:t>
            </a:r>
            <a:r>
              <a:rPr lang="en-US" sz="1800" b="1" i="0" u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уровень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родительской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компетентности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в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развитии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творческих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способностей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детей</a:t>
            </a:r>
            <a:r>
              <a:rPr lang="en-US" sz="1800" b="1" i="0" u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34"/>
          <p:cNvSpPr txBox="1"/>
          <p:nvPr/>
        </p:nvSpPr>
        <p:spPr>
          <a:xfrm>
            <a:off x="2987675" y="404812"/>
            <a:ext cx="30924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 panose="020B0604020202020204"/>
              <a:buNone/>
            </a:pPr>
            <a:r>
              <a:rPr lang="en-US" sz="2400" b="1" i="0" u="none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Результаты</a:t>
            </a:r>
            <a:r>
              <a:rPr lang="en-US" sz="2000" b="1" i="0" u="none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000" b="1" i="0" u="none" dirty="0" err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работы</a:t>
            </a:r>
            <a:r>
              <a:rPr lang="en-US" sz="2000" b="1" i="0" u="none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/>
          <p:nvPr/>
        </p:nvSpPr>
        <p:spPr>
          <a:xfrm>
            <a:off x="1000100" y="714356"/>
            <a:ext cx="7724775" cy="1143008"/>
          </a:xfrm>
          <a:prstGeom prst="rect">
            <a:avLst/>
          </a:prstGeom>
        </p:spPr>
        <p:txBody>
          <a:bodyPr>
            <a:prstTxWarp prst="textPlain">
              <a:avLst>
                <a:gd name="adj" fmla="val 51315"/>
              </a:avLst>
            </a:prstTxWarp>
          </a:bodyPr>
          <a:lstStyle/>
          <a:p>
            <a:pPr lvl="0" algn="l"/>
            <a:r>
              <a:rPr b="0" i="1">
                <a:ln>
                  <a:noFill/>
                </a:ln>
                <a:solidFill>
                  <a:srgbClr val="C00000"/>
                </a:solidFill>
                <a:latin typeface="+mj-lt"/>
              </a:rPr>
              <a:t>Благодарим за внимание! </a:t>
            </a:r>
            <a:endParaRPr b="0" i="1">
              <a:ln>
                <a:noFill/>
              </a:ln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157605" y="4783455"/>
            <a:ext cx="6857365" cy="9779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sz="2400" b="1" dirty="0" smtClean="0">
                <a:solidFill>
                  <a:srgbClr val="002060"/>
                </a:solidFill>
                <a:sym typeface="+mn-ea"/>
              </a:rPr>
              <a:t>Воспитатель </a:t>
            </a:r>
            <a:r>
              <a:rPr lang="ru-RU" sz="2400" b="1" dirty="0" err="1" smtClean="0">
                <a:solidFill>
                  <a:srgbClr val="002060"/>
                </a:solidFill>
                <a:sym typeface="+mn-ea"/>
              </a:rPr>
              <a:t>Цыцарева</a:t>
            </a:r>
            <a:r>
              <a:rPr lang="ru-RU" sz="2400" b="1" dirty="0" smtClean="0">
                <a:solidFill>
                  <a:srgbClr val="002060"/>
                </a:solidFill>
                <a:sym typeface="+mn-ea"/>
              </a:rPr>
              <a:t> Ирина Александровна Тел: 89379881684. </a:t>
            </a:r>
            <a:r>
              <a:rPr lang="en-US" sz="2400" b="1" dirty="0" smtClean="0">
                <a:solidFill>
                  <a:srgbClr val="002060"/>
                </a:solidFill>
                <a:sym typeface="+mn-ea"/>
              </a:rPr>
              <a:t>email</a:t>
            </a:r>
            <a:r>
              <a:rPr lang="ru-RU" sz="2400" b="1" dirty="0" smtClean="0">
                <a:solidFill>
                  <a:srgbClr val="002060"/>
                </a:solidFill>
                <a:sym typeface="+mn-ea"/>
              </a:rPr>
              <a:t>: </a:t>
            </a:r>
            <a:r>
              <a:rPr lang="en-US" sz="2400" b="1" dirty="0" smtClean="0">
                <a:solidFill>
                  <a:srgbClr val="002060"/>
                </a:solidFill>
                <a:sym typeface="+mn-ea"/>
              </a:rPr>
              <a:t>arina16@bk.ru</a:t>
            </a:r>
            <a:endParaRPr lang="en-US" altLang="en-US" sz="2400" b="1" dirty="0" smtClean="0">
              <a:solidFill>
                <a:srgbClr val="002060"/>
              </a:solidFill>
              <a:sym typeface="+mn-ea"/>
            </a:endParaRPr>
          </a:p>
        </p:txBody>
      </p:sp>
      <p:pic>
        <p:nvPicPr>
          <p:cNvPr id="5" name="Изображение 4" descr="17780939151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9110" y="1671955"/>
            <a:ext cx="3066415" cy="31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214290"/>
            <a:ext cx="87154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lt2"/>
              </a:buClr>
              <a:buSzPts val="2000"/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Цель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ru-RU" sz="2400" b="1" dirty="0" smtClean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>
              <a:buClr>
                <a:schemeClr val="lt2"/>
              </a:buClr>
              <a:buSzPts val="2000"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Развитие творческих   способностей  и мышления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lvl="0">
              <a:buClr>
                <a:schemeClr val="lt2"/>
              </a:buClr>
              <a:buSzPts val="2000"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дошкольников через конструктивную деятельность.</a:t>
            </a:r>
            <a:endParaRPr lang="ru-RU" sz="2000" dirty="0" smtClean="0">
              <a:solidFill>
                <a:srgbClr val="002060"/>
              </a:solidFill>
            </a:endParaRPr>
          </a:p>
          <a:p>
            <a:pPr lvl="0" indent="-101600">
              <a:buClr>
                <a:schemeClr val="lt2"/>
              </a:buClr>
              <a:buSzPts val="1600"/>
              <a:buFont typeface="Arial" panose="020B0604020202020204"/>
              <a:buChar char="•"/>
            </a:pPr>
            <a:endParaRPr lang="ru-RU" dirty="0" smtClean="0">
              <a:solidFill>
                <a:srgbClr val="002060"/>
              </a:solidFill>
            </a:endParaRPr>
          </a:p>
          <a:p>
            <a:pPr lvl="0" indent="-101600">
              <a:buClr>
                <a:schemeClr val="lt2"/>
              </a:buClr>
              <a:buSzPts val="1600"/>
            </a:pPr>
            <a:r>
              <a:rPr lang="ru-RU" sz="3200" b="1" dirty="0" smtClean="0">
                <a:solidFill>
                  <a:srgbClr val="C00000"/>
                </a:solidFill>
              </a:rPr>
              <a:t>Задачи: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lvl="0" indent="-101600">
              <a:buClr>
                <a:schemeClr val="lt2"/>
              </a:buClr>
              <a:buSzPts val="1600"/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Создать необходимые  условия  для формирования 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Clr>
                <a:schemeClr val="lt2"/>
              </a:buClr>
              <a:buSzPts val="1600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у дошкольников  познавательной  и исследовательской активности; 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Clr>
                <a:schemeClr val="lt2"/>
              </a:buClr>
              <a:buSzPts val="1600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приобщать детей  к миру технического и художественного    изобретательства;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Clr>
                <a:schemeClr val="dk1"/>
              </a:buClr>
              <a:buSzPts val="1600"/>
            </a:pPr>
            <a:endParaRPr lang="ru-RU" b="1" dirty="0" smtClean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 indent="-101600">
              <a:buClr>
                <a:schemeClr val="lt2"/>
              </a:buClr>
              <a:buSzPts val="1600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- Формировать активную родительскую позицию  на основе продуктивного сотрудничества детского  сада и семьи через организацию  выставок конструкторского творчества дошкольников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Clr>
                <a:schemeClr val="dk1"/>
              </a:buClr>
              <a:buSzPts val="1600"/>
            </a:pPr>
            <a:endParaRPr lang="ru-RU" b="1" dirty="0" smtClean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 indent="-101600">
              <a:buClr>
                <a:schemeClr val="lt2"/>
              </a:buClr>
              <a:buSzPts val="1600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- Развивать  мышление, воображение  дошкольников, 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Clr>
                <a:schemeClr val="lt2"/>
              </a:buClr>
              <a:buSzPts val="1600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коммуникативные  способности, конструкторские  навыки и умения;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Clr>
                <a:schemeClr val="dk1"/>
              </a:buClr>
              <a:buSzPts val="1600"/>
            </a:pPr>
            <a:endParaRPr lang="ru-RU" b="1" dirty="0" smtClean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 indent="-101600">
              <a:buClr>
                <a:schemeClr val="lt2"/>
              </a:buClr>
              <a:buSzPts val="1600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- Воспитывать у детей инициативность,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Clr>
                <a:schemeClr val="lt2"/>
              </a:buClr>
              <a:buSzPts val="1600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коммуникабельность, любознательность и находчивость, самостоятельность </a:t>
            </a:r>
            <a:endParaRPr lang="ru-RU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/>
        </p:nvSpPr>
        <p:spPr>
          <a:xfrm>
            <a:off x="684212" y="476250"/>
            <a:ext cx="7127875" cy="11525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 panose="020B0604020202020204"/>
              <a:buNone/>
            </a:pPr>
            <a:r>
              <a:rPr lang="en-US" sz="24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Педагогические</a:t>
            </a:r>
            <a:r>
              <a:rPr lang="en-US" sz="24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условия</a:t>
            </a:r>
            <a:endParaRPr lang="en-US" sz="2400" b="1" i="0" u="none" dirty="0" err="1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 panose="020B0604020202020204"/>
              <a:buNone/>
            </a:pPr>
            <a:r>
              <a:rPr lang="en-US" sz="24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для</a:t>
            </a:r>
            <a:r>
              <a:rPr lang="en-US" sz="24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развития</a:t>
            </a:r>
            <a:r>
              <a:rPr lang="en-US" sz="24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творческих</a:t>
            </a:r>
            <a:r>
              <a:rPr lang="en-US" sz="24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2400" b="1" i="0" u="none" dirty="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 panose="020B0604020202020204"/>
              <a:buNone/>
            </a:pPr>
            <a:r>
              <a:rPr lang="en-US" sz="24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способностей</a:t>
            </a:r>
            <a:r>
              <a:rPr lang="en-US" sz="24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и </a:t>
            </a:r>
            <a:r>
              <a:rPr lang="en-US" sz="24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мышления</a:t>
            </a:r>
            <a:r>
              <a:rPr lang="en-US" sz="24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дошкольников</a:t>
            </a:r>
            <a:endParaRPr lang="en-US" sz="2400" b="1" i="0" u="none" dirty="0" err="1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193675" y="1752600"/>
            <a:ext cx="4387850" cy="11715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Создание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развивающей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предметной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среды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в </a:t>
            </a:r>
            <a:r>
              <a:rPr lang="en-US" sz="1800" b="0" i="0" u="none" dirty="0" err="1" smtClean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группе</a:t>
            </a:r>
            <a:r>
              <a:rPr lang="en-US" sz="1800" b="0" i="0" u="none" dirty="0" smtClean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способствующей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развитию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конструктивных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способностей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дошкольников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785787" y="3141662"/>
            <a:ext cx="5357850" cy="11525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Создание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условий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для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совместной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творческой</a:t>
            </a:r>
            <a:r>
              <a:rPr lang="en-US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r>
              <a:rPr lang="en-US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деятельности</a:t>
            </a:r>
            <a:r>
              <a:rPr lang="en-US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chemeClr val="lt2"/>
              </a:buClr>
              <a:buSzPts val="1800"/>
            </a:pPr>
            <a:r>
              <a:rPr lang="ru-RU" sz="1200" dirty="0" smtClean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ч</a:t>
            </a:r>
            <a:r>
              <a:rPr lang="en-US" sz="1200" b="0" i="0" u="none" dirty="0" err="1" smtClean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ерез</a:t>
            </a:r>
            <a:r>
              <a:rPr lang="ru-RU" sz="1200" b="0" i="0" u="none" dirty="0" smtClean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организацию </a:t>
            </a:r>
            <a:r>
              <a:rPr lang="ru-RU" sz="1200" dirty="0" smtClean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выставок конструкторского творчества дошкольников </a:t>
            </a:r>
            <a:endParaRPr lang="ru-RU" sz="1200" dirty="0" smtClean="0">
              <a:solidFill>
                <a:schemeClr val="l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>
              <a:buClr>
                <a:schemeClr val="lt2"/>
              </a:buClr>
              <a:buSzPts val="1800"/>
            </a:pPr>
            <a:endParaRPr lang="ru-RU" sz="1200" dirty="0" smtClean="0">
              <a:solidFill>
                <a:schemeClr val="l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>
              <a:buClr>
                <a:schemeClr val="lt2"/>
              </a:buClr>
              <a:buSzPts val="1800"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2987674" y="4437062"/>
            <a:ext cx="4656159" cy="10810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Использование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активных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средств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форм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методов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и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подходов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направленных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на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формирование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творчества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Google Shape;149;p18"/>
          <p:cNvSpPr txBox="1"/>
          <p:nvPr/>
        </p:nvSpPr>
        <p:spPr>
          <a:xfrm>
            <a:off x="4643437" y="5661025"/>
            <a:ext cx="4356100" cy="10810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Создание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атмосферы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сотрудничества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уважительного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отношения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к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процессу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и 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результатам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творческой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деятельности</a:t>
            </a:r>
            <a:r>
              <a:rPr lang="en-US" sz="1800" b="0" i="0" u="none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800" b="0" i="0" u="none" dirty="0" err="1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детей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0" name="Google Shape;150;p18"/>
          <p:cNvCxnSpPr/>
          <p:nvPr/>
        </p:nvCxnSpPr>
        <p:spPr>
          <a:xfrm>
            <a:off x="2987675" y="1628775"/>
            <a:ext cx="0" cy="215900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51" name="Google Shape;151;p18"/>
          <p:cNvCxnSpPr/>
          <p:nvPr/>
        </p:nvCxnSpPr>
        <p:spPr>
          <a:xfrm>
            <a:off x="4859337" y="1628775"/>
            <a:ext cx="0" cy="1512887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52" name="Google Shape;152;p18"/>
          <p:cNvCxnSpPr/>
          <p:nvPr/>
        </p:nvCxnSpPr>
        <p:spPr>
          <a:xfrm>
            <a:off x="6227762" y="1628775"/>
            <a:ext cx="0" cy="2808287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53" name="Google Shape;153;p18"/>
          <p:cNvCxnSpPr/>
          <p:nvPr/>
        </p:nvCxnSpPr>
        <p:spPr>
          <a:xfrm>
            <a:off x="7524750" y="1628775"/>
            <a:ext cx="0" cy="4032250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299222"/>
          </a:xfrm>
        </p:spPr>
        <p:txBody>
          <a:bodyPr>
            <a:normAutofit fontScale="90000"/>
          </a:bodyPr>
          <a:lstStyle/>
          <a:p>
            <a:pPr lvl="0" indent="-114300">
              <a:spcBef>
                <a:spcPts val="0"/>
              </a:spcBef>
            </a:pPr>
            <a:br>
              <a:rPr lang="ru-RU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2700" b="1" kern="0" dirty="0" smtClean="0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Ожидаемые  результаты:</a:t>
            </a:r>
            <a:r>
              <a:rPr lang="ru-RU" sz="2700" kern="0" dirty="0" smtClean="0">
                <a:solidFill>
                  <a:srgbClr val="C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br>
              <a:rPr lang="ru-RU" sz="1600" kern="0" dirty="0" smtClea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sz="1600" kern="0" dirty="0" smtClea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Повышение уровня  познавательной</a:t>
            </a:r>
            <a:b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инициативности,  развития технического</a:t>
            </a:r>
            <a:b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творчества  детей;                                                   </a:t>
            </a:r>
            <a:b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sz="1600" kern="0" dirty="0" smtClea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Повышение уровня родительской </a:t>
            </a:r>
            <a:b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компетентности,   укрепление </a:t>
            </a:r>
            <a:b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семейных связей через </a:t>
            </a:r>
            <a:b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совместное конструкторское творчество; </a:t>
            </a:r>
            <a:b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sz="1600" kern="0" dirty="0" smtClea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Создание единого пространства,</a:t>
            </a:r>
            <a:b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направленного на развитие  детской</a:t>
            </a:r>
            <a:b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познавательной инициативности, </a:t>
            </a:r>
            <a:b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6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социальной и творческой активности.</a:t>
            </a:r>
            <a:br>
              <a:rPr lang="ru-RU" sz="1600" kern="0" dirty="0" smtClea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sz="3600" kern="0" dirty="0" smtClean="0">
                <a:solidFill>
                  <a:srgbClr val="C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sz="1400" kern="0" dirty="0" smtClea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>
              <a:spcBef>
                <a:spcPts val="900"/>
              </a:spcBef>
              <a:buClr>
                <a:srgbClr val="000000"/>
              </a:buClr>
              <a:buSzPts val="1800"/>
            </a:pPr>
            <a:endParaRPr lang="ru-RU" b="1" kern="0" dirty="0" smtClean="0">
              <a:solidFill>
                <a:srgbClr val="00007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endParaRPr lang="ru-RU" dirty="0"/>
          </a:p>
        </p:txBody>
      </p:sp>
      <p:pic>
        <p:nvPicPr>
          <p:cNvPr id="4" name="Рисунок 6"/>
          <p:cNvPicPr>
            <a:picLocks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7250"/>
            <a:ext cx="3647440" cy="486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/>
          <p:nvPr/>
        </p:nvSpPr>
        <p:spPr>
          <a:xfrm>
            <a:off x="2411412" y="549275"/>
            <a:ext cx="4175125" cy="792162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00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20"/>
          <p:cNvSpPr txBox="1"/>
          <p:nvPr/>
        </p:nvSpPr>
        <p:spPr>
          <a:xfrm>
            <a:off x="2484437" y="692150"/>
            <a:ext cx="41052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 panose="020B0604020202020204"/>
              <a:buNone/>
            </a:pPr>
            <a:r>
              <a:rPr lang="en-US" sz="24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Подготовительный  этап</a:t>
            </a:r>
            <a:r>
              <a:rPr lang="en-US" sz="1800" b="0" i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1800" b="0" i="0" u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250825" y="1989137"/>
            <a:ext cx="2249473" cy="17287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Создание</a:t>
            </a:r>
            <a:endParaRPr lang="en-US" sz="1800" b="1" i="0" u="none" dirty="0" err="1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в </a:t>
            </a:r>
            <a:r>
              <a:rPr lang="en-US" sz="18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группе</a:t>
            </a:r>
            <a:r>
              <a:rPr lang="en-US" sz="18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1800" b="1" i="0" u="none" dirty="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предметно</a:t>
            </a:r>
            <a:r>
              <a:rPr lang="en-US" sz="18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</a:t>
            </a:r>
            <a:endParaRPr lang="en-US" sz="1800" b="1" i="0" u="none" dirty="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</a:t>
            </a:r>
            <a:r>
              <a:rPr lang="en-US" sz="18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развивающей</a:t>
            </a:r>
            <a:r>
              <a:rPr lang="en-US" sz="18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endParaRPr lang="en-US" sz="1800" b="1" i="0" u="none" dirty="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среды</a:t>
            </a:r>
            <a:endParaRPr lang="en-US" sz="1800" b="1" i="0" u="none" dirty="0" err="1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6715140" y="1844675"/>
            <a:ext cx="2178035" cy="17287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Подбор  </a:t>
            </a:r>
            <a:endParaRPr lang="en-US"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материалов </a:t>
            </a:r>
            <a:endParaRPr lang="en-US"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 работе</a:t>
            </a:r>
            <a:endParaRPr lang="en-US"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 детьми</a:t>
            </a:r>
            <a:endParaRPr lang="en-US"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2843212" y="4286257"/>
            <a:ext cx="3384550" cy="1357321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endParaRPr lang="ru-RU" sz="1800" b="1" i="0" u="none" dirty="0" smtClean="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endParaRPr lang="ru-RU" sz="1800" b="1" i="0" u="none" dirty="0" smtClean="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 err="1" smtClean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Организация</a:t>
            </a:r>
            <a:r>
              <a:rPr lang="ru-RU" sz="1800" b="1" i="0" u="none" dirty="0" smtClean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выставок конструкторского творчества дошкольников </a:t>
            </a:r>
            <a:endParaRPr lang="ru-RU" sz="1800" b="1" i="0" u="none" dirty="0" smtClean="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ru-RU" sz="1800" b="1" i="0" u="none" dirty="0" smtClean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ru-RU" sz="1800" b="1" i="0" u="none" dirty="0" smtClean="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1800" b="1" i="0" u="none" dirty="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179387" y="4508500"/>
            <a:ext cx="2035159" cy="17287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Подбор</a:t>
            </a:r>
            <a:endParaRPr lang="en-US"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материалов </a:t>
            </a:r>
            <a:endParaRPr lang="en-US"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 работе</a:t>
            </a:r>
            <a:endParaRPr lang="en-US"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с родителями</a:t>
            </a:r>
            <a:endParaRPr lang="en-US"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6804025" y="4508500"/>
            <a:ext cx="2197131" cy="17287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Разработка </a:t>
            </a:r>
            <a:endParaRPr lang="en-US"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пакета </a:t>
            </a:r>
            <a:endParaRPr lang="en-US"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диагностических</a:t>
            </a:r>
            <a:endParaRPr lang="en-US"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документов</a:t>
            </a:r>
            <a:endParaRPr lang="en-US" sz="1800" b="1" i="0" u="none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3419475" y="1916112"/>
            <a:ext cx="2295533" cy="17287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Составление</a:t>
            </a:r>
            <a:r>
              <a:rPr lang="en-US" sz="18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1800" b="1" i="0" u="none" dirty="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перспективного</a:t>
            </a:r>
            <a:r>
              <a:rPr lang="en-US" sz="18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endParaRPr lang="en-US" sz="1800" b="1" i="0" u="none" dirty="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18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тематического</a:t>
            </a:r>
            <a:r>
              <a:rPr lang="en-US" sz="1800" b="1" i="0" u="none" dirty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endParaRPr lang="en-US" sz="1800" b="1" i="0" u="none" dirty="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 panose="020B0604020202020204"/>
              <a:buNone/>
            </a:pPr>
            <a:r>
              <a:rPr lang="en-US" sz="1800" b="1" i="0" u="none" dirty="0" err="1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планирования</a:t>
            </a:r>
            <a:endParaRPr lang="en-US" sz="1800" b="1" i="0" u="none" dirty="0" err="1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76" name="Google Shape;176;p20"/>
          <p:cNvCxnSpPr/>
          <p:nvPr/>
        </p:nvCxnSpPr>
        <p:spPr>
          <a:xfrm rot="10800000">
            <a:off x="1331912" y="908050"/>
            <a:ext cx="1079500" cy="0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77" name="Google Shape;177;p20"/>
          <p:cNvCxnSpPr/>
          <p:nvPr/>
        </p:nvCxnSpPr>
        <p:spPr>
          <a:xfrm>
            <a:off x="6588125" y="908050"/>
            <a:ext cx="1223962" cy="0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78" name="Google Shape;178;p20"/>
          <p:cNvCxnSpPr/>
          <p:nvPr/>
        </p:nvCxnSpPr>
        <p:spPr>
          <a:xfrm>
            <a:off x="1331912" y="908050"/>
            <a:ext cx="0" cy="1081087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79" name="Google Shape;179;p20"/>
          <p:cNvCxnSpPr/>
          <p:nvPr/>
        </p:nvCxnSpPr>
        <p:spPr>
          <a:xfrm>
            <a:off x="7812087" y="908050"/>
            <a:ext cx="0" cy="936625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80" name="Google Shape;180;p20"/>
          <p:cNvCxnSpPr/>
          <p:nvPr/>
        </p:nvCxnSpPr>
        <p:spPr>
          <a:xfrm>
            <a:off x="4500562" y="1341437"/>
            <a:ext cx="0" cy="574675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81" name="Google Shape;181;p20"/>
          <p:cNvCxnSpPr/>
          <p:nvPr/>
        </p:nvCxnSpPr>
        <p:spPr>
          <a:xfrm>
            <a:off x="2627312" y="1341437"/>
            <a:ext cx="0" cy="3959225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82" name="Google Shape;182;p20"/>
          <p:cNvCxnSpPr/>
          <p:nvPr/>
        </p:nvCxnSpPr>
        <p:spPr>
          <a:xfrm>
            <a:off x="6443662" y="1341437"/>
            <a:ext cx="0" cy="3959225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83" name="Google Shape;183;p20"/>
          <p:cNvCxnSpPr/>
          <p:nvPr/>
        </p:nvCxnSpPr>
        <p:spPr>
          <a:xfrm rot="10800000">
            <a:off x="2195512" y="5300662"/>
            <a:ext cx="431800" cy="0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84" name="Google Shape;184;p20"/>
          <p:cNvCxnSpPr/>
          <p:nvPr/>
        </p:nvCxnSpPr>
        <p:spPr>
          <a:xfrm>
            <a:off x="6443662" y="5300662"/>
            <a:ext cx="360362" cy="0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85" name="Google Shape;185;p20"/>
          <p:cNvCxnSpPr/>
          <p:nvPr/>
        </p:nvCxnSpPr>
        <p:spPr>
          <a:xfrm>
            <a:off x="5867400" y="1341437"/>
            <a:ext cx="0" cy="3167062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86" name="Google Shape;186;p20"/>
          <p:cNvCxnSpPr/>
          <p:nvPr/>
        </p:nvCxnSpPr>
        <p:spPr>
          <a:xfrm>
            <a:off x="3059112" y="1341437"/>
            <a:ext cx="0" cy="3167062"/>
          </a:xfrm>
          <a:prstGeom prst="straightConnector1">
            <a:avLst/>
          </a:prstGeom>
          <a:noFill/>
          <a:ln w="28575" cap="flat" cmpd="sng">
            <a:solidFill>
              <a:srgbClr val="003399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700" b="1" dirty="0" smtClean="0">
                <a:solidFill>
                  <a:srgbClr val="C00000"/>
                </a:solidFill>
              </a:rPr>
              <a:t>Предметно –пространственная  развивающая среда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1520190"/>
            <a:ext cx="3472815" cy="4219575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t="-462"/>
          <a:stretch>
            <a:fillRect/>
          </a:stretch>
        </p:blipFill>
        <p:spPr>
          <a:xfrm>
            <a:off x="4946650" y="1475740"/>
            <a:ext cx="3740150" cy="4264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br>
              <a:rPr lang="ru-RU" b="1" dirty="0" smtClea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b="1" dirty="0" smtClea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b="1" dirty="0" smtClea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Практический  этап</a:t>
            </a:r>
            <a:r>
              <a:rPr lang="ru-RU" b="1" dirty="0" smtClean="0">
                <a:solidFill>
                  <a:schemeClr val="l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r>
              <a:rPr lang="ru-RU" sz="3600" dirty="0" smtClean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br>
              <a:rPr lang="ru-RU" sz="3600" dirty="0" smtClean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2700" i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Непосредственная образовательная деятельность</a:t>
            </a:r>
            <a:br>
              <a:rPr lang="ru-RU" sz="2700" i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8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Занятие по программе Л.В. </a:t>
            </a:r>
            <a:r>
              <a:rPr lang="ru-RU" sz="1800" b="1" kern="0" dirty="0" err="1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Куцаковой</a:t>
            </a:r>
            <a:br>
              <a:rPr lang="ru-RU" sz="1400" kern="0" dirty="0" smtClea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 sz="1800" b="1" kern="0" dirty="0" smtClean="0">
                <a:solidFill>
                  <a:srgbClr val="00007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«Конструирование и художественный труд в детском  саду».</a:t>
            </a:r>
            <a:r>
              <a:rPr lang="ru-RU" sz="1800" kern="0" dirty="0" smtClea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br>
              <a:rPr lang="ru-RU" sz="1400" kern="0" dirty="0" smtClea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277110"/>
            <a:ext cx="3887470" cy="3277870"/>
          </a:xfrm>
          <a:prstGeom prst="rect">
            <a:avLst/>
          </a:prstGeom>
        </p:spPr>
      </p:pic>
      <p:pic>
        <p:nvPicPr>
          <p:cNvPr id="10" name="Изображение 9" descr="17780895701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5" y="2277745"/>
            <a:ext cx="3931285" cy="3685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5" y="1052830"/>
            <a:ext cx="3032760" cy="4043680"/>
          </a:xfrm>
          <a:prstGeom prst="rect">
            <a:avLst/>
          </a:prstGeom>
        </p:spPr>
      </p:pic>
      <p:pic>
        <p:nvPicPr>
          <p:cNvPr id="5" name="Рисунок 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21300" y="1052830"/>
            <a:ext cx="3365500" cy="4072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4754</Words>
  <Application>WPS Presentation</Application>
  <PresentationFormat>Экран (4:3)</PresentationFormat>
  <Paragraphs>171</Paragraphs>
  <Slides>21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SimSun</vt:lpstr>
      <vt:lpstr>Wingdings</vt:lpstr>
      <vt:lpstr>Noto Sans Symbols</vt:lpstr>
      <vt:lpstr>Noto Sans</vt:lpstr>
      <vt:lpstr>Arial</vt:lpstr>
      <vt:lpstr>Arial Black</vt:lpstr>
      <vt:lpstr>Times New Roman</vt:lpstr>
      <vt:lpstr>Calibri</vt:lpstr>
      <vt:lpstr>Microsoft YaHei</vt:lpstr>
      <vt:lpstr>Arial Unicode MS</vt:lpstr>
      <vt:lpstr>Тема Office</vt:lpstr>
      <vt:lpstr>Структурное подразделение государственного бюджетного общеобразовательного учреждения Самарской области основной общеобразовательной школы с. Заплавное муниципального района Борский Самарской области – Детский сад с. Заплавное  </vt:lpstr>
      <vt:lpstr>Конструирование  как средство развития творческих   способностей  и мышления дошкольников</vt:lpstr>
      <vt:lpstr>PowerPoint 演示文稿</vt:lpstr>
      <vt:lpstr>PowerPoint 演示文稿</vt:lpstr>
      <vt:lpstr>      Ожидаемые  результаты:   Повышение уровня  познавательной  инициативности,  развития технического  творчества  детей;                                                      Повышение уровня родительской  компетентности,   укрепление  семейных связей через  совместное конструкторское творчество;   Создание единого пространства,  направленного на развитие  детской  познавательной инициативности,   социальной и творческой активности.   </vt:lpstr>
      <vt:lpstr>PowerPoint 演示文稿</vt:lpstr>
      <vt:lpstr>Предметно –пространственная  развивающая среда </vt:lpstr>
      <vt:lpstr>  Практический  этап.  Непосредственная образовательная деятельность Занятие по программе Л.В. Куцаковой   «Конструирование и художественный труд в детском  саду».   </vt:lpstr>
      <vt:lpstr>Конструирование из строительного материала</vt:lpstr>
      <vt:lpstr>ВИДЫ КОНСТРУКТОРОВ Блочные конструкторы  ( крупные и мелкие)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Участие воспитанников в конкурсах технического конструирования и моделирования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WPS_1778095873</cp:lastModifiedBy>
  <cp:revision>56</cp:revision>
  <dcterms:created xsi:type="dcterms:W3CDTF">2023-03-15T10:58:00Z</dcterms:created>
  <dcterms:modified xsi:type="dcterms:W3CDTF">2026-05-06T20:35:34Z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8A214BEF8A964E55912357C7D76D3A82_13</vt:lpwstr>
  </property>
  <property fmtid="{D5CDD505-2E9C-101B-9397-08002B2CF9AE}" pid="3" name="KSOProductBuildVer">
    <vt:lpwstr>1049-12.1.0.25862</vt:lpwstr>
  </property>
</Properties>
</file>