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9" r:id="rId4"/>
    <p:sldId id="298" r:id="rId5"/>
    <p:sldId id="300" r:id="rId6"/>
    <p:sldId id="296" r:id="rId7"/>
    <p:sldId id="275" r:id="rId8"/>
    <p:sldId id="278" r:id="rId9"/>
    <p:sldId id="277" r:id="rId10"/>
    <p:sldId id="279" r:id="rId11"/>
    <p:sldId id="267" r:id="rId12"/>
    <p:sldId id="293" r:id="rId13"/>
    <p:sldId id="301" r:id="rId14"/>
    <p:sldId id="292" r:id="rId15"/>
    <p:sldId id="272" r:id="rId16"/>
  </p:sldIdLst>
  <p:sldSz cx="9144000" cy="6858000" type="screen4x3"/>
  <p:notesSz cx="6796088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9" descr="EqWorld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2052638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0" descr="6ac6efb25e0a35d160b484086b39328b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457200"/>
            <a:ext cx="400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31"/>
          <p:cNvSpPr>
            <a:spLocks/>
          </p:cNvSpPr>
          <p:nvPr/>
        </p:nvSpPr>
        <p:spPr bwMode="gray">
          <a:xfrm>
            <a:off x="0" y="5181600"/>
            <a:ext cx="9169400" cy="977900"/>
          </a:xfrm>
          <a:custGeom>
            <a:avLst/>
            <a:gdLst/>
            <a:ahLst/>
            <a:cxnLst>
              <a:cxn ang="0">
                <a:pos x="0" y="58"/>
              </a:cxn>
              <a:cxn ang="0">
                <a:pos x="1584" y="586"/>
              </a:cxn>
              <a:cxn ang="0">
                <a:pos x="5768" y="0"/>
              </a:cxn>
              <a:cxn ang="0">
                <a:pos x="5776" y="32"/>
              </a:cxn>
              <a:cxn ang="0">
                <a:pos x="1584" y="598"/>
              </a:cxn>
              <a:cxn ang="0">
                <a:pos x="4" y="92"/>
              </a:cxn>
              <a:cxn ang="0">
                <a:pos x="0" y="58"/>
              </a:cxn>
            </a:cxnLst>
            <a:rect l="0" t="0" r="r" b="b"/>
            <a:pathLst>
              <a:path w="5776" h="616">
                <a:moveTo>
                  <a:pt x="0" y="58"/>
                </a:moveTo>
                <a:cubicBezTo>
                  <a:pt x="116" y="98"/>
                  <a:pt x="606" y="574"/>
                  <a:pt x="1584" y="586"/>
                </a:cubicBezTo>
                <a:cubicBezTo>
                  <a:pt x="2562" y="598"/>
                  <a:pt x="4364" y="324"/>
                  <a:pt x="5768" y="0"/>
                </a:cubicBezTo>
                <a:lnTo>
                  <a:pt x="5776" y="32"/>
                </a:lnTo>
                <a:cubicBezTo>
                  <a:pt x="4336" y="356"/>
                  <a:pt x="2550" y="616"/>
                  <a:pt x="1584" y="598"/>
                </a:cubicBezTo>
                <a:cubicBezTo>
                  <a:pt x="618" y="580"/>
                  <a:pt x="152" y="157"/>
                  <a:pt x="4" y="92"/>
                </a:cubicBezTo>
                <a:lnTo>
                  <a:pt x="0" y="58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7" name="Picture 32" descr="6ac6efb25e0a35d160b484086b39328b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609600"/>
            <a:ext cx="400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26.08.2024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295DC"/>
            </a:gs>
            <a:gs pos="100000">
              <a:srgbClr val="FFFFC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34" name="Freeform 10"/>
          <p:cNvSpPr>
            <a:spLocks/>
          </p:cNvSpPr>
          <p:nvPr/>
        </p:nvSpPr>
        <p:spPr bwMode="gray">
          <a:xfrm>
            <a:off x="0" y="5715000"/>
            <a:ext cx="9169400" cy="977900"/>
          </a:xfrm>
          <a:custGeom>
            <a:avLst/>
            <a:gdLst/>
            <a:ahLst/>
            <a:cxnLst>
              <a:cxn ang="0">
                <a:pos x="0" y="58"/>
              </a:cxn>
              <a:cxn ang="0">
                <a:pos x="1584" y="586"/>
              </a:cxn>
              <a:cxn ang="0">
                <a:pos x="5768" y="0"/>
              </a:cxn>
              <a:cxn ang="0">
                <a:pos x="5776" y="32"/>
              </a:cxn>
              <a:cxn ang="0">
                <a:pos x="1584" y="598"/>
              </a:cxn>
              <a:cxn ang="0">
                <a:pos x="4" y="92"/>
              </a:cxn>
              <a:cxn ang="0">
                <a:pos x="0" y="58"/>
              </a:cxn>
            </a:cxnLst>
            <a:rect l="0" t="0" r="r" b="b"/>
            <a:pathLst>
              <a:path w="5776" h="616">
                <a:moveTo>
                  <a:pt x="0" y="58"/>
                </a:moveTo>
                <a:cubicBezTo>
                  <a:pt x="116" y="98"/>
                  <a:pt x="606" y="574"/>
                  <a:pt x="1584" y="586"/>
                </a:cubicBezTo>
                <a:cubicBezTo>
                  <a:pt x="2562" y="598"/>
                  <a:pt x="4364" y="324"/>
                  <a:pt x="5768" y="0"/>
                </a:cubicBezTo>
                <a:lnTo>
                  <a:pt x="5776" y="32"/>
                </a:lnTo>
                <a:cubicBezTo>
                  <a:pt x="4336" y="356"/>
                  <a:pt x="2550" y="616"/>
                  <a:pt x="1584" y="598"/>
                </a:cubicBezTo>
                <a:cubicBezTo>
                  <a:pt x="618" y="580"/>
                  <a:pt x="152" y="157"/>
                  <a:pt x="4" y="92"/>
                </a:cubicBezTo>
                <a:lnTo>
                  <a:pt x="0" y="58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032" name="Picture 11" descr="6ac6efb25e0a35d160b484086b39328b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0" y="304800"/>
            <a:ext cx="400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-376670"/>
            <a:ext cx="9144000" cy="754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/>
              <a:t>государственное бюджетное общеобразовательное учреждение Самарской области средняя общеобразовательная школа «Образовательный центр» имени Героя Советского Союза Ваничкина Ивана Дмитриевича с. Алексеевка   муниципального района Алексеевский Самарской области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</a:t>
            </a:r>
            <a:r>
              <a:rPr lang="ru-RU" sz="3200" b="1" i="1" dirty="0" smtClean="0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«Особенности подготовки  учащихся  к  государственной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 итоговой  аттестации в форме  ОГЭ 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 условиях  малокомплектной школы»</a:t>
            </a:r>
            <a:endParaRPr lang="ru-RU" sz="3200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CC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1" u="none" strike="noStrike" cap="none" normalizeH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1" u="none" strike="noStrike" cap="none" normalizeH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Разгоняева Марина Владимировна</a:t>
            </a:r>
          </a:p>
          <a:p>
            <a:pPr marR="0" lvl="0" indent="48450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учитель математики</a:t>
            </a:r>
          </a:p>
          <a:p>
            <a:pPr marR="0" lvl="0" indent="48450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2024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6" descr="https://im0-tub-ru.yandex.net/i?id=e1d3c0a0a21b96235f480279eb44f914-sr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214818"/>
            <a:ext cx="3770389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022-11-20_20-27-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7712" y="260648"/>
            <a:ext cx="8050511" cy="60353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285728"/>
            <a:ext cx="89297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 smtClean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</a:rPr>
              <a:t>При подготовке обучающихся к сдаче экзамена особое внимание уделяю следующим мероприятиям: </a:t>
            </a: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42844" y="1500174"/>
            <a:ext cx="900115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Организация самостоятельной работы обучающихся при подготовке к ОГЭ;</a:t>
            </a:r>
          </a:p>
          <a:p>
            <a:pPr>
              <a:lnSpc>
                <a:spcPct val="150000"/>
              </a:lnSpc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 r="46" b="20"/>
          <a:stretch>
            <a:fillRect/>
          </a:stretch>
        </p:blipFill>
        <p:spPr bwMode="auto">
          <a:xfrm>
            <a:off x="2214546" y="2643182"/>
            <a:ext cx="4610100" cy="264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022-11-21_19-56-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43794"/>
            <a:ext cx="7488832" cy="55712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0000CC"/>
                </a:solidFill>
              </a:rPr>
              <a:t>Темы для повторения и по ним провести диагностику в 9 классе</a:t>
            </a:r>
            <a:endParaRPr lang="ru-RU" sz="2000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None/>
            </a:pPr>
            <a:r>
              <a:rPr lang="ru-RU" sz="1600" dirty="0" smtClean="0"/>
              <a:t>      Проанализировав содержание экзаменационных работ и кодификатор тем,  можно выделить следующие темы для повторения и по ним провести диагностику в 9 классе:</a:t>
            </a:r>
          </a:p>
          <a:p>
            <a:pPr>
              <a:buNone/>
            </a:pPr>
            <a:endParaRPr lang="ru-RU" sz="1600" dirty="0" smtClean="0"/>
          </a:p>
          <a:p>
            <a:r>
              <a:rPr lang="ru-RU" sz="1600" dirty="0" smtClean="0"/>
              <a:t>1. Числа и числовые выражения.</a:t>
            </a:r>
          </a:p>
          <a:p>
            <a:r>
              <a:rPr lang="ru-RU" sz="1600" dirty="0" smtClean="0"/>
              <a:t>2. Неравенства с одной переменной. Линейные неравенства.</a:t>
            </a:r>
          </a:p>
          <a:p>
            <a:r>
              <a:rPr lang="ru-RU" sz="1600" dirty="0" smtClean="0"/>
              <a:t>3. Действия со степенями (буквенные и числовые).</a:t>
            </a:r>
          </a:p>
          <a:p>
            <a:r>
              <a:rPr lang="ru-RU" sz="1600" dirty="0" smtClean="0"/>
              <a:t>4. Задачи на проценты.</a:t>
            </a:r>
          </a:p>
          <a:p>
            <a:r>
              <a:rPr lang="ru-RU" sz="1600" dirty="0" smtClean="0"/>
              <a:t>5. Задачи на составление уравнений (линейных и дробно-рациональных).</a:t>
            </a:r>
          </a:p>
          <a:p>
            <a:r>
              <a:rPr lang="ru-RU" sz="1600" dirty="0" smtClean="0"/>
              <a:t>6. Решение квадратных уравнений и задач, связанных с их решением.</a:t>
            </a:r>
          </a:p>
          <a:p>
            <a:r>
              <a:rPr lang="ru-RU" sz="1600" dirty="0" smtClean="0"/>
              <a:t>7. Чтение графиков функций.</a:t>
            </a:r>
          </a:p>
          <a:p>
            <a:r>
              <a:rPr lang="ru-RU" sz="1600" dirty="0" smtClean="0"/>
              <a:t>8. Дробно-рациональные выражения и уравнения.</a:t>
            </a:r>
          </a:p>
          <a:p>
            <a:r>
              <a:rPr lang="ru-RU" sz="1600" dirty="0" smtClean="0"/>
              <a:t>9. Арифметическая и геометрическая прогрессии.</a:t>
            </a:r>
          </a:p>
          <a:p>
            <a:r>
              <a:rPr lang="ru-RU" sz="1600" dirty="0" smtClean="0"/>
              <a:t>10. Чтение графиков и диаграмм.</a:t>
            </a:r>
          </a:p>
          <a:p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Результаты фиксируются  в диагностическую карту.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5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CC"/>
                </a:solidFill>
                <a:cs typeface="Times New Roman" pitchFamily="18" charset="0"/>
              </a:rPr>
              <a:t>Мотивация к успешной </a:t>
            </a:r>
            <a:r>
              <a:rPr lang="ru-RU" sz="2800" b="1" dirty="0" smtClean="0">
                <a:solidFill>
                  <a:srgbClr val="0000CC"/>
                </a:solidFill>
                <a:cs typeface="Times New Roman" pitchFamily="18" charset="0"/>
              </a:rPr>
              <a:t>сдаче</a:t>
            </a:r>
          </a:p>
          <a:p>
            <a:pPr algn="ctr"/>
            <a:r>
              <a:rPr lang="ru-RU" sz="2800" b="1" dirty="0" smtClean="0"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CC"/>
                </a:solidFill>
                <a:cs typeface="Times New Roman" pitchFamily="18" charset="0"/>
              </a:rPr>
              <a:t>(создание положительного настроя)</a:t>
            </a:r>
            <a:endParaRPr lang="ru-RU" sz="2400" dirty="0">
              <a:solidFill>
                <a:srgbClr val="0000CC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484784"/>
            <a:ext cx="77048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Поставь цель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какой балл ты хочешь получить по экзамену?</a:t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Пройди 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пробный экзамен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 посмотри, сколько баллов ты набрал, и сколько тебе не хватило.</a:t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какие задания ты:</a:t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 всегда решаешь,</a:t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 решаешь, но иногда допускаешь ошибки,</a:t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 обычно не решаешь, но уверен, что сможешь быстро и легко в них разобраться.</a:t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Тренировка по типам заданий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которые ты отметил в пунктах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и с), а так же не забывай повторять задачи из пункта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8Fef_38lZd04TJYRFW2rlA3w_vJ8r_NSOk4LOt-R0XjUdCE-vS9yOyuYzqP9vKx1dgqahyZJGen3M_tRcxbegbqTnBOGCssWXqWmxS86HbQ=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437112"/>
            <a:ext cx="3912096" cy="205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00" y="928670"/>
            <a:ext cx="721523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0000CC"/>
                </a:solidFill>
              </a:rPr>
              <a:t>Лёгких путей в науку нет. Но необходимо использовать все возможности для того, чтобы дети учились с интересом, чтобы большинство подростков испытали и осознали притягательные стороны математики, её возможности в совершенствовании умственных способностей, в преодолении трудностей и успешно сдали экзамен.</a:t>
            </a:r>
          </a:p>
          <a:p>
            <a:pPr algn="ctr"/>
            <a:endParaRPr lang="ru-RU" sz="2800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4400" i="1" dirty="0" smtClean="0">
                <a:solidFill>
                  <a:srgbClr val="FF0000"/>
                </a:solidFill>
              </a:rPr>
              <a:t> Спасибо за внимание!</a:t>
            </a:r>
            <a:endParaRPr lang="ru-RU" sz="4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85720" y="1059966"/>
            <a:ext cx="8715404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400" b="1" i="1" dirty="0" smtClean="0">
              <a:solidFill>
                <a:srgbClr val="0000CC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«Расскажи мне и я забуду. </a:t>
            </a: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Покажи мне и я пойму. </a:t>
            </a: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Позволь мне сделать самому, и я научусь» </a:t>
            </a:r>
          </a:p>
          <a:p>
            <a:pPr marR="0" lvl="0" indent="1882775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Конфуций</a:t>
            </a:r>
            <a:r>
              <a:rPr kumimoji="0" lang="ru-RU" sz="4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642918"/>
            <a:ext cx="3000396" cy="2357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642918"/>
            <a:ext cx="2940798" cy="2400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algn="just"/>
            <a:r>
              <a:rPr lang="ru-RU" sz="1800" b="1" dirty="0" smtClean="0"/>
              <a:t>Цели</a:t>
            </a:r>
            <a:r>
              <a:rPr lang="ru-RU" sz="1800" dirty="0" smtClean="0"/>
              <a:t> – эффективно и качественно подготовить учащихся к форме контроля в виде тестов и в то же время дать обучающимся прочные знания, научить школьников анализировать, исследовать, выбирать оптимальный способ решения задачи и логично излагать это решение для успешной сдачи государственной итоговой аттестации. </a:t>
            </a:r>
          </a:p>
          <a:p>
            <a:pPr algn="just"/>
            <a:r>
              <a:rPr lang="ru-RU" sz="1800" b="1" dirty="0" smtClean="0"/>
              <a:t>Задачи</a:t>
            </a:r>
            <a:r>
              <a:rPr lang="ru-RU" sz="1800" dirty="0" smtClean="0"/>
              <a:t> подготовки к экзамену по математике: - вспомнить и систематизировать учебный материал за 5-9 классы; - вспомнить и отображать важнейшие алгоритмы; - научиться применять знания к решению математических задач, не сводящихся к прямому применению алгоритма; - уметь применять свои знания к решению несложных задач как математического, так и практического характера; - узнавать стандартные задачи в разнообразных формулировках.</a:t>
            </a: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Подготовку к ОГЭ в 9 классе начинаю в начале года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000" b="1" dirty="0" smtClean="0"/>
              <a:t>Работа с родителями.</a:t>
            </a:r>
            <a:endParaRPr lang="ru-RU" sz="2000" dirty="0" smtClean="0"/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/>
              <a:t>Для обучающихся и их родителей в сентябре проводим совместное родительское собрание, на котором рассказываем об организации и проведении ОГЭ по математике в 9 классе и то, </a:t>
            </a:r>
            <a:r>
              <a:rPr lang="ru-RU" sz="2000" b="1" dirty="0" smtClean="0"/>
              <a:t>как необходимо к экзамену подготовиться,</a:t>
            </a:r>
            <a:r>
              <a:rPr lang="ru-RU" sz="2000" dirty="0" smtClean="0"/>
              <a:t> чтобы получить </a:t>
            </a:r>
            <a:r>
              <a:rPr lang="ru-RU" sz="2000" b="1" dirty="0" smtClean="0"/>
              <a:t>высокий результат</a:t>
            </a:r>
            <a:r>
              <a:rPr lang="ru-RU" sz="2000" dirty="0" smtClean="0"/>
              <a:t>, набрать максимальное количество баллов.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/>
              <a:t>На первом же собрании знакомим родителей с нормативно-правовыми документами, со структурой экзамена, теми изменениями, которые произошли в этом учебном году, с порядком проведения экзамена, системой оценивания.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rgbClr val="0000CC"/>
                </a:solidFill>
              </a:rPr>
              <a:t>Принципы подготовки к ОГЭ</a:t>
            </a:r>
            <a:endParaRPr lang="ru-RU" sz="2000" b="1" dirty="0">
              <a:solidFill>
                <a:srgbClr val="0000CC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1400" dirty="0" smtClean="0">
                <a:solidFill>
                  <a:srgbClr val="0000CC"/>
                </a:solidFill>
              </a:rPr>
              <a:t>В своей работе применяю основные принципы подготовки к ГИА.</a:t>
            </a:r>
          </a:p>
          <a:p>
            <a:pPr algn="just"/>
            <a:r>
              <a:rPr lang="ru-RU" sz="1200" b="1" dirty="0" smtClean="0"/>
              <a:t>Первый принцип </a:t>
            </a:r>
            <a:r>
              <a:rPr lang="ru-RU" sz="1200" dirty="0" smtClean="0"/>
              <a:t>– тематический.  Выстраиваю такую подготовку, которая соблюдает принцип от простых типовых заданий к сложным.</a:t>
            </a:r>
          </a:p>
          <a:p>
            <a:pPr algn="just"/>
            <a:r>
              <a:rPr lang="ru-RU" sz="1200" b="1" dirty="0" smtClean="0"/>
              <a:t>Второй принцип</a:t>
            </a:r>
            <a:r>
              <a:rPr lang="ru-RU" sz="1200" dirty="0" smtClean="0"/>
              <a:t> – логический. На этапе освоения знаний  подбираю материал в виде логически взаимосвязанной системы, где из одного следует другое. На следующих занятиях полученные знания способствуют пониманию нового материала.</a:t>
            </a:r>
          </a:p>
          <a:p>
            <a:pPr algn="just"/>
            <a:r>
              <a:rPr lang="ru-RU" sz="1200" b="1" dirty="0" smtClean="0"/>
              <a:t>Третий принцип </a:t>
            </a:r>
            <a:r>
              <a:rPr lang="ru-RU" sz="1200" dirty="0" smtClean="0"/>
              <a:t>– тренировочный. На консультациях учащимся предлагаю тренировочные тесты, выполняя которые дети могут оценить степень подготовленности к экзаменам.</a:t>
            </a:r>
          </a:p>
          <a:p>
            <a:pPr algn="just"/>
            <a:r>
              <a:rPr lang="ru-RU" sz="1200" b="1" dirty="0" smtClean="0"/>
              <a:t>Четвёртый принцип </a:t>
            </a:r>
            <a:r>
              <a:rPr lang="ru-RU" sz="1200" dirty="0" smtClean="0"/>
              <a:t>– индивидуальный. На консультациях ученик может не только выполнить тест, но и получить ответы на вопросы, которые вызвали затруднение.</a:t>
            </a:r>
          </a:p>
          <a:p>
            <a:pPr algn="just"/>
            <a:r>
              <a:rPr lang="ru-RU" sz="1200" b="1" dirty="0" smtClean="0"/>
              <a:t>Пятый принцип </a:t>
            </a:r>
            <a:r>
              <a:rPr lang="ru-RU" sz="1200" dirty="0" smtClean="0"/>
              <a:t>– временной. Все тренировочные тесты провожу с ограничением времени, чтобы учащиеся могли контролировать себя - за какое время сколько заданий они успевают решить.</a:t>
            </a:r>
          </a:p>
          <a:p>
            <a:pPr algn="just"/>
            <a:r>
              <a:rPr lang="ru-RU" sz="1200" b="1" dirty="0" smtClean="0"/>
              <a:t>Шестой принцип </a:t>
            </a:r>
            <a:r>
              <a:rPr lang="ru-RU" sz="1200" dirty="0" smtClean="0"/>
              <a:t>– контролирующий. Максимальная нагрузка по содержанию и по времени для всех учащихся одинакова. Это необходимо, поскольку тест по своему назначению ставит всех в равные условия и предполагает объективный контроль результатов.</a:t>
            </a:r>
          </a:p>
          <a:p>
            <a:pPr algn="just">
              <a:buNone/>
            </a:pPr>
            <a:r>
              <a:rPr lang="ru-RU" sz="1200" dirty="0" smtClean="0"/>
              <a:t>Следуя этим принципам, формирую у учеников навыки самообразования, критического мышления, самостоятельной работы, самоорганизации и самоконтроля.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Обязательные устные упражнения и правила быстрого счёта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sz="1400" dirty="0" smtClean="0"/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Организовать отработку устного счёта до автоматизма.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Для достижения правильности и беглости устных вычислений необходимо в течение всех лет обучения на каждом уроке отводить 5-7 минут для проведения упражнений в устных вычислениях, предусмотренных программой каждого класса.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Устные упражнения должны соответствовать теме и цели урока и помогать усвоению изучаемого на данном уроке или ранее пройденного материала.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1200" dirty="0" smtClean="0"/>
              <a:t>В 5-6 классах устный счет – это выполнение действий с числами: натуральные числа, обыкновенные дроби, десятичные дроби, то в 7 -9 классах я  использую устный  счет  по темам:</a:t>
            </a:r>
          </a:p>
          <a:p>
            <a:r>
              <a:rPr lang="ru-RU" sz="1200" b="1" dirty="0" smtClean="0"/>
              <a:t>7 класс:</a:t>
            </a: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1) Одночлены  и  многочлены.</a:t>
            </a:r>
          </a:p>
          <a:p>
            <a:pPr>
              <a:buNone/>
            </a:pPr>
            <a:r>
              <a:rPr lang="ru-RU" sz="1200" dirty="0" smtClean="0"/>
              <a:t>2) Формулы сокращенного умножения.</a:t>
            </a:r>
          </a:p>
          <a:p>
            <a:pPr>
              <a:buNone/>
            </a:pPr>
            <a:r>
              <a:rPr lang="ru-RU" sz="1200" dirty="0" smtClean="0"/>
              <a:t>3) Решение простейших линейных  уравнений.</a:t>
            </a:r>
          </a:p>
          <a:p>
            <a:pPr>
              <a:buNone/>
            </a:pPr>
            <a:r>
              <a:rPr lang="ru-RU" sz="1200" dirty="0" smtClean="0"/>
              <a:t>4) Среднее арифметическое,  размах  и  мода.</a:t>
            </a:r>
          </a:p>
          <a:p>
            <a:pPr>
              <a:buNone/>
            </a:pPr>
            <a:r>
              <a:rPr lang="ru-RU" sz="1200" dirty="0" smtClean="0"/>
              <a:t>5) График функции. Вычисление значений функции по формуле  и  др.</a:t>
            </a:r>
          </a:p>
          <a:p>
            <a:r>
              <a:rPr lang="ru-RU" sz="1200" b="1" dirty="0" smtClean="0"/>
              <a:t>8 класс:</a:t>
            </a: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1) Линейные неравенства и числовые промежутки.</a:t>
            </a:r>
          </a:p>
          <a:p>
            <a:pPr>
              <a:buNone/>
            </a:pPr>
            <a:r>
              <a:rPr lang="ru-RU" sz="1200" dirty="0" smtClean="0"/>
              <a:t>2) Решение простейших линейных неравенств.</a:t>
            </a:r>
          </a:p>
          <a:p>
            <a:pPr>
              <a:buNone/>
            </a:pPr>
            <a:r>
              <a:rPr lang="ru-RU" sz="1200" dirty="0" smtClean="0"/>
              <a:t>3) Решение  задач с помощью теоремы Виета частных случаев.</a:t>
            </a:r>
          </a:p>
          <a:p>
            <a:pPr>
              <a:buNone/>
            </a:pPr>
            <a:r>
              <a:rPr lang="ru-RU" sz="1200" dirty="0" smtClean="0"/>
              <a:t>4) Арифметический квадратный корень и его свойства  и др.</a:t>
            </a:r>
          </a:p>
          <a:p>
            <a:r>
              <a:rPr lang="ru-RU" sz="1200" b="1" dirty="0" smtClean="0"/>
              <a:t>9 класс:</a:t>
            </a: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1) Решение неравенств 2 степени.</a:t>
            </a:r>
          </a:p>
          <a:p>
            <a:pPr>
              <a:buNone/>
            </a:pPr>
            <a:r>
              <a:rPr lang="ru-RU" sz="1200" dirty="0" smtClean="0"/>
              <a:t>2) Преобразование графиков функций  и др.</a:t>
            </a:r>
            <a:endParaRPr lang="ru-RU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графики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28775" y="866775"/>
            <a:ext cx="5886450" cy="51244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339752" y="188640"/>
            <a:ext cx="49685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  <a:cs typeface="Times New Roman" pitchFamily="18" charset="0"/>
              </a:rPr>
              <a:t>     Устная работа</a:t>
            </a:r>
            <a:endParaRPr lang="ru-RU" sz="32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022-11-20_20-04-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88641"/>
            <a:ext cx="4014140" cy="4680520"/>
          </a:xfrm>
          <a:prstGeom prst="rect">
            <a:avLst/>
          </a:prstGeom>
        </p:spPr>
      </p:pic>
      <p:pic>
        <p:nvPicPr>
          <p:cNvPr id="3" name="Рисунок 2" descr="2022-11-20_20-05-5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764704"/>
            <a:ext cx="4265716" cy="52565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022-11-20_19-03-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88640"/>
            <a:ext cx="4248472" cy="3002172"/>
          </a:xfrm>
          <a:prstGeom prst="rect">
            <a:avLst/>
          </a:prstGeom>
        </p:spPr>
      </p:pic>
      <p:pic>
        <p:nvPicPr>
          <p:cNvPr id="3" name="Рисунок 2" descr="2022-11-20_19-04-0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2571744"/>
            <a:ext cx="4671417" cy="3643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588</TotalTime>
  <Words>536</Words>
  <Application>Microsoft Office PowerPoint</Application>
  <PresentationFormat>Экран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Тема1</vt:lpstr>
      <vt:lpstr>Слайд 1</vt:lpstr>
      <vt:lpstr>Слайд 2</vt:lpstr>
      <vt:lpstr>Слайд 3</vt:lpstr>
      <vt:lpstr>Подготовку к ОГЭ в 9 классе начинаю в начале года</vt:lpstr>
      <vt:lpstr>Принципы подготовки к ОГЭ</vt:lpstr>
      <vt:lpstr>Обязательные устные упражнения и правила быстрого счёта</vt:lpstr>
      <vt:lpstr>Слайд 7</vt:lpstr>
      <vt:lpstr>Слайд 8</vt:lpstr>
      <vt:lpstr>Слайд 9</vt:lpstr>
      <vt:lpstr>Слайд 10</vt:lpstr>
      <vt:lpstr>Слайд 11</vt:lpstr>
      <vt:lpstr>Слайд 12</vt:lpstr>
      <vt:lpstr>Темы для повторения и по ним провести диагностику в 9 классе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Марина</cp:lastModifiedBy>
  <cp:revision>89</cp:revision>
  <dcterms:modified xsi:type="dcterms:W3CDTF">2024-08-26T17:48:52Z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1479592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