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3" r:id="rId7"/>
    <p:sldId id="264" r:id="rId8"/>
    <p:sldId id="272" r:id="rId9"/>
    <p:sldId id="271" r:id="rId10"/>
    <p:sldId id="275" r:id="rId11"/>
    <p:sldId id="273" r:id="rId12"/>
    <p:sldId id="276" r:id="rId13"/>
    <p:sldId id="270" r:id="rId14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1">
                <a:solidFill>
                  <a:srgbClr val="FF0000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tx1"/>
                </a:solidFill>
                <a:latin typeface="Bookman Old Style"/>
                <a:cs typeface="Bookman Old Styl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1">
                <a:solidFill>
                  <a:srgbClr val="FF0000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4/29/2025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1">
                <a:solidFill>
                  <a:srgbClr val="FF0000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4/29/2025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4/29/2025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8964" y="534456"/>
            <a:ext cx="5926071" cy="452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1">
                <a:solidFill>
                  <a:srgbClr val="FF0000"/>
                </a:solidFill>
                <a:latin typeface="Monotype Corsiva"/>
                <a:cs typeface="Monotype Corsiv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2233" y="1492101"/>
            <a:ext cx="8539532" cy="20116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tx1"/>
                </a:solidFill>
                <a:latin typeface="Bookman Old Style"/>
                <a:cs typeface="Bookman Old Style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4/29/2025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443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676400" y="1727186"/>
            <a:ext cx="6553199" cy="12259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3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ru-RU" sz="13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труктурное подразделение государственного бюджетного общеобразовательного</a:t>
            </a:r>
            <a:r>
              <a:rPr lang="en-US" sz="13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учреждения Самарской области средней общеобразовательной школы № 2 с углубленным изучением отдельных предметов «Образовательный центр» города Нефтегорска муниципального района Нефтегорский Самарской области  -</a:t>
            </a:r>
            <a:endParaRPr lang="en-US" sz="13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3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детский сад «Петушок» г. Нефтегорска</a:t>
            </a:r>
          </a:p>
          <a:p>
            <a:pPr marL="12700" marR="243840">
              <a:lnSpc>
                <a:spcPct val="100000"/>
              </a:lnSpc>
              <a:spcBef>
                <a:spcPts val="100"/>
              </a:spcBef>
            </a:pPr>
            <a:endParaRPr sz="1300" dirty="0">
              <a:latin typeface="Monotype Corsiva"/>
              <a:cs typeface="Monotype Corsiv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540242" y="3189663"/>
            <a:ext cx="7086600" cy="147412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60000" marR="911225" algn="ctr">
              <a:lnSpc>
                <a:spcPts val="3840"/>
              </a:lnSpc>
              <a:spcBef>
                <a:spcPts val="100"/>
              </a:spcBef>
            </a:pPr>
            <a:r>
              <a:rPr lang="ru-RU" sz="2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«Самообслуживание и хозяйственно - бытовой труд, как </a:t>
            </a:r>
            <a:r>
              <a:rPr lang="ru-RU" sz="2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</a:t>
            </a:r>
            <a:r>
              <a:rPr lang="ru-RU" sz="2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редство</a:t>
            </a:r>
            <a:r>
              <a:rPr lang="ru-RU" sz="2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ru-RU" sz="2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формирования трудовых навыков у </a:t>
            </a:r>
            <a:r>
              <a:rPr lang="ru-RU" sz="2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дошкольников  </a:t>
            </a:r>
            <a:r>
              <a:rPr lang="ru-RU" sz="2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4-5 лет»</a:t>
            </a:r>
            <a:r>
              <a:rPr lang="ru-RU" sz="2600" b="1" dirty="0" smtClean="0">
                <a:solidFill>
                  <a:srgbClr val="FF0000"/>
                </a:solidFill>
              </a:rPr>
              <a:t> </a:t>
            </a:r>
            <a:r>
              <a:rPr lang="ru-RU" sz="3200" dirty="0" smtClean="0">
                <a:solidFill>
                  <a:srgbClr val="FF0000"/>
                </a:solidFill>
              </a:rPr>
              <a:t> </a:t>
            </a:r>
            <a:endParaRPr sz="3200" dirty="0">
              <a:solidFill>
                <a:srgbClr val="FF0000"/>
              </a:solidFill>
              <a:latin typeface="Monotype Corsiva"/>
              <a:cs typeface="Monotype Corsiv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191000" y="5662714"/>
            <a:ext cx="178508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smtClean="0">
                <a:solidFill>
                  <a:srgbClr val="002060"/>
                </a:solidFill>
                <a:latin typeface="Monotype Corsiva"/>
                <a:cs typeface="Monotype Corsiva"/>
              </a:rPr>
              <a:t>20</a:t>
            </a:r>
            <a:r>
              <a:rPr lang="ru-RU" sz="2400" b="1" i="1" dirty="0" smtClean="0">
                <a:solidFill>
                  <a:srgbClr val="002060"/>
                </a:solidFill>
                <a:latin typeface="Monotype Corsiva"/>
                <a:cs typeface="Monotype Corsiva"/>
              </a:rPr>
              <a:t>25</a:t>
            </a:r>
            <a:r>
              <a:rPr sz="2400" b="1" i="1" dirty="0" smtClean="0">
                <a:solidFill>
                  <a:srgbClr val="002060"/>
                </a:solidFill>
                <a:latin typeface="Monotype Corsiva"/>
                <a:cs typeface="Monotype Corsiva"/>
              </a:rPr>
              <a:t>г</a:t>
            </a:r>
            <a:r>
              <a:rPr sz="2400" b="1" i="1" dirty="0">
                <a:solidFill>
                  <a:srgbClr val="002060"/>
                </a:solidFill>
                <a:latin typeface="Monotype Corsiva"/>
                <a:cs typeface="Monotype Corsiva"/>
              </a:rPr>
              <a:t>.</a:t>
            </a:r>
            <a:endParaRPr sz="2400" dirty="0">
              <a:latin typeface="Monotype Corsiva"/>
              <a:cs typeface="Monotype Corsiv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10000" y="5187658"/>
            <a:ext cx="3927612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i="1" dirty="0">
                <a:solidFill>
                  <a:srgbClr val="002060"/>
                </a:solidFill>
                <a:latin typeface="Monotype Corsiva"/>
                <a:cs typeface="Monotype Corsiva"/>
              </a:rPr>
              <a:t>Воспитатель: </a:t>
            </a:r>
            <a:r>
              <a:rPr lang="ru-RU" sz="2400" b="1" i="1" spc="5" dirty="0">
                <a:solidFill>
                  <a:srgbClr val="002060"/>
                </a:solidFill>
                <a:latin typeface="Monotype Corsiva"/>
                <a:cs typeface="Monotype Corsiva"/>
              </a:rPr>
              <a:t> </a:t>
            </a:r>
            <a:r>
              <a:rPr lang="ru-RU" sz="2400" b="1" i="1" spc="5" dirty="0" smtClean="0">
                <a:solidFill>
                  <a:srgbClr val="002060"/>
                </a:solidFill>
                <a:latin typeface="Monotype Corsiva"/>
                <a:cs typeface="Monotype Corsiva"/>
              </a:rPr>
              <a:t>Хабибулина Л.Д.</a:t>
            </a:r>
            <a:r>
              <a:rPr sz="2400" b="1" i="1" spc="5" dirty="0" smtClean="0">
                <a:solidFill>
                  <a:srgbClr val="002060"/>
                </a:solidFill>
                <a:latin typeface="Monotype Corsiva"/>
                <a:cs typeface="Monotype Corsiva"/>
              </a:rPr>
              <a:t>.</a:t>
            </a:r>
            <a:endParaRPr sz="2400" dirty="0">
              <a:latin typeface="Monotype Corsiva"/>
              <a:cs typeface="Monotype Corsiv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1000" y="228600"/>
            <a:ext cx="8534399" cy="37670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95"/>
              </a:spcBef>
            </a:pPr>
            <a:r>
              <a:rPr lang="ru-RU" dirty="0" smtClean="0">
                <a:latin typeface="Monotype Corsiva" panose="03010101010201010101" pitchFamily="66" charset="0"/>
              </a:rPr>
              <a:t>Методические приемы формирования самообслуживания </a:t>
            </a:r>
            <a:r>
              <a:rPr lang="ru-RU" dirty="0">
                <a:latin typeface="Monotype Corsiva" panose="03010101010201010101" pitchFamily="66" charset="0"/>
              </a:rPr>
              <a:t/>
            </a:r>
            <a:br>
              <a:rPr lang="ru-RU" dirty="0">
                <a:latin typeface="Monotype Corsiva" panose="03010101010201010101" pitchFamily="66" charset="0"/>
              </a:rPr>
            </a:br>
            <a:r>
              <a:rPr lang="ru-RU" sz="2400" dirty="0">
                <a:solidFill>
                  <a:schemeClr val="tx1"/>
                </a:solidFill>
              </a:rPr>
              <a:t>Основным методическим приемом </a:t>
            </a:r>
            <a:r>
              <a:rPr lang="ru-RU" sz="2400" dirty="0" smtClean="0">
                <a:solidFill>
                  <a:schemeClr val="tx1"/>
                </a:solidFill>
              </a:rPr>
              <a:t>формирования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навыков </a:t>
            </a:r>
            <a:r>
              <a:rPr lang="ru-RU" sz="2400" dirty="0">
                <a:solidFill>
                  <a:schemeClr val="tx1"/>
                </a:solidFill>
              </a:rPr>
              <a:t>является показ выполнения </a:t>
            </a:r>
            <a:r>
              <a:rPr lang="ru-RU" sz="2400" dirty="0" smtClean="0">
                <a:solidFill>
                  <a:schemeClr val="tx1"/>
                </a:solidFill>
              </a:rPr>
              <a:t>каждого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элементарного </a:t>
            </a:r>
            <a:r>
              <a:rPr lang="ru-RU" sz="2400" dirty="0">
                <a:solidFill>
                  <a:schemeClr val="tx1"/>
                </a:solidFill>
              </a:rPr>
              <a:t>действия и </a:t>
            </a:r>
            <a:r>
              <a:rPr lang="ru-RU" sz="2400" dirty="0" smtClean="0">
                <a:solidFill>
                  <a:schemeClr val="tx1"/>
                </a:solidFill>
              </a:rPr>
              <a:t>их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последовательности</a:t>
            </a:r>
            <a:r>
              <a:rPr lang="ru-RU" sz="2400" dirty="0">
                <a:solidFill>
                  <a:schemeClr val="tx1"/>
                </a:solidFill>
              </a:rPr>
              <a:t>.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Многократное повторение детьми одних и тех </a:t>
            </a:r>
            <a:r>
              <a:rPr lang="ru-RU" sz="2400" dirty="0" smtClean="0">
                <a:solidFill>
                  <a:schemeClr val="tx1"/>
                </a:solidFill>
              </a:rPr>
              <a:t>же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действий </a:t>
            </a:r>
            <a:r>
              <a:rPr lang="ru-RU" sz="2400" dirty="0">
                <a:solidFill>
                  <a:schemeClr val="tx1"/>
                </a:solidFill>
              </a:rPr>
              <a:t>в определенной последовательности.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Подробные словесные комментарии </a:t>
            </a:r>
            <a:r>
              <a:rPr lang="ru-RU" sz="2400" dirty="0" smtClean="0">
                <a:solidFill>
                  <a:schemeClr val="tx1"/>
                </a:solidFill>
              </a:rPr>
              <a:t>взрослых,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сопровождающие </a:t>
            </a:r>
            <a:r>
              <a:rPr lang="ru-RU" sz="2400" dirty="0">
                <a:solidFill>
                  <a:schemeClr val="tx1"/>
                </a:solidFill>
              </a:rPr>
              <a:t>действия детей. </a:t>
            </a:r>
            <a:r>
              <a:rPr lang="en-US" sz="2400" dirty="0" smtClean="0">
                <a:solidFill>
                  <a:schemeClr val="tx1"/>
                </a:solidFill>
              </a:rPr>
              <a:t/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Общее напоминание последовательности действий.</a:t>
            </a: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Объективная оценка результатов трудовой деятельности.</a:t>
            </a:r>
            <a:endParaRPr sz="2400" dirty="0">
              <a:solidFill>
                <a:schemeClr val="tx1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228601" y="5461607"/>
            <a:ext cx="1665262" cy="14295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162800" y="5577765"/>
            <a:ext cx="1057059" cy="9714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88045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-9939" y="0"/>
            <a:ext cx="9144000" cy="68543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lang="ru-RU" dirty="0" smtClean="0"/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Microsoft YaHei UI" panose="020B0503020204020204" pitchFamily="34" charset="-122"/>
              </a:rPr>
              <a:t>Наглядные пособия </a:t>
            </a:r>
            <a:endParaRPr sz="3200" b="1" dirty="0">
              <a:solidFill>
                <a:srgbClr val="FF0000"/>
              </a:solidFill>
              <a:latin typeface="Monotype Corsiva" panose="03010101010201010101" pitchFamily="66" charset="0"/>
              <a:ea typeface="Microsoft YaHei UI" panose="020B0503020204020204" pitchFamily="34" charset="-12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040" y="970149"/>
            <a:ext cx="4038600" cy="30289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1118" y="2895600"/>
            <a:ext cx="4057428" cy="2892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557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670"/>
            <a:ext cx="8823020" cy="68543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218" y="197760"/>
            <a:ext cx="4144381" cy="29127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5400" y="1219200"/>
            <a:ext cx="3427151" cy="439597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218" y="3304568"/>
            <a:ext cx="4144381" cy="293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3670"/>
            <a:ext cx="8823020" cy="68543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62" y="4762"/>
            <a:ext cx="9139237" cy="685323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68130" y="504596"/>
            <a:ext cx="3285631" cy="490560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114801" y="996388"/>
            <a:ext cx="4668160" cy="267573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706120">
              <a:lnSpc>
                <a:spcPct val="100000"/>
              </a:lnSpc>
              <a:spcBef>
                <a:spcPts val="105"/>
              </a:spcBef>
            </a:pPr>
            <a:r>
              <a:rPr sz="2000" b="1" i="1" dirty="0" err="1" smtClean="0">
                <a:latin typeface="Bookman Old Style"/>
                <a:cs typeface="Bookman Old Style"/>
              </a:rPr>
              <a:t>Дайте</a:t>
            </a:r>
            <a:r>
              <a:rPr sz="2000" b="1" i="1" dirty="0" smtClean="0">
                <a:latin typeface="Bookman Old Style"/>
                <a:cs typeface="Bookman Old Style"/>
              </a:rPr>
              <a:t> </a:t>
            </a:r>
            <a:r>
              <a:rPr sz="2000" b="1" i="1" spc="-5" dirty="0" err="1" smtClean="0">
                <a:latin typeface="Bookman Old Style"/>
                <a:cs typeface="Bookman Old Style"/>
              </a:rPr>
              <a:t>детям</a:t>
            </a:r>
            <a:r>
              <a:rPr sz="2000" b="1" i="1" spc="-5" dirty="0" smtClean="0">
                <a:latin typeface="Bookman Old Style"/>
                <a:cs typeface="Bookman Old Style"/>
              </a:rPr>
              <a:t> </a:t>
            </a:r>
            <a:r>
              <a:rPr sz="2000" b="1" i="1" dirty="0" err="1" smtClean="0">
                <a:latin typeface="Bookman Old Style"/>
                <a:cs typeface="Bookman Old Style"/>
              </a:rPr>
              <a:t>радость</a:t>
            </a:r>
            <a:r>
              <a:rPr sz="2000" b="1" i="1" dirty="0" smtClean="0">
                <a:latin typeface="Bookman Old Style"/>
                <a:cs typeface="Bookman Old Style"/>
              </a:rPr>
              <a:t> </a:t>
            </a:r>
            <a:r>
              <a:rPr sz="2000" b="1" i="1" spc="-5" dirty="0" err="1" smtClean="0">
                <a:latin typeface="Bookman Old Style"/>
                <a:cs typeface="Bookman Old Style"/>
              </a:rPr>
              <a:t>труда</a:t>
            </a:r>
            <a:r>
              <a:rPr sz="2000" b="1" i="1" spc="-5" dirty="0" smtClean="0">
                <a:latin typeface="Bookman Old Style"/>
                <a:cs typeface="Bookman Old Style"/>
              </a:rPr>
              <a:t>  </a:t>
            </a:r>
            <a:r>
              <a:rPr sz="2000" b="1" i="1" dirty="0" err="1" smtClean="0">
                <a:latin typeface="Bookman Old Style"/>
                <a:cs typeface="Bookman Old Style"/>
              </a:rPr>
              <a:t>эту</a:t>
            </a:r>
            <a:r>
              <a:rPr sz="2000" b="1" i="1" dirty="0" smtClean="0">
                <a:latin typeface="Bookman Old Style"/>
                <a:cs typeface="Bookman Old Style"/>
              </a:rPr>
              <a:t> </a:t>
            </a:r>
            <a:r>
              <a:rPr sz="2000" b="1" i="1" dirty="0" err="1" smtClean="0">
                <a:latin typeface="Bookman Old Style"/>
                <a:cs typeface="Bookman Old Style"/>
              </a:rPr>
              <a:t>радость</a:t>
            </a:r>
            <a:r>
              <a:rPr sz="2000" b="1" i="1" dirty="0" smtClean="0">
                <a:latin typeface="Bookman Old Style"/>
                <a:cs typeface="Bookman Old Style"/>
              </a:rPr>
              <a:t> </a:t>
            </a:r>
            <a:r>
              <a:rPr sz="2000" b="1" i="1" dirty="0" err="1" smtClean="0">
                <a:latin typeface="Bookman Old Style"/>
                <a:cs typeface="Bookman Old Style"/>
              </a:rPr>
              <a:t>ему</a:t>
            </a:r>
            <a:r>
              <a:rPr sz="2000" b="1" i="1" dirty="0" smtClean="0">
                <a:latin typeface="Bookman Old Style"/>
                <a:cs typeface="Bookman Old Style"/>
              </a:rPr>
              <a:t> </a:t>
            </a:r>
            <a:r>
              <a:rPr sz="2000" b="1" i="1" dirty="0" err="1" smtClean="0">
                <a:latin typeface="Bookman Old Style"/>
                <a:cs typeface="Bookman Old Style"/>
              </a:rPr>
              <a:t>несут</a:t>
            </a:r>
            <a:r>
              <a:rPr sz="2000" b="1" i="1" spc="-130" dirty="0" smtClean="0">
                <a:latin typeface="Bookman Old Style"/>
                <a:cs typeface="Bookman Old Style"/>
              </a:rPr>
              <a:t> </a:t>
            </a:r>
            <a:r>
              <a:rPr sz="2000" b="1" i="1" spc="5" dirty="0" err="1" smtClean="0">
                <a:latin typeface="Bookman Old Style"/>
                <a:cs typeface="Bookman Old Style"/>
              </a:rPr>
              <a:t>успех</a:t>
            </a:r>
            <a:r>
              <a:rPr sz="2000" b="1" i="1" spc="5" dirty="0" smtClean="0">
                <a:latin typeface="Bookman Old Style"/>
                <a:cs typeface="Bookman Old Style"/>
              </a:rPr>
              <a:t>,  </a:t>
            </a:r>
            <a:endParaRPr lang="ru-RU" sz="2000" b="1" i="1" spc="5" dirty="0" smtClean="0">
              <a:latin typeface="Bookman Old Style"/>
              <a:cs typeface="Bookman Old Style"/>
            </a:endParaRPr>
          </a:p>
          <a:p>
            <a:pPr marL="12700" marR="706120">
              <a:lnSpc>
                <a:spcPct val="100000"/>
              </a:lnSpc>
              <a:spcBef>
                <a:spcPts val="105"/>
              </a:spcBef>
            </a:pPr>
            <a:r>
              <a:rPr sz="2000" b="1" i="1" dirty="0" err="1" smtClean="0">
                <a:latin typeface="Bookman Old Style"/>
                <a:cs typeface="Bookman Old Style"/>
              </a:rPr>
              <a:t>осознание</a:t>
            </a:r>
            <a:r>
              <a:rPr sz="2000" b="1" i="1" dirty="0" smtClean="0">
                <a:latin typeface="Bookman Old Style"/>
                <a:cs typeface="Bookman Old Style"/>
              </a:rPr>
              <a:t> </a:t>
            </a:r>
            <a:r>
              <a:rPr sz="2000" b="1" i="1" dirty="0" err="1" smtClean="0">
                <a:latin typeface="Bookman Old Style"/>
                <a:cs typeface="Bookman Old Style"/>
              </a:rPr>
              <a:t>своей</a:t>
            </a:r>
            <a:r>
              <a:rPr sz="2000" b="1" i="1" spc="-80" dirty="0" smtClean="0">
                <a:latin typeface="Bookman Old Style"/>
                <a:cs typeface="Bookman Old Style"/>
              </a:rPr>
              <a:t> </a:t>
            </a:r>
            <a:r>
              <a:rPr sz="2000" b="1" i="1" dirty="0" err="1" smtClean="0">
                <a:latin typeface="Bookman Old Style"/>
                <a:cs typeface="Bookman Old Style"/>
              </a:rPr>
              <a:t>умелости</a:t>
            </a:r>
            <a:endParaRPr sz="2000" dirty="0" smtClean="0">
              <a:latin typeface="Bookman Old Style"/>
              <a:cs typeface="Bookman Old Style"/>
            </a:endParaRPr>
          </a:p>
          <a:p>
            <a:pPr marL="12700" marR="177165" indent="59055">
              <a:lnSpc>
                <a:spcPct val="100000"/>
              </a:lnSpc>
            </a:pPr>
            <a:r>
              <a:rPr sz="2000" b="1" i="1" dirty="0" smtClean="0">
                <a:latin typeface="Bookman Old Style"/>
                <a:cs typeface="Bookman Old Style"/>
              </a:rPr>
              <a:t>и </a:t>
            </a:r>
            <a:r>
              <a:rPr sz="2000" b="1" i="1" dirty="0" err="1" smtClean="0">
                <a:latin typeface="Bookman Old Style"/>
                <a:cs typeface="Bookman Old Style"/>
              </a:rPr>
              <a:t>значимости</a:t>
            </a:r>
            <a:r>
              <a:rPr sz="2000" b="1" i="1" dirty="0" smtClean="0">
                <a:latin typeface="Bookman Old Style"/>
                <a:cs typeface="Bookman Old Style"/>
              </a:rPr>
              <a:t> </a:t>
            </a:r>
            <a:r>
              <a:rPr sz="2000" b="1" i="1" spc="-5" dirty="0" err="1" smtClean="0">
                <a:latin typeface="Bookman Old Style"/>
                <a:cs typeface="Bookman Old Style"/>
              </a:rPr>
              <a:t>выполняемой</a:t>
            </a:r>
            <a:r>
              <a:rPr sz="2000" b="1" i="1" spc="-5" dirty="0" smtClean="0">
                <a:latin typeface="Bookman Old Style"/>
                <a:cs typeface="Bookman Old Style"/>
              </a:rPr>
              <a:t>  </a:t>
            </a:r>
            <a:r>
              <a:rPr sz="2000" b="1" i="1" dirty="0" smtClean="0">
                <a:latin typeface="Bookman Old Style"/>
                <a:cs typeface="Bookman Old Style"/>
              </a:rPr>
              <a:t>работы, </a:t>
            </a:r>
            <a:r>
              <a:rPr sz="2000" b="1" i="1" spc="-5" dirty="0" smtClean="0">
                <a:latin typeface="Bookman Old Style"/>
                <a:cs typeface="Bookman Old Style"/>
              </a:rPr>
              <a:t>возможность </a:t>
            </a:r>
            <a:r>
              <a:rPr sz="2000" b="1" i="1" spc="-5" dirty="0" err="1" smtClean="0">
                <a:latin typeface="Bookman Old Style"/>
                <a:cs typeface="Bookman Old Style"/>
              </a:rPr>
              <a:t>доставлять</a:t>
            </a:r>
            <a:r>
              <a:rPr sz="2000" b="1" i="1" spc="-5" dirty="0" smtClean="0">
                <a:latin typeface="Bookman Old Style"/>
                <a:cs typeface="Bookman Old Style"/>
              </a:rPr>
              <a:t>  </a:t>
            </a:r>
            <a:r>
              <a:rPr sz="2000" b="1" i="1" dirty="0" err="1" smtClean="0">
                <a:latin typeface="Bookman Old Style"/>
                <a:cs typeface="Bookman Old Style"/>
              </a:rPr>
              <a:t>радость</a:t>
            </a:r>
            <a:r>
              <a:rPr sz="2000" b="1" i="1" spc="-35" dirty="0" smtClean="0">
                <a:latin typeface="Bookman Old Style"/>
                <a:cs typeface="Bookman Old Style"/>
              </a:rPr>
              <a:t> </a:t>
            </a:r>
            <a:r>
              <a:rPr sz="2000" b="1" i="1" spc="-5" dirty="0" err="1" smtClean="0">
                <a:latin typeface="Bookman Old Style"/>
                <a:cs typeface="Bookman Old Style"/>
              </a:rPr>
              <a:t>другим</a:t>
            </a:r>
            <a:r>
              <a:rPr sz="2000" b="1" i="1" spc="-5" dirty="0" smtClean="0">
                <a:latin typeface="Bookman Old Style"/>
                <a:cs typeface="Bookman Old Style"/>
              </a:rPr>
              <a:t>»</a:t>
            </a:r>
            <a:endParaRPr lang="ru-RU" sz="2000" b="1" i="1" spc="-5" dirty="0" smtClean="0">
              <a:latin typeface="Bookman Old Style"/>
              <a:cs typeface="Bookman Old Style"/>
            </a:endParaRPr>
          </a:p>
          <a:p>
            <a:pPr marL="12700" marR="177165" indent="59055">
              <a:lnSpc>
                <a:spcPct val="100000"/>
              </a:lnSpc>
            </a:pPr>
            <a:endParaRPr dirty="0" smtClean="0">
              <a:latin typeface="Bookman Old Style"/>
              <a:cs typeface="Bookman Old Style"/>
            </a:endParaRPr>
          </a:p>
          <a:p>
            <a:pPr marL="1850389">
              <a:lnSpc>
                <a:spcPts val="1655"/>
              </a:lnSpc>
            </a:pPr>
            <a:r>
              <a:rPr sz="2000" b="1" i="1" spc="-5" dirty="0" smtClean="0">
                <a:latin typeface="Bookman Old Style"/>
                <a:cs typeface="Bookman Old Style"/>
              </a:rPr>
              <a:t>В.А</a:t>
            </a:r>
            <a:r>
              <a:rPr sz="2000" b="1" i="1" spc="-5" dirty="0">
                <a:latin typeface="Bookman Old Style"/>
                <a:cs typeface="Bookman Old Style"/>
              </a:rPr>
              <a:t>.</a:t>
            </a:r>
            <a:r>
              <a:rPr sz="2000" b="1" i="1" spc="-80" dirty="0">
                <a:latin typeface="Bookman Old Style"/>
                <a:cs typeface="Bookman Old Style"/>
              </a:rPr>
              <a:t> </a:t>
            </a:r>
            <a:r>
              <a:rPr sz="2000" b="1" i="1" dirty="0">
                <a:latin typeface="Bookman Old Style"/>
                <a:cs typeface="Bookman Old Style"/>
              </a:rPr>
              <a:t>Сухомлинский</a:t>
            </a:r>
            <a:endParaRPr sz="2000" dirty="0">
              <a:latin typeface="Bookman Old Style"/>
              <a:cs typeface="Bookman Old Style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568687" y="259114"/>
            <a:ext cx="511200" cy="5189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670699" y="336327"/>
            <a:ext cx="511199" cy="5189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32126" y="278062"/>
            <a:ext cx="8183274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95"/>
              </a:spcBef>
            </a:pPr>
            <a:r>
              <a:rPr dirty="0"/>
              <a:t>Цель трудового воспитания </a:t>
            </a:r>
            <a:r>
              <a:rPr lang="ru-RU" spc="-5" dirty="0" smtClean="0"/>
              <a:t>– </a:t>
            </a:r>
            <a:br>
              <a:rPr lang="ru-RU" spc="-5" dirty="0" smtClean="0"/>
            </a:br>
            <a:r>
              <a:rPr spc="-5" dirty="0" err="1" smtClean="0"/>
              <a:t>формирование</a:t>
            </a:r>
            <a:r>
              <a:rPr spc="-5" dirty="0" smtClean="0"/>
              <a:t> </a:t>
            </a:r>
            <a:r>
              <a:rPr dirty="0" err="1" smtClean="0"/>
              <a:t>положительного</a:t>
            </a:r>
            <a:r>
              <a:rPr dirty="0" smtClean="0"/>
              <a:t> </a:t>
            </a:r>
            <a:r>
              <a:rPr dirty="0" err="1" smtClean="0"/>
              <a:t>отношения</a:t>
            </a:r>
            <a:r>
              <a:rPr dirty="0" smtClean="0"/>
              <a:t> детей </a:t>
            </a:r>
            <a:r>
              <a:rPr spc="-5" dirty="0" smtClean="0"/>
              <a:t>к</a:t>
            </a:r>
            <a:r>
              <a:rPr spc="-170" dirty="0" smtClean="0"/>
              <a:t> </a:t>
            </a:r>
            <a:r>
              <a:rPr lang="ru-RU" spc="-170" dirty="0" smtClean="0"/>
              <a:t> </a:t>
            </a:r>
            <a:r>
              <a:rPr dirty="0" err="1" smtClean="0"/>
              <a:t>труду</a:t>
            </a:r>
            <a:r>
              <a:rPr dirty="0" smtClean="0"/>
              <a:t>.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04799" y="1266172"/>
            <a:ext cx="8285451" cy="22281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-10" dirty="0" smtClean="0">
                <a:latin typeface="Bookman Old Style"/>
                <a:cs typeface="Bookman Old Style"/>
              </a:rPr>
              <a:t>Основными задачами в сфере трудового воспитания образовательной деятельности являются:</a:t>
            </a:r>
            <a:endParaRPr lang="ru-RU" sz="1600" spc="-5" dirty="0">
              <a:latin typeface="Bookman Old Style"/>
              <a:cs typeface="Bookman Old Style"/>
            </a:endParaRPr>
          </a:p>
          <a:p>
            <a:pPr marL="12700" marR="20955" algn="just">
              <a:lnSpc>
                <a:spcPct val="100000"/>
              </a:lnSpc>
              <a:buFont typeface="Wingdings"/>
              <a:buChar char=""/>
              <a:tabLst>
                <a:tab pos="302260" algn="l"/>
                <a:tab pos="302895" algn="l"/>
              </a:tabLst>
            </a:pPr>
            <a:r>
              <a:rPr lang="ru-RU" sz="1600" dirty="0" smtClean="0">
                <a:latin typeface="Bookman Old Style"/>
                <a:cs typeface="Bookman Old Style"/>
              </a:rPr>
              <a:t>формировать представления об отдельных профессиях взрослых на основе ознакомления с конкретными видами труда;</a:t>
            </a:r>
          </a:p>
          <a:p>
            <a:pPr marL="12700" marR="20955" algn="just">
              <a:lnSpc>
                <a:spcPct val="100000"/>
              </a:lnSpc>
              <a:buFont typeface="Wingdings"/>
              <a:buChar char=""/>
              <a:tabLst>
                <a:tab pos="302260" algn="l"/>
                <a:tab pos="302895" algn="l"/>
              </a:tabLst>
            </a:pPr>
            <a:r>
              <a:rPr lang="ru-RU" sz="1600" dirty="0" smtClean="0">
                <a:latin typeface="Bookman Old Style"/>
                <a:cs typeface="Bookman Old Style"/>
              </a:rPr>
              <a:t>-воспитывать уважение и благодарность взрослым за их</a:t>
            </a:r>
          </a:p>
          <a:p>
            <a:pPr marL="12700" marR="20955" algn="just">
              <a:lnSpc>
                <a:spcPct val="100000"/>
              </a:lnSpc>
              <a:buFont typeface="Wingdings"/>
              <a:buChar char=""/>
              <a:tabLst>
                <a:tab pos="302260" algn="l"/>
                <a:tab pos="302895" algn="l"/>
              </a:tabLst>
            </a:pPr>
            <a:r>
              <a:rPr lang="ru-RU" sz="1600" dirty="0" smtClean="0">
                <a:latin typeface="Bookman Old Style"/>
                <a:cs typeface="Bookman Old Style"/>
              </a:rPr>
              <a:t>труд, заботу о детях;</a:t>
            </a:r>
          </a:p>
          <a:p>
            <a:pPr marL="12700" marR="20955" algn="just">
              <a:lnSpc>
                <a:spcPct val="100000"/>
              </a:lnSpc>
              <a:buFont typeface="Wingdings"/>
              <a:buChar char=""/>
              <a:tabLst>
                <a:tab pos="302260" algn="l"/>
                <a:tab pos="302895" algn="l"/>
              </a:tabLst>
            </a:pPr>
            <a:r>
              <a:rPr lang="ru-RU" sz="1600" dirty="0" smtClean="0">
                <a:latin typeface="Bookman Old Style"/>
                <a:cs typeface="Bookman Old Style"/>
              </a:rPr>
              <a:t>-вовлекать в простейшие процессы хозяйственно-бытового труда;</a:t>
            </a:r>
          </a:p>
          <a:p>
            <a:pPr marL="12700" marR="20955" algn="just">
              <a:lnSpc>
                <a:spcPct val="100000"/>
              </a:lnSpc>
              <a:buFont typeface="Wingdings"/>
              <a:buChar char=""/>
              <a:tabLst>
                <a:tab pos="302260" algn="l"/>
                <a:tab pos="302895" algn="l"/>
              </a:tabLst>
            </a:pPr>
            <a:r>
              <a:rPr lang="ru-RU" sz="1600" dirty="0" smtClean="0">
                <a:latin typeface="Bookman Old Style"/>
                <a:cs typeface="Bookman Old Style"/>
              </a:rPr>
              <a:t>-развивать самостоятельность и уверенность в самообслуживании, желании включаться в повседневные трудовые дела в ДОО и семье</a:t>
            </a:r>
            <a:endParaRPr sz="1600" dirty="0">
              <a:latin typeface="Bookman Old Style"/>
              <a:cs typeface="Bookman Old Style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20926" y="407198"/>
            <a:ext cx="511200" cy="5189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636682" y="3611092"/>
            <a:ext cx="299993" cy="4827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3846" y="3491033"/>
            <a:ext cx="2245657" cy="29942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0" y="3540144"/>
            <a:ext cx="2085013" cy="29324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51839" y="462447"/>
            <a:ext cx="479806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31920" algn="l"/>
              </a:tabLst>
            </a:pPr>
            <a:r>
              <a:rPr dirty="0"/>
              <a:t>Условия</a:t>
            </a:r>
            <a:r>
              <a:rPr spc="-45" dirty="0"/>
              <a:t> </a:t>
            </a:r>
            <a:r>
              <a:rPr dirty="0"/>
              <a:t>организации</a:t>
            </a:r>
            <a:r>
              <a:rPr spc="-45" dirty="0"/>
              <a:t> </a:t>
            </a:r>
            <a:r>
              <a:rPr dirty="0"/>
              <a:t>труда	детей.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33400" y="927267"/>
            <a:ext cx="8382000" cy="32130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42875" indent="-635" algn="just">
              <a:lnSpc>
                <a:spcPct val="100000"/>
              </a:lnSpc>
              <a:spcBef>
                <a:spcPts val="95"/>
              </a:spcBef>
              <a:buFont typeface="Wingdings"/>
              <a:buChar char=""/>
              <a:tabLst>
                <a:tab pos="311785" algn="l"/>
              </a:tabLst>
            </a:pPr>
            <a:r>
              <a:rPr sz="1600" b="1" spc="-10" dirty="0">
                <a:latin typeface="Bookman Old Style"/>
                <a:cs typeface="Bookman Old Style"/>
              </a:rPr>
              <a:t>Продумать мотивацию</a:t>
            </a:r>
            <a:r>
              <a:rPr sz="1600" b="0" spc="-10" dirty="0">
                <a:latin typeface="Bookman Old Style"/>
                <a:cs typeface="Bookman Old Style"/>
              </a:rPr>
              <a:t>, чтобы </a:t>
            </a:r>
            <a:r>
              <a:rPr sz="1600" b="0" spc="-5" dirty="0">
                <a:latin typeface="Bookman Old Style"/>
                <a:cs typeface="Bookman Old Style"/>
              </a:rPr>
              <a:t>вызвать интерес к </a:t>
            </a:r>
            <a:r>
              <a:rPr sz="1600" b="0" spc="-10" dirty="0">
                <a:latin typeface="Bookman Old Style"/>
                <a:cs typeface="Bookman Old Style"/>
              </a:rPr>
              <a:t>любому виду труда.  </a:t>
            </a:r>
            <a:r>
              <a:rPr sz="1600" b="0" spc="-5" dirty="0">
                <a:latin typeface="Bookman Old Style"/>
                <a:cs typeface="Bookman Old Style"/>
              </a:rPr>
              <a:t>Ребенок </a:t>
            </a:r>
            <a:r>
              <a:rPr sz="1600" b="0" spc="-10" dirty="0">
                <a:latin typeface="Bookman Old Style"/>
                <a:cs typeface="Bookman Old Style"/>
              </a:rPr>
              <a:t>сам </a:t>
            </a:r>
            <a:r>
              <a:rPr sz="1600" b="0" spc="-5" dirty="0">
                <a:latin typeface="Bookman Old Style"/>
                <a:cs typeface="Bookman Old Style"/>
              </a:rPr>
              <a:t>должен </a:t>
            </a:r>
            <a:r>
              <a:rPr sz="1600" b="0" spc="-10" dirty="0">
                <a:latin typeface="Bookman Old Style"/>
                <a:cs typeface="Bookman Old Style"/>
              </a:rPr>
              <a:t>захотеть выполнить эту работу </a:t>
            </a:r>
            <a:r>
              <a:rPr sz="1600" b="0" spc="-5" dirty="0">
                <a:latin typeface="Bookman Old Style"/>
                <a:cs typeface="Bookman Old Style"/>
              </a:rPr>
              <a:t>и </a:t>
            </a:r>
            <a:r>
              <a:rPr sz="1600" b="0" spc="-10" dirty="0">
                <a:latin typeface="Bookman Old Style"/>
                <a:cs typeface="Bookman Old Style"/>
              </a:rPr>
              <a:t>обратиться </a:t>
            </a:r>
            <a:r>
              <a:rPr sz="1600" b="0" spc="-5" dirty="0">
                <a:latin typeface="Bookman Old Style"/>
                <a:cs typeface="Bookman Old Style"/>
              </a:rPr>
              <a:t>к вам за  </a:t>
            </a:r>
            <a:r>
              <a:rPr sz="1600" b="0" spc="-10" dirty="0">
                <a:latin typeface="Bookman Old Style"/>
                <a:cs typeface="Bookman Old Style"/>
              </a:rPr>
              <a:t>помощью </a:t>
            </a:r>
            <a:r>
              <a:rPr sz="1600" b="0" spc="-5" dirty="0">
                <a:latin typeface="Bookman Old Style"/>
                <a:cs typeface="Bookman Old Style"/>
              </a:rPr>
              <a:t>или</a:t>
            </a:r>
            <a:r>
              <a:rPr sz="1600" b="0" spc="50" dirty="0">
                <a:latin typeface="Bookman Old Style"/>
                <a:cs typeface="Bookman Old Style"/>
              </a:rPr>
              <a:t> </a:t>
            </a:r>
            <a:r>
              <a:rPr sz="1600" b="0" spc="-5" dirty="0">
                <a:latin typeface="Bookman Old Style"/>
                <a:cs typeface="Bookman Old Style"/>
              </a:rPr>
              <a:t>советом.</a:t>
            </a:r>
            <a:endParaRPr sz="1600" dirty="0">
              <a:latin typeface="Bookman Old Style"/>
              <a:cs typeface="Bookman Old Style"/>
            </a:endParaRPr>
          </a:p>
          <a:p>
            <a:pPr marL="12700" marR="5080" algn="just">
              <a:lnSpc>
                <a:spcPct val="100000"/>
              </a:lnSpc>
              <a:buFont typeface="Wingdings"/>
              <a:buChar char=""/>
              <a:tabLst>
                <a:tab pos="302260" algn="l"/>
                <a:tab pos="302895" algn="l"/>
              </a:tabLst>
            </a:pPr>
            <a:r>
              <a:rPr sz="1600" b="1" spc="-10" dirty="0">
                <a:latin typeface="Bookman Old Style"/>
                <a:cs typeface="Bookman Old Style"/>
              </a:rPr>
              <a:t>Труд по объему </a:t>
            </a:r>
            <a:r>
              <a:rPr sz="1600" b="1" spc="-5" dirty="0">
                <a:latin typeface="Bookman Old Style"/>
                <a:cs typeface="Bookman Old Style"/>
              </a:rPr>
              <a:t>и </a:t>
            </a:r>
            <a:r>
              <a:rPr sz="1600" b="1" spc="-10" dirty="0">
                <a:latin typeface="Bookman Old Style"/>
                <a:cs typeface="Bookman Old Style"/>
              </a:rPr>
              <a:t>сложности </a:t>
            </a:r>
            <a:r>
              <a:rPr sz="1600" b="0" spc="-5" dirty="0">
                <a:latin typeface="Bookman Old Style"/>
                <a:cs typeface="Bookman Old Style"/>
              </a:rPr>
              <a:t>должен </a:t>
            </a:r>
            <a:r>
              <a:rPr sz="1600" b="0" spc="-10" dirty="0">
                <a:latin typeface="Bookman Old Style"/>
                <a:cs typeface="Bookman Old Style"/>
              </a:rPr>
              <a:t>быть </a:t>
            </a:r>
            <a:r>
              <a:rPr sz="1600" b="0" spc="-5" dirty="0">
                <a:latin typeface="Bookman Old Style"/>
                <a:cs typeface="Bookman Old Style"/>
              </a:rPr>
              <a:t>посилен для ребенка.  Предлагаемый </a:t>
            </a:r>
            <a:r>
              <a:rPr sz="1600" b="0" spc="-10" dirty="0">
                <a:latin typeface="Bookman Old Style"/>
                <a:cs typeface="Bookman Old Style"/>
              </a:rPr>
              <a:t>вид труда </a:t>
            </a:r>
            <a:r>
              <a:rPr sz="1600" b="0" spc="-5" dirty="0">
                <a:latin typeface="Bookman Old Style"/>
                <a:cs typeface="Bookman Old Style"/>
              </a:rPr>
              <a:t>должен немного опережать </a:t>
            </a:r>
            <a:r>
              <a:rPr sz="1600" b="0" spc="-10" dirty="0">
                <a:latin typeface="Bookman Old Style"/>
                <a:cs typeface="Bookman Old Style"/>
              </a:rPr>
              <a:t>возможности </a:t>
            </a:r>
            <a:r>
              <a:rPr sz="1600" b="0" spc="-5" dirty="0">
                <a:latin typeface="Bookman Old Style"/>
                <a:cs typeface="Bookman Old Style"/>
              </a:rPr>
              <a:t>ребенка,  </a:t>
            </a:r>
            <a:r>
              <a:rPr sz="1600" b="0" spc="-10" dirty="0">
                <a:latin typeface="Bookman Old Style"/>
                <a:cs typeface="Bookman Old Style"/>
              </a:rPr>
              <a:t>чтобы он мог </a:t>
            </a:r>
            <a:r>
              <a:rPr sz="1600" b="0" spc="-5" dirty="0">
                <a:latin typeface="Bookman Old Style"/>
                <a:cs typeface="Bookman Old Style"/>
              </a:rPr>
              <a:t>овладеть </a:t>
            </a:r>
            <a:r>
              <a:rPr sz="1600" b="0" spc="-10" dirty="0">
                <a:latin typeface="Bookman Old Style"/>
                <a:cs typeface="Bookman Old Style"/>
              </a:rPr>
              <a:t>новыми </a:t>
            </a:r>
            <a:r>
              <a:rPr sz="1600" b="0" spc="-5" dirty="0">
                <a:latin typeface="Bookman Old Style"/>
                <a:cs typeface="Bookman Old Style"/>
              </a:rPr>
              <a:t>способами или же основываться на уже  приобретенных </a:t>
            </a:r>
            <a:r>
              <a:rPr sz="1600" b="0" spc="-10" dirty="0">
                <a:latin typeface="Bookman Old Style"/>
                <a:cs typeface="Bookman Old Style"/>
              </a:rPr>
              <a:t>навыках </a:t>
            </a:r>
            <a:r>
              <a:rPr sz="1600" b="0" spc="-5" dirty="0">
                <a:latin typeface="Bookman Old Style"/>
                <a:cs typeface="Bookman Old Style"/>
              </a:rPr>
              <a:t>и</a:t>
            </a:r>
            <a:r>
              <a:rPr sz="1600" b="0" spc="55" dirty="0">
                <a:latin typeface="Bookman Old Style"/>
                <a:cs typeface="Bookman Old Style"/>
              </a:rPr>
              <a:t> </a:t>
            </a:r>
            <a:r>
              <a:rPr sz="1600" b="0" spc="-5" dirty="0">
                <a:latin typeface="Bookman Old Style"/>
                <a:cs typeface="Bookman Old Style"/>
              </a:rPr>
              <a:t>умениях.</a:t>
            </a:r>
            <a:endParaRPr sz="1600" dirty="0">
              <a:latin typeface="Bookman Old Style"/>
              <a:cs typeface="Bookman Old Style"/>
            </a:endParaRPr>
          </a:p>
          <a:p>
            <a:pPr marL="12700" marR="305435" algn="just">
              <a:lnSpc>
                <a:spcPct val="100000"/>
              </a:lnSpc>
              <a:buFont typeface="Wingdings"/>
              <a:buChar char=""/>
              <a:tabLst>
                <a:tab pos="302260" algn="l"/>
                <a:tab pos="302895" algn="l"/>
              </a:tabLst>
            </a:pPr>
            <a:r>
              <a:rPr sz="1600" b="1" spc="-10" dirty="0">
                <a:latin typeface="Bookman Old Style"/>
                <a:cs typeface="Bookman Old Style"/>
              </a:rPr>
              <a:t>Педагог должен быть внимателен </a:t>
            </a:r>
            <a:r>
              <a:rPr sz="1600" b="0" spc="-5" dirty="0">
                <a:latin typeface="Bookman Old Style"/>
                <a:cs typeface="Bookman Old Style"/>
              </a:rPr>
              <a:t>к деятельности ребенка,  поддерживать у </a:t>
            </a:r>
            <a:r>
              <a:rPr sz="1600" b="0" dirty="0">
                <a:latin typeface="Bookman Old Style"/>
                <a:cs typeface="Bookman Old Style"/>
              </a:rPr>
              <a:t>него </a:t>
            </a:r>
            <a:r>
              <a:rPr sz="1600" b="0" spc="-5" dirty="0">
                <a:latin typeface="Bookman Old Style"/>
                <a:cs typeface="Bookman Old Style"/>
              </a:rPr>
              <a:t>уверенность в </a:t>
            </a:r>
            <a:r>
              <a:rPr sz="1600" b="0" spc="-10" dirty="0">
                <a:latin typeface="Bookman Old Style"/>
                <a:cs typeface="Bookman Old Style"/>
              </a:rPr>
              <a:t>своих силах, </a:t>
            </a:r>
            <a:r>
              <a:rPr sz="1600" b="0" spc="-5" dirty="0">
                <a:latin typeface="Bookman Old Style"/>
                <a:cs typeface="Bookman Old Style"/>
              </a:rPr>
              <a:t>одобрять И поощрять  проявление настойчивости, </a:t>
            </a:r>
            <a:r>
              <a:rPr sz="1600" b="0" dirty="0">
                <a:latin typeface="Bookman Old Style"/>
                <a:cs typeface="Bookman Old Style"/>
              </a:rPr>
              <a:t>терпение, </a:t>
            </a:r>
            <a:r>
              <a:rPr sz="1600" b="0" spc="-5" dirty="0">
                <a:latin typeface="Bookman Old Style"/>
                <a:cs typeface="Bookman Old Style"/>
              </a:rPr>
              <a:t>желание довести </a:t>
            </a:r>
            <a:r>
              <a:rPr sz="1600" b="0" spc="-10" dirty="0">
                <a:latin typeface="Bookman Old Style"/>
                <a:cs typeface="Bookman Old Style"/>
              </a:rPr>
              <a:t>работу </a:t>
            </a:r>
            <a:r>
              <a:rPr sz="1600" b="0" spc="-5" dirty="0">
                <a:latin typeface="Bookman Old Style"/>
                <a:cs typeface="Bookman Old Style"/>
              </a:rPr>
              <a:t>до</a:t>
            </a:r>
            <a:r>
              <a:rPr sz="1600" b="0" spc="130" dirty="0">
                <a:latin typeface="Bookman Old Style"/>
                <a:cs typeface="Bookman Old Style"/>
              </a:rPr>
              <a:t> </a:t>
            </a:r>
            <a:r>
              <a:rPr sz="1600" b="0" spc="-10" dirty="0">
                <a:latin typeface="Bookman Old Style"/>
                <a:cs typeface="Bookman Old Style"/>
              </a:rPr>
              <a:t>конца.</a:t>
            </a:r>
            <a:endParaRPr sz="1600" dirty="0">
              <a:latin typeface="Bookman Old Style"/>
              <a:cs typeface="Bookman Old Style"/>
            </a:endParaRPr>
          </a:p>
          <a:p>
            <a:pPr marL="12700" marR="247015" algn="just">
              <a:lnSpc>
                <a:spcPct val="100000"/>
              </a:lnSpc>
              <a:buFont typeface="Wingdings"/>
              <a:buChar char=""/>
              <a:tabLst>
                <a:tab pos="302260" algn="l"/>
                <a:tab pos="302895" algn="l"/>
              </a:tabLst>
            </a:pPr>
            <a:r>
              <a:rPr sz="1600" b="0" spc="-5" dirty="0">
                <a:latin typeface="Bookman Old Style"/>
                <a:cs typeface="Bookman Old Style"/>
              </a:rPr>
              <a:t>Усилия </a:t>
            </a:r>
            <a:r>
              <a:rPr sz="1600" b="0" dirty="0">
                <a:latin typeface="Bookman Old Style"/>
                <a:cs typeface="Bookman Old Style"/>
              </a:rPr>
              <a:t>детей </a:t>
            </a:r>
            <a:r>
              <a:rPr sz="1600" b="0" spc="-10" dirty="0">
                <a:latin typeface="Bookman Old Style"/>
                <a:cs typeface="Bookman Old Style"/>
              </a:rPr>
              <a:t>направлять </a:t>
            </a:r>
            <a:r>
              <a:rPr sz="1600" b="0" spc="-5" dirty="0">
                <a:latin typeface="Bookman Old Style"/>
                <a:cs typeface="Bookman Old Style"/>
              </a:rPr>
              <a:t>на выполнение настоящего </a:t>
            </a:r>
            <a:r>
              <a:rPr sz="1600" b="0" dirty="0">
                <a:latin typeface="Bookman Old Style"/>
                <a:cs typeface="Bookman Old Style"/>
              </a:rPr>
              <a:t>дела </a:t>
            </a:r>
            <a:r>
              <a:rPr sz="1600" b="0" spc="-5" dirty="0">
                <a:latin typeface="Bookman Old Style"/>
                <a:cs typeface="Bookman Old Style"/>
              </a:rPr>
              <a:t>и получение  </a:t>
            </a:r>
            <a:r>
              <a:rPr sz="1600" b="0" spc="-10" dirty="0">
                <a:latin typeface="Bookman Old Style"/>
                <a:cs typeface="Bookman Old Style"/>
              </a:rPr>
              <a:t>практического</a:t>
            </a:r>
            <a:r>
              <a:rPr sz="1600" b="0" spc="40" dirty="0">
                <a:latin typeface="Bookman Old Style"/>
                <a:cs typeface="Bookman Old Style"/>
              </a:rPr>
              <a:t> </a:t>
            </a:r>
            <a:r>
              <a:rPr sz="1600" b="0" spc="-5" dirty="0">
                <a:latin typeface="Bookman Old Style"/>
                <a:cs typeface="Bookman Old Style"/>
              </a:rPr>
              <a:t>результата.</a:t>
            </a:r>
            <a:endParaRPr sz="1600" dirty="0">
              <a:latin typeface="Bookman Old Style"/>
              <a:cs typeface="Bookman Old Style"/>
            </a:endParaRPr>
          </a:p>
          <a:p>
            <a:pPr marL="12700" marR="163830" indent="-635" algn="just">
              <a:lnSpc>
                <a:spcPct val="100000"/>
              </a:lnSpc>
              <a:buFont typeface="Wingdings"/>
              <a:buChar char=""/>
              <a:tabLst>
                <a:tab pos="311150" algn="l"/>
                <a:tab pos="311785" algn="l"/>
              </a:tabLst>
            </a:pPr>
            <a:r>
              <a:rPr sz="1600" b="1" spc="-10" dirty="0">
                <a:latin typeface="Bookman Old Style"/>
                <a:cs typeface="Bookman Old Style"/>
              </a:rPr>
              <a:t>Cистематическая трудовая деятельность </a:t>
            </a:r>
            <a:r>
              <a:rPr sz="1600" b="0" spc="-5" dirty="0">
                <a:latin typeface="Bookman Old Style"/>
                <a:cs typeface="Bookman Old Style"/>
              </a:rPr>
              <a:t>ребенка </a:t>
            </a:r>
            <a:r>
              <a:rPr sz="1600" b="0" spc="-10" dirty="0">
                <a:latin typeface="Bookman Old Style"/>
                <a:cs typeface="Bookman Old Style"/>
              </a:rPr>
              <a:t>дома </a:t>
            </a:r>
            <a:r>
              <a:rPr sz="1600" b="0" spc="-5" dirty="0">
                <a:latin typeface="Bookman Old Style"/>
                <a:cs typeface="Bookman Old Style"/>
              </a:rPr>
              <a:t>и в </a:t>
            </a:r>
            <a:r>
              <a:rPr sz="1600" b="0" spc="-10" dirty="0">
                <a:latin typeface="Bookman Old Style"/>
                <a:cs typeface="Bookman Old Style"/>
              </a:rPr>
              <a:t>детском  саду.</a:t>
            </a:r>
            <a:endParaRPr sz="1600" dirty="0">
              <a:latin typeface="Bookman Old Style"/>
              <a:cs typeface="Bookman Old Style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477767" y="6617207"/>
            <a:ext cx="3703319" cy="2407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5607" y="4583205"/>
            <a:ext cx="2025214" cy="204909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24653" y="635"/>
            <a:ext cx="998077" cy="9277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29426" y="4140326"/>
            <a:ext cx="2268226" cy="292936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8000" y="26504"/>
            <a:ext cx="29965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Виды детского</a:t>
            </a:r>
            <a:r>
              <a:rPr spc="-120" dirty="0"/>
              <a:t> </a:t>
            </a:r>
            <a:r>
              <a:rPr dirty="0"/>
              <a:t>труда: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6713" y="478624"/>
            <a:ext cx="8282938" cy="43210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955675" algn="just">
              <a:lnSpc>
                <a:spcPct val="100000"/>
              </a:lnSpc>
              <a:spcBef>
                <a:spcPts val="95"/>
              </a:spcBef>
              <a:buFont typeface="Bookman Old Style"/>
              <a:buChar char="•"/>
              <a:tabLst>
                <a:tab pos="174625" algn="l"/>
              </a:tabLst>
            </a:pPr>
            <a:r>
              <a:rPr b="1" spc="-10" dirty="0">
                <a:latin typeface="Bookman Old Style"/>
                <a:cs typeface="Bookman Old Style"/>
              </a:rPr>
              <a:t>самообслуживание </a:t>
            </a:r>
            <a:r>
              <a:rPr b="0" spc="-10" dirty="0">
                <a:latin typeface="Bookman Old Style"/>
                <a:cs typeface="Bookman Old Style"/>
              </a:rPr>
              <a:t>(труд, </a:t>
            </a:r>
            <a:r>
              <a:rPr b="0" spc="-5" dirty="0">
                <a:latin typeface="Bookman Old Style"/>
                <a:cs typeface="Bookman Old Style"/>
              </a:rPr>
              <a:t>направленный на удовлетворение  повседневных личных</a:t>
            </a:r>
            <a:r>
              <a:rPr b="0" spc="30" dirty="0">
                <a:latin typeface="Bookman Old Style"/>
                <a:cs typeface="Bookman Old Style"/>
              </a:rPr>
              <a:t> </a:t>
            </a:r>
            <a:r>
              <a:rPr b="0" spc="-5" dirty="0">
                <a:latin typeface="Bookman Old Style"/>
                <a:cs typeface="Bookman Old Style"/>
              </a:rPr>
              <a:t>потребностей);</a:t>
            </a:r>
            <a:endParaRPr dirty="0">
              <a:latin typeface="Bookman Old Style"/>
              <a:cs typeface="Bookman Old Style"/>
            </a:endParaRPr>
          </a:p>
          <a:p>
            <a:pPr marL="169545" indent="-157480" algn="just">
              <a:lnSpc>
                <a:spcPct val="100000"/>
              </a:lnSpc>
              <a:buFont typeface="Bookman Old Style"/>
              <a:buChar char="•"/>
              <a:tabLst>
                <a:tab pos="170180" algn="l"/>
              </a:tabLst>
            </a:pPr>
            <a:r>
              <a:rPr b="1" spc="-5" dirty="0">
                <a:latin typeface="Bookman Old Style"/>
                <a:cs typeface="Bookman Old Style"/>
              </a:rPr>
              <a:t>хозяйственно-бытовой </a:t>
            </a:r>
            <a:r>
              <a:rPr b="1" spc="-10" dirty="0">
                <a:latin typeface="Bookman Old Style"/>
                <a:cs typeface="Bookman Old Style"/>
              </a:rPr>
              <a:t>труд </a:t>
            </a:r>
            <a:r>
              <a:rPr b="0" i="1" spc="-5" dirty="0">
                <a:latin typeface="Bookman Old Style"/>
                <a:cs typeface="Bookman Old Style"/>
              </a:rPr>
              <a:t>(уборка </a:t>
            </a:r>
            <a:r>
              <a:rPr b="0" i="1" spc="-10" dirty="0">
                <a:latin typeface="Bookman Old Style"/>
                <a:cs typeface="Bookman Old Style"/>
              </a:rPr>
              <a:t>групповой комнаты,</a:t>
            </a:r>
            <a:r>
              <a:rPr b="0" i="1" spc="135" dirty="0">
                <a:latin typeface="Bookman Old Style"/>
                <a:cs typeface="Bookman Old Style"/>
              </a:rPr>
              <a:t> </a:t>
            </a:r>
            <a:r>
              <a:rPr b="0" i="1" spc="-10" dirty="0">
                <a:latin typeface="Bookman Old Style"/>
                <a:cs typeface="Bookman Old Style"/>
              </a:rPr>
              <a:t>участка)</a:t>
            </a:r>
            <a:r>
              <a:rPr b="0" spc="-10" dirty="0">
                <a:latin typeface="Bookman Old Style"/>
                <a:cs typeface="Bookman Old Style"/>
              </a:rPr>
              <a:t>;</a:t>
            </a:r>
            <a:endParaRPr dirty="0">
              <a:latin typeface="Bookman Old Style"/>
              <a:cs typeface="Bookman Old Style"/>
            </a:endParaRPr>
          </a:p>
          <a:p>
            <a:pPr marL="169545" indent="-157480" algn="just">
              <a:lnSpc>
                <a:spcPct val="100000"/>
              </a:lnSpc>
              <a:buFont typeface="Bookman Old Style"/>
              <a:buChar char="•"/>
              <a:tabLst>
                <a:tab pos="170180" algn="l"/>
              </a:tabLst>
            </a:pPr>
            <a:r>
              <a:rPr b="1" spc="-10" dirty="0">
                <a:latin typeface="Bookman Old Style"/>
                <a:cs typeface="Bookman Old Style"/>
              </a:rPr>
              <a:t>труд </a:t>
            </a:r>
            <a:r>
              <a:rPr b="1" spc="-5" dirty="0">
                <a:latin typeface="Bookman Old Style"/>
                <a:cs typeface="Bookman Old Style"/>
              </a:rPr>
              <a:t>в </a:t>
            </a:r>
            <a:r>
              <a:rPr b="1" spc="-10" dirty="0">
                <a:latin typeface="Bookman Old Style"/>
                <a:cs typeface="Bookman Old Style"/>
              </a:rPr>
              <a:t>природе </a:t>
            </a:r>
            <a:r>
              <a:rPr b="0" i="1" spc="-5" dirty="0">
                <a:latin typeface="Bookman Old Style"/>
                <a:cs typeface="Bookman Old Style"/>
              </a:rPr>
              <a:t>(в уголке </a:t>
            </a:r>
            <a:r>
              <a:rPr b="0" i="1" spc="-10" dirty="0">
                <a:latin typeface="Bookman Old Style"/>
                <a:cs typeface="Bookman Old Style"/>
              </a:rPr>
              <a:t>природы, </a:t>
            </a:r>
            <a:r>
              <a:rPr b="0" i="1" spc="-5" dirty="0">
                <a:latin typeface="Bookman Old Style"/>
                <a:cs typeface="Bookman Old Style"/>
              </a:rPr>
              <a:t>в </a:t>
            </a:r>
            <a:r>
              <a:rPr b="0" i="1" spc="-10" dirty="0">
                <a:latin typeface="Bookman Old Style"/>
                <a:cs typeface="Bookman Old Style"/>
              </a:rPr>
              <a:t>цветнике, на </a:t>
            </a:r>
            <a:r>
              <a:rPr b="0" i="1" spc="-5" dirty="0">
                <a:latin typeface="Bookman Old Style"/>
                <a:cs typeface="Bookman Old Style"/>
              </a:rPr>
              <a:t>огороде, в</a:t>
            </a:r>
            <a:r>
              <a:rPr b="0" i="1" spc="190" dirty="0">
                <a:latin typeface="Bookman Old Style"/>
                <a:cs typeface="Bookman Old Style"/>
              </a:rPr>
              <a:t> </a:t>
            </a:r>
            <a:r>
              <a:rPr b="0" i="1" spc="-10" dirty="0">
                <a:latin typeface="Bookman Old Style"/>
                <a:cs typeface="Bookman Old Style"/>
              </a:rPr>
              <a:t>саду)</a:t>
            </a:r>
            <a:r>
              <a:rPr b="0" spc="-10" dirty="0">
                <a:latin typeface="Bookman Old Style"/>
                <a:cs typeface="Bookman Old Style"/>
              </a:rPr>
              <a:t>;</a:t>
            </a:r>
            <a:endParaRPr dirty="0">
              <a:latin typeface="Bookman Old Style"/>
              <a:cs typeface="Bookman Old Style"/>
            </a:endParaRPr>
          </a:p>
          <a:p>
            <a:pPr marL="12700" marR="5080" algn="just">
              <a:lnSpc>
                <a:spcPct val="100000"/>
              </a:lnSpc>
              <a:buFont typeface="Bookman Old Style"/>
              <a:buChar char="•"/>
              <a:tabLst>
                <a:tab pos="106680" algn="l"/>
              </a:tabLst>
            </a:pPr>
            <a:r>
              <a:rPr b="1" spc="-10" dirty="0">
                <a:latin typeface="Bookman Old Style"/>
                <a:cs typeface="Bookman Old Style"/>
              </a:rPr>
              <a:t>ручной труд </a:t>
            </a:r>
            <a:r>
              <a:rPr b="0" spc="-10" dirty="0">
                <a:latin typeface="Bookman Old Style"/>
                <a:cs typeface="Bookman Old Style"/>
              </a:rPr>
              <a:t>(поддержание </a:t>
            </a:r>
            <a:r>
              <a:rPr b="0" spc="-15" dirty="0">
                <a:latin typeface="Bookman Old Style"/>
                <a:cs typeface="Bookman Old Style"/>
              </a:rPr>
              <a:t>порядка </a:t>
            </a:r>
            <a:r>
              <a:rPr b="0" spc="-5" dirty="0">
                <a:latin typeface="Bookman Old Style"/>
                <a:cs typeface="Bookman Old Style"/>
              </a:rPr>
              <a:t>в </a:t>
            </a:r>
            <a:r>
              <a:rPr b="0" spc="-10" dirty="0">
                <a:latin typeface="Bookman Old Style"/>
                <a:cs typeface="Bookman Old Style"/>
              </a:rPr>
              <a:t>хозяйстве группы: починка,  </a:t>
            </a:r>
            <a:r>
              <a:rPr b="0" spc="-5" dirty="0">
                <a:latin typeface="Bookman Old Style"/>
                <a:cs typeface="Bookman Old Style"/>
              </a:rPr>
              <a:t>подклеивание </a:t>
            </a:r>
            <a:r>
              <a:rPr b="0" spc="-10" dirty="0">
                <a:latin typeface="Bookman Old Style"/>
                <a:cs typeface="Bookman Old Style"/>
              </a:rPr>
              <a:t>книг, коробок, пришивание оторванных пуговиц, </a:t>
            </a:r>
            <a:r>
              <a:rPr b="0" dirty="0">
                <a:latin typeface="Bookman Old Style"/>
                <a:cs typeface="Bookman Old Style"/>
              </a:rPr>
              <a:t>петель,  </a:t>
            </a:r>
            <a:r>
              <a:rPr b="0" spc="-10" dirty="0">
                <a:latin typeface="Bookman Old Style"/>
                <a:cs typeface="Bookman Old Style"/>
              </a:rPr>
              <a:t>доступный </a:t>
            </a:r>
            <a:r>
              <a:rPr b="0" spc="-5" dirty="0">
                <a:latin typeface="Bookman Old Style"/>
                <a:cs typeface="Bookman Old Style"/>
              </a:rPr>
              <a:t>ремонт игрушек и</a:t>
            </a:r>
            <a:r>
              <a:rPr b="0" spc="50" dirty="0">
                <a:latin typeface="Bookman Old Style"/>
                <a:cs typeface="Bookman Old Style"/>
              </a:rPr>
              <a:t> </a:t>
            </a:r>
            <a:r>
              <a:rPr b="0" spc="-5" dirty="0" err="1">
                <a:latin typeface="Bookman Old Style"/>
                <a:cs typeface="Bookman Old Style"/>
              </a:rPr>
              <a:t>пр</a:t>
            </a:r>
            <a:r>
              <a:rPr b="0" spc="-5" dirty="0" smtClean="0">
                <a:latin typeface="Bookman Old Style"/>
                <a:cs typeface="Bookman Old Style"/>
              </a:rPr>
              <a:t>.).</a:t>
            </a:r>
            <a:endParaRPr lang="en-US" b="0" spc="-5" dirty="0" smtClean="0">
              <a:latin typeface="Bookman Old Style"/>
              <a:cs typeface="Bookman Old Style"/>
            </a:endParaRPr>
          </a:p>
          <a:p>
            <a:pPr marL="12700" marR="5080" algn="just">
              <a:lnSpc>
                <a:spcPct val="100000"/>
              </a:lnSpc>
              <a:tabLst>
                <a:tab pos="106680" algn="l"/>
              </a:tabLst>
            </a:pPr>
            <a:r>
              <a:rPr lang="ru-RU" sz="2800" b="1" i="1" kern="0" dirty="0">
                <a:solidFill>
                  <a:srgbClr val="FF0000"/>
                </a:solidFill>
                <a:latin typeface="Monotype Corsiva"/>
                <a:ea typeface="+mj-ea"/>
              </a:rPr>
              <a:t>Формы организации трудовой деятельности</a:t>
            </a:r>
            <a:r>
              <a:rPr lang="ru-RU" sz="2800" b="1" i="1" kern="0" spc="-204" dirty="0">
                <a:solidFill>
                  <a:srgbClr val="FF0000"/>
                </a:solidFill>
                <a:latin typeface="Monotype Corsiva"/>
                <a:ea typeface="+mj-ea"/>
              </a:rPr>
              <a:t> </a:t>
            </a:r>
            <a:r>
              <a:rPr lang="ru-RU" sz="2800" b="1" i="1" kern="0" dirty="0" smtClean="0">
                <a:solidFill>
                  <a:srgbClr val="FF0000"/>
                </a:solidFill>
                <a:latin typeface="Monotype Corsiva"/>
                <a:ea typeface="+mj-ea"/>
              </a:rPr>
              <a:t>детей</a:t>
            </a:r>
            <a:endParaRPr lang="en-US" sz="2800" b="1" i="1" kern="0" dirty="0" smtClean="0">
              <a:solidFill>
                <a:srgbClr val="FF0000"/>
              </a:solidFill>
              <a:latin typeface="Monotype Corsiva"/>
              <a:ea typeface="+mj-ea"/>
            </a:endParaRPr>
          </a:p>
          <a:p>
            <a:pPr marL="12700" marR="5080" algn="just">
              <a:lnSpc>
                <a:spcPct val="100000"/>
              </a:lnSpc>
              <a:tabLst>
                <a:tab pos="106680" algn="l"/>
              </a:tabLst>
            </a:pPr>
            <a:r>
              <a:rPr lang="en-US" b="1" dirty="0" smtClean="0">
                <a:latin typeface="Bookman Old Style"/>
                <a:cs typeface="Bookman Old Style"/>
              </a:rPr>
              <a:t>1.</a:t>
            </a:r>
            <a:r>
              <a:rPr lang="ru-RU" b="1" dirty="0" smtClean="0">
                <a:latin typeface="Bookman Old Style"/>
                <a:cs typeface="Bookman Old Style"/>
              </a:rPr>
              <a:t>Поручения</a:t>
            </a:r>
            <a:r>
              <a:rPr lang="ru-RU" dirty="0" smtClean="0">
                <a:latin typeface="Bookman Old Style"/>
                <a:cs typeface="Bookman Old Style"/>
              </a:rPr>
              <a:t> </a:t>
            </a:r>
            <a:r>
              <a:rPr lang="ru-RU" dirty="0">
                <a:latin typeface="Bookman Old Style"/>
                <a:cs typeface="Bookman Old Style"/>
              </a:rPr>
              <a:t>(индивидуальные и совместные): эпизодические,  длительные, отсроченные по времени.</a:t>
            </a:r>
          </a:p>
          <a:p>
            <a:pPr marL="12700" marR="5080" algn="just">
              <a:lnSpc>
                <a:spcPct val="100000"/>
              </a:lnSpc>
              <a:tabLst>
                <a:tab pos="106680" algn="l"/>
              </a:tabLst>
            </a:pPr>
            <a:r>
              <a:rPr lang="en-US" b="1" dirty="0" smtClean="0">
                <a:latin typeface="Bookman Old Style"/>
                <a:cs typeface="Bookman Old Style"/>
              </a:rPr>
              <a:t>2. </a:t>
            </a:r>
            <a:r>
              <a:rPr lang="ru-RU" b="1" dirty="0" smtClean="0">
                <a:latin typeface="Bookman Old Style"/>
                <a:cs typeface="Bookman Old Style"/>
              </a:rPr>
              <a:t>Дежурства</a:t>
            </a:r>
            <a:r>
              <a:rPr lang="ru-RU" dirty="0" smtClean="0">
                <a:latin typeface="Bookman Old Style"/>
                <a:cs typeface="Bookman Old Style"/>
              </a:rPr>
              <a:t> </a:t>
            </a:r>
            <a:r>
              <a:rPr lang="ru-RU" dirty="0">
                <a:latin typeface="Bookman Old Style"/>
                <a:cs typeface="Bookman Old Style"/>
              </a:rPr>
              <a:t>(индивидуальны и совместные): по столовой, по</a:t>
            </a:r>
          </a:p>
          <a:p>
            <a:pPr marL="12700" marR="5080" algn="just">
              <a:lnSpc>
                <a:spcPct val="100000"/>
              </a:lnSpc>
              <a:tabLst>
                <a:tab pos="106680" algn="l"/>
              </a:tabLst>
            </a:pPr>
            <a:r>
              <a:rPr lang="ru-RU" dirty="0">
                <a:latin typeface="Bookman Old Style"/>
                <a:cs typeface="Bookman Old Style"/>
              </a:rPr>
              <a:t>занятиям, уголку природы.</a:t>
            </a:r>
          </a:p>
          <a:p>
            <a:pPr marL="12700" marR="5080" algn="just">
              <a:lnSpc>
                <a:spcPct val="100000"/>
              </a:lnSpc>
              <a:tabLst>
                <a:tab pos="106680" algn="l"/>
              </a:tabLst>
            </a:pPr>
            <a:r>
              <a:rPr lang="en-US" b="1" dirty="0" smtClean="0">
                <a:latin typeface="Bookman Old Style"/>
                <a:cs typeface="Bookman Old Style"/>
              </a:rPr>
              <a:t>3. </a:t>
            </a:r>
            <a:r>
              <a:rPr lang="ru-RU" b="1" dirty="0" smtClean="0">
                <a:latin typeface="Bookman Old Style"/>
                <a:cs typeface="Bookman Old Style"/>
              </a:rPr>
              <a:t>Коллективный </a:t>
            </a:r>
            <a:r>
              <a:rPr lang="ru-RU" b="1" dirty="0">
                <a:latin typeface="Bookman Old Style"/>
                <a:cs typeface="Bookman Old Style"/>
              </a:rPr>
              <a:t>труд</a:t>
            </a:r>
            <a:r>
              <a:rPr lang="ru-RU" dirty="0">
                <a:latin typeface="Bookman Old Style"/>
                <a:cs typeface="Bookman Old Style"/>
              </a:rPr>
              <a:t>.</a:t>
            </a:r>
          </a:p>
          <a:p>
            <a:pPr marL="12700" marR="5080" algn="just">
              <a:lnSpc>
                <a:spcPct val="100000"/>
              </a:lnSpc>
              <a:tabLst>
                <a:tab pos="106680" algn="l"/>
              </a:tabLst>
            </a:pPr>
            <a:endParaRPr dirty="0">
              <a:latin typeface="Bookman Old Style"/>
              <a:cs typeface="Bookman Old Style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36713" y="5164171"/>
            <a:ext cx="511203" cy="5189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799" y="4013549"/>
            <a:ext cx="3561851" cy="26713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2972" y="839108"/>
            <a:ext cx="8211184" cy="12432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28905" algn="just">
              <a:lnSpc>
                <a:spcPct val="100000"/>
              </a:lnSpc>
              <a:spcBef>
                <a:spcPts val="95"/>
              </a:spcBef>
              <a:tabLst>
                <a:tab pos="1176655" algn="l"/>
              </a:tabLst>
            </a:pPr>
            <a:r>
              <a:rPr sz="2000" b="0" spc="-10" dirty="0" err="1">
                <a:latin typeface="Bookman Old Style"/>
                <a:cs typeface="Bookman Old Style"/>
              </a:rPr>
              <a:t>Это</a:t>
            </a:r>
            <a:r>
              <a:rPr sz="2000" b="0" spc="25" dirty="0">
                <a:latin typeface="Bookman Old Style"/>
                <a:cs typeface="Bookman Old Style"/>
              </a:rPr>
              <a:t> </a:t>
            </a:r>
            <a:r>
              <a:rPr sz="2000" b="0" spc="-10" dirty="0" err="1" smtClean="0">
                <a:latin typeface="Bookman Old Style"/>
                <a:cs typeface="Bookman Old Style"/>
              </a:rPr>
              <a:t>труд</a:t>
            </a:r>
            <a:r>
              <a:rPr lang="ru-RU" sz="2000" b="0" spc="-10" dirty="0" smtClean="0">
                <a:latin typeface="Bookman Old Style"/>
                <a:cs typeface="Bookman Old Style"/>
              </a:rPr>
              <a:t> </a:t>
            </a:r>
            <a:r>
              <a:rPr sz="2000" b="0" spc="-5" dirty="0" smtClean="0">
                <a:latin typeface="Bookman Old Style"/>
                <a:cs typeface="Bookman Old Style"/>
              </a:rPr>
              <a:t>по </a:t>
            </a:r>
            <a:r>
              <a:rPr sz="2000" b="0" spc="-5" dirty="0">
                <a:latin typeface="Bookman Old Style"/>
                <a:cs typeface="Bookman Old Style"/>
              </a:rPr>
              <a:t>наведению </a:t>
            </a:r>
            <a:r>
              <a:rPr sz="2000" b="0" spc="-10" dirty="0">
                <a:latin typeface="Bookman Old Style"/>
                <a:cs typeface="Bookman Old Style"/>
              </a:rPr>
              <a:t>порядка </a:t>
            </a:r>
            <a:r>
              <a:rPr sz="2000" b="0" spc="-5" dirty="0">
                <a:latin typeface="Bookman Old Style"/>
                <a:cs typeface="Bookman Old Style"/>
              </a:rPr>
              <a:t>в помещении </a:t>
            </a:r>
            <a:r>
              <a:rPr sz="2000" b="0" spc="-10" dirty="0">
                <a:latin typeface="Bookman Old Style"/>
                <a:cs typeface="Bookman Old Style"/>
              </a:rPr>
              <a:t>детского сада </a:t>
            </a:r>
            <a:r>
              <a:rPr sz="2000" b="0" spc="-5" dirty="0">
                <a:latin typeface="Bookman Old Style"/>
                <a:cs typeface="Bookman Old Style"/>
              </a:rPr>
              <a:t>и на участке,  направленный на </a:t>
            </a:r>
            <a:r>
              <a:rPr sz="2000" b="0" spc="-10" dirty="0">
                <a:latin typeface="Bookman Old Style"/>
                <a:cs typeface="Bookman Old Style"/>
              </a:rPr>
              <a:t>формирование </a:t>
            </a:r>
            <a:r>
              <a:rPr sz="2000" b="0" spc="-5" dirty="0">
                <a:latin typeface="Bookman Old Style"/>
                <a:cs typeface="Bookman Old Style"/>
              </a:rPr>
              <a:t>у ребенка </a:t>
            </a:r>
            <a:r>
              <a:rPr sz="2000" b="0" spc="-10" dirty="0">
                <a:latin typeface="Bookman Old Style"/>
                <a:cs typeface="Bookman Old Style"/>
              </a:rPr>
              <a:t>осознание труда </a:t>
            </a:r>
            <a:r>
              <a:rPr sz="2000" b="0" spc="-5" dirty="0">
                <a:latin typeface="Bookman Old Style"/>
                <a:cs typeface="Bookman Old Style"/>
              </a:rPr>
              <a:t>для общей </a:t>
            </a:r>
            <a:r>
              <a:rPr sz="2000" b="0" spc="-10" dirty="0">
                <a:latin typeface="Bookman Old Style"/>
                <a:cs typeface="Bookman Old Style"/>
              </a:rPr>
              <a:t>пользы  </a:t>
            </a:r>
            <a:r>
              <a:rPr sz="2000" b="0" spc="-5" dirty="0">
                <a:latin typeface="Bookman Old Style"/>
                <a:cs typeface="Bookman Old Style"/>
              </a:rPr>
              <a:t>и стремления </a:t>
            </a:r>
            <a:r>
              <a:rPr sz="2000" b="0" spc="-10" dirty="0">
                <a:latin typeface="Bookman Old Style"/>
                <a:cs typeface="Bookman Old Style"/>
              </a:rPr>
              <a:t>создавать </a:t>
            </a:r>
            <a:r>
              <a:rPr sz="2000" b="0" spc="-5" dirty="0">
                <a:latin typeface="Bookman Old Style"/>
                <a:cs typeface="Bookman Old Style"/>
              </a:rPr>
              <a:t>и </a:t>
            </a:r>
            <a:r>
              <a:rPr sz="2000" b="0" spc="-10" dirty="0">
                <a:latin typeface="Bookman Old Style"/>
                <a:cs typeface="Bookman Old Style"/>
              </a:rPr>
              <a:t>содержать </a:t>
            </a:r>
            <a:r>
              <a:rPr sz="2000" b="0" spc="-5" dirty="0">
                <a:latin typeface="Bookman Old Style"/>
                <a:cs typeface="Bookman Old Style"/>
              </a:rPr>
              <a:t>в соответствующем виде </a:t>
            </a:r>
            <a:r>
              <a:rPr sz="2000" b="0" spc="-10" dirty="0">
                <a:latin typeface="Bookman Old Style"/>
                <a:cs typeface="Bookman Old Style"/>
              </a:rPr>
              <a:t>окружающую  </a:t>
            </a:r>
            <a:r>
              <a:rPr sz="2000" b="0" dirty="0">
                <a:latin typeface="Bookman Old Style"/>
                <a:cs typeface="Bookman Old Style"/>
              </a:rPr>
              <a:t>его</a:t>
            </a:r>
            <a:r>
              <a:rPr sz="2000" b="0" spc="-20" dirty="0">
                <a:latin typeface="Bookman Old Style"/>
                <a:cs typeface="Bookman Old Style"/>
              </a:rPr>
              <a:t> </a:t>
            </a:r>
            <a:r>
              <a:rPr sz="2000" b="0" spc="-5" dirty="0">
                <a:latin typeface="Bookman Old Style"/>
                <a:cs typeface="Bookman Old Style"/>
              </a:rPr>
              <a:t>среду.</a:t>
            </a:r>
            <a:endParaRPr sz="2000" dirty="0">
              <a:latin typeface="Bookman Old Style"/>
              <a:cs typeface="Bookman Old Style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800067" y="386988"/>
            <a:ext cx="389699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Хозяйственно-бытовой</a:t>
            </a:r>
            <a:r>
              <a:rPr spc="-120" dirty="0"/>
              <a:t> </a:t>
            </a:r>
            <a:r>
              <a:rPr dirty="0"/>
              <a:t>труд</a:t>
            </a:r>
          </a:p>
        </p:txBody>
      </p:sp>
      <p:sp>
        <p:nvSpPr>
          <p:cNvPr id="5" name="object 5"/>
          <p:cNvSpPr/>
          <p:nvPr/>
        </p:nvSpPr>
        <p:spPr>
          <a:xfrm>
            <a:off x="7188558" y="-158518"/>
            <a:ext cx="1665598" cy="16676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450201"/>
            <a:ext cx="2647950" cy="3530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400" y="2432754"/>
            <a:ext cx="2548349" cy="340795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92213" y="274295"/>
            <a:ext cx="629031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04900" marR="5080" indent="-1092835">
              <a:lnSpc>
                <a:spcPct val="100000"/>
              </a:lnSpc>
              <a:spcBef>
                <a:spcPts val="95"/>
              </a:spcBef>
            </a:pPr>
            <a:r>
              <a:rPr dirty="0"/>
              <a:t>Методические приемы формирования</a:t>
            </a:r>
            <a:r>
              <a:rPr spc="-185" dirty="0"/>
              <a:t> </a:t>
            </a:r>
            <a:r>
              <a:rPr dirty="0"/>
              <a:t>навыков  </a:t>
            </a:r>
            <a:r>
              <a:rPr dirty="0" err="1"/>
              <a:t>хозяйственно</a:t>
            </a:r>
            <a:r>
              <a:rPr dirty="0"/>
              <a:t> </a:t>
            </a:r>
            <a:r>
              <a:rPr dirty="0" smtClean="0"/>
              <a:t>-</a:t>
            </a:r>
            <a:r>
              <a:rPr lang="ru-RU" dirty="0" smtClean="0"/>
              <a:t> </a:t>
            </a:r>
            <a:r>
              <a:rPr dirty="0" err="1" smtClean="0"/>
              <a:t>бытового</a:t>
            </a:r>
            <a:r>
              <a:rPr spc="-90" dirty="0" smtClean="0"/>
              <a:t> </a:t>
            </a:r>
            <a:r>
              <a:rPr dirty="0"/>
              <a:t>труда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1000" y="1295400"/>
            <a:ext cx="8458200" cy="2479012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 marR="5080" indent="-635" algn="just">
              <a:lnSpc>
                <a:spcPct val="102499"/>
              </a:lnSpc>
              <a:spcBef>
                <a:spcPts val="45"/>
              </a:spcBef>
              <a:buSzPct val="112500"/>
              <a:buFont typeface="Wingdings"/>
              <a:buChar char=""/>
              <a:tabLst>
                <a:tab pos="337185" algn="l"/>
                <a:tab pos="337820" algn="l"/>
              </a:tabLst>
            </a:pPr>
            <a:r>
              <a:rPr b="0" spc="-10" dirty="0">
                <a:latin typeface="Bookman Old Style"/>
                <a:cs typeface="Bookman Old Style"/>
              </a:rPr>
              <a:t>Показ </a:t>
            </a:r>
            <a:r>
              <a:rPr b="0" spc="-5" dirty="0">
                <a:latin typeface="Bookman Old Style"/>
                <a:cs typeface="Bookman Old Style"/>
              </a:rPr>
              <a:t>и объяснение выполнения </a:t>
            </a:r>
            <a:r>
              <a:rPr b="0" spc="-10" dirty="0">
                <a:latin typeface="Bookman Old Style"/>
                <a:cs typeface="Bookman Old Style"/>
              </a:rPr>
              <a:t>каждого </a:t>
            </a:r>
            <a:r>
              <a:rPr b="0" spc="-5" dirty="0">
                <a:latin typeface="Bookman Old Style"/>
                <a:cs typeface="Bookman Old Style"/>
              </a:rPr>
              <a:t>действия в процессе совместного  </a:t>
            </a:r>
            <a:r>
              <a:rPr b="0" spc="-10" dirty="0">
                <a:latin typeface="Bookman Old Style"/>
                <a:cs typeface="Bookman Old Style"/>
              </a:rPr>
              <a:t>труда </a:t>
            </a:r>
            <a:r>
              <a:rPr b="0" dirty="0">
                <a:latin typeface="Bookman Old Style"/>
                <a:cs typeface="Bookman Old Style"/>
              </a:rPr>
              <a:t>детей </a:t>
            </a:r>
            <a:r>
              <a:rPr b="0" spc="-5" dirty="0">
                <a:latin typeface="Bookman Old Style"/>
                <a:cs typeface="Bookman Old Style"/>
              </a:rPr>
              <a:t>и </a:t>
            </a:r>
            <a:r>
              <a:rPr b="0" spc="-10" dirty="0">
                <a:latin typeface="Bookman Old Style"/>
                <a:cs typeface="Bookman Old Style"/>
              </a:rPr>
              <a:t>взрослых; положительный </a:t>
            </a:r>
            <a:r>
              <a:rPr b="0" spc="-5" dirty="0">
                <a:latin typeface="Bookman Old Style"/>
                <a:cs typeface="Bookman Old Style"/>
              </a:rPr>
              <a:t>пример</a:t>
            </a:r>
            <a:r>
              <a:rPr b="0" spc="90" dirty="0">
                <a:latin typeface="Bookman Old Style"/>
                <a:cs typeface="Bookman Old Style"/>
              </a:rPr>
              <a:t> </a:t>
            </a:r>
            <a:r>
              <a:rPr b="0" spc="-10" dirty="0">
                <a:latin typeface="Bookman Old Style"/>
                <a:cs typeface="Bookman Old Style"/>
              </a:rPr>
              <a:t>взрослого</a:t>
            </a:r>
            <a:endParaRPr dirty="0">
              <a:latin typeface="Bookman Old Style"/>
              <a:cs typeface="Bookman Old Style"/>
            </a:endParaRPr>
          </a:p>
          <a:p>
            <a:pPr marL="12700" marR="40005" algn="just">
              <a:lnSpc>
                <a:spcPct val="100000"/>
              </a:lnSpc>
              <a:buFont typeface="Wingdings"/>
              <a:buChar char=""/>
              <a:tabLst>
                <a:tab pos="302260" algn="l"/>
                <a:tab pos="302895" algn="l"/>
              </a:tabLst>
            </a:pPr>
            <a:r>
              <a:rPr b="0" spc="-10" dirty="0">
                <a:latin typeface="Bookman Old Style"/>
                <a:cs typeface="Bookman Old Style"/>
              </a:rPr>
              <a:t>Многократное повторение </a:t>
            </a:r>
            <a:r>
              <a:rPr b="0" spc="-5" dirty="0">
                <a:latin typeface="Bookman Old Style"/>
                <a:cs typeface="Bookman Old Style"/>
              </a:rPr>
              <a:t>детьми </a:t>
            </a:r>
            <a:r>
              <a:rPr b="0" spc="-10" dirty="0">
                <a:latin typeface="Bookman Old Style"/>
                <a:cs typeface="Bookman Old Style"/>
              </a:rPr>
              <a:t>одних </a:t>
            </a:r>
            <a:r>
              <a:rPr b="0" spc="-5" dirty="0">
                <a:latin typeface="Bookman Old Style"/>
                <a:cs typeface="Bookman Old Style"/>
              </a:rPr>
              <a:t>и </a:t>
            </a:r>
            <a:r>
              <a:rPr b="0" dirty="0">
                <a:latin typeface="Bookman Old Style"/>
                <a:cs typeface="Bookman Old Style"/>
              </a:rPr>
              <a:t>тех </a:t>
            </a:r>
            <a:r>
              <a:rPr b="0" spc="-5" dirty="0">
                <a:latin typeface="Bookman Old Style"/>
                <a:cs typeface="Bookman Old Style"/>
              </a:rPr>
              <a:t>же действий в определенной  последовательности</a:t>
            </a:r>
            <a:endParaRPr dirty="0">
              <a:latin typeface="Bookman Old Style"/>
              <a:cs typeface="Bookman Old Style"/>
            </a:endParaRPr>
          </a:p>
          <a:p>
            <a:pPr marL="302260" indent="-290195" algn="just">
              <a:lnSpc>
                <a:spcPts val="1914"/>
              </a:lnSpc>
              <a:buFont typeface="Wingdings"/>
              <a:buChar char=""/>
              <a:tabLst>
                <a:tab pos="302260" algn="l"/>
                <a:tab pos="302895" algn="l"/>
              </a:tabLst>
            </a:pPr>
            <a:r>
              <a:rPr b="0" spc="-5" dirty="0">
                <a:latin typeface="Bookman Old Style"/>
                <a:cs typeface="Bookman Old Style"/>
              </a:rPr>
              <a:t>Непосредственная </a:t>
            </a:r>
            <a:r>
              <a:rPr b="0" spc="-10" dirty="0">
                <a:latin typeface="Bookman Old Style"/>
                <a:cs typeface="Bookman Old Style"/>
              </a:rPr>
              <a:t>помощь взрослого </a:t>
            </a:r>
            <a:r>
              <a:rPr b="0" spc="-5" dirty="0">
                <a:latin typeface="Bookman Old Style"/>
                <a:cs typeface="Bookman Old Style"/>
              </a:rPr>
              <a:t>детям </a:t>
            </a:r>
            <a:r>
              <a:rPr b="0" spc="-10" dirty="0">
                <a:latin typeface="Bookman Old Style"/>
                <a:cs typeface="Bookman Old Style"/>
              </a:rPr>
              <a:t>при </a:t>
            </a:r>
            <a:r>
              <a:rPr b="0" spc="-5" dirty="0">
                <a:latin typeface="Bookman Old Style"/>
                <a:cs typeface="Bookman Old Style"/>
              </a:rPr>
              <a:t>выполнении</a:t>
            </a:r>
            <a:r>
              <a:rPr b="0" spc="195" dirty="0">
                <a:latin typeface="Bookman Old Style"/>
                <a:cs typeface="Bookman Old Style"/>
              </a:rPr>
              <a:t> </a:t>
            </a:r>
            <a:r>
              <a:rPr b="0" spc="-5" dirty="0">
                <a:latin typeface="Bookman Old Style"/>
                <a:cs typeface="Bookman Old Style"/>
              </a:rPr>
              <a:t>действия</a:t>
            </a:r>
            <a:endParaRPr dirty="0">
              <a:latin typeface="Bookman Old Style"/>
              <a:cs typeface="Bookman Old Style"/>
            </a:endParaRPr>
          </a:p>
          <a:p>
            <a:pPr marL="12700" marR="2403475" algn="just">
              <a:lnSpc>
                <a:spcPts val="2160"/>
              </a:lnSpc>
              <a:spcBef>
                <a:spcPts val="70"/>
              </a:spcBef>
              <a:buFont typeface="Wingdings"/>
              <a:buChar char=""/>
              <a:tabLst>
                <a:tab pos="302260" algn="l"/>
                <a:tab pos="302895" algn="l"/>
              </a:tabLst>
            </a:pPr>
            <a:r>
              <a:rPr b="0" spc="-10" dirty="0">
                <a:latin typeface="Bookman Old Style"/>
                <a:cs typeface="Bookman Old Style"/>
              </a:rPr>
              <a:t>Объективная </a:t>
            </a:r>
            <a:r>
              <a:rPr b="0" spc="-5" dirty="0">
                <a:latin typeface="Bookman Old Style"/>
                <a:cs typeface="Bookman Old Style"/>
              </a:rPr>
              <a:t>оценка </a:t>
            </a:r>
            <a:r>
              <a:rPr b="0" spc="-5" dirty="0" err="1">
                <a:latin typeface="Bookman Old Style"/>
                <a:cs typeface="Bookman Old Style"/>
              </a:rPr>
              <a:t>результатов</a:t>
            </a:r>
            <a:r>
              <a:rPr b="0" spc="-5" dirty="0">
                <a:latin typeface="Bookman Old Style"/>
                <a:cs typeface="Bookman Old Style"/>
              </a:rPr>
              <a:t> </a:t>
            </a:r>
            <a:r>
              <a:rPr b="0" spc="-10" dirty="0" err="1" smtClean="0">
                <a:latin typeface="Bookman Old Style"/>
                <a:cs typeface="Bookman Old Style"/>
              </a:rPr>
              <a:t>трудовой</a:t>
            </a:r>
            <a:r>
              <a:rPr lang="en-US" spc="-10" dirty="0">
                <a:latin typeface="Bookman Old Style"/>
                <a:cs typeface="Bookman Old Style"/>
              </a:rPr>
              <a:t> </a:t>
            </a:r>
            <a:r>
              <a:rPr b="0" spc="-5" dirty="0" smtClean="0">
                <a:latin typeface="Bookman Old Style"/>
                <a:cs typeface="Bookman Old Style"/>
              </a:rPr>
              <a:t>деятельности</a:t>
            </a:r>
            <a:endParaRPr dirty="0">
              <a:latin typeface="Bookman Old Style"/>
              <a:cs typeface="Bookman Old Style"/>
            </a:endParaRPr>
          </a:p>
          <a:p>
            <a:pPr marL="337185" indent="-325120" algn="just">
              <a:lnSpc>
                <a:spcPct val="100000"/>
              </a:lnSpc>
              <a:spcBef>
                <a:spcPts val="130"/>
              </a:spcBef>
              <a:buSzPct val="112500"/>
              <a:buFont typeface="Wingdings"/>
              <a:buChar char=""/>
              <a:tabLst>
                <a:tab pos="337185" algn="l"/>
                <a:tab pos="337820" algn="l"/>
              </a:tabLst>
            </a:pPr>
            <a:r>
              <a:rPr b="0" spc="-5" dirty="0">
                <a:latin typeface="Bookman Old Style"/>
                <a:cs typeface="Bookman Old Style"/>
              </a:rPr>
              <a:t>Привлечение </a:t>
            </a:r>
            <a:r>
              <a:rPr b="0" dirty="0">
                <a:latin typeface="Bookman Old Style"/>
                <a:cs typeface="Bookman Old Style"/>
              </a:rPr>
              <a:t>детей </a:t>
            </a:r>
            <a:r>
              <a:rPr b="0" spc="-5" dirty="0">
                <a:latin typeface="Bookman Old Style"/>
                <a:cs typeface="Bookman Old Style"/>
              </a:rPr>
              <a:t>для </a:t>
            </a:r>
            <a:r>
              <a:rPr b="0" spc="-10" dirty="0">
                <a:latin typeface="Bookman Old Style"/>
                <a:cs typeface="Bookman Old Style"/>
              </a:rPr>
              <a:t>помощи </a:t>
            </a:r>
            <a:r>
              <a:rPr b="0" spc="-5" dirty="0">
                <a:latin typeface="Bookman Old Style"/>
                <a:cs typeface="Bookman Old Style"/>
              </a:rPr>
              <a:t>к</a:t>
            </a:r>
            <a:r>
              <a:rPr b="0" spc="45" dirty="0">
                <a:latin typeface="Bookman Old Style"/>
                <a:cs typeface="Bookman Old Style"/>
              </a:rPr>
              <a:t> </a:t>
            </a:r>
            <a:r>
              <a:rPr b="0" spc="-10" dirty="0">
                <a:latin typeface="Bookman Old Style"/>
                <a:cs typeface="Bookman Old Style"/>
              </a:rPr>
              <a:t>другому</a:t>
            </a:r>
            <a:endParaRPr dirty="0">
              <a:latin typeface="Bookman Old Style"/>
              <a:cs typeface="Bookman Old Style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39494" y="4221477"/>
            <a:ext cx="2019299" cy="15864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312918"/>
            <a:ext cx="2552700" cy="3403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8180" y="1022170"/>
            <a:ext cx="8603615" cy="2469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60045" indent="-347980" algn="just">
              <a:lnSpc>
                <a:spcPct val="100000"/>
              </a:lnSpc>
              <a:spcBef>
                <a:spcPts val="95"/>
              </a:spcBef>
              <a:buSzPct val="112500"/>
              <a:buFont typeface="Wingdings"/>
              <a:buChar char=""/>
              <a:tabLst>
                <a:tab pos="360045" algn="l"/>
                <a:tab pos="360680" algn="l"/>
              </a:tabLst>
            </a:pPr>
            <a:r>
              <a:rPr sz="1600" b="0" spc="-10" dirty="0">
                <a:latin typeface="Bookman Old Style"/>
                <a:cs typeface="Bookman Old Style"/>
              </a:rPr>
              <a:t>приучать </a:t>
            </a:r>
            <a:r>
              <a:rPr sz="1600" b="0" spc="-5" dirty="0">
                <a:latin typeface="Bookman Old Style"/>
                <a:cs typeface="Bookman Old Style"/>
              </a:rPr>
              <a:t>в семье и </a:t>
            </a:r>
            <a:r>
              <a:rPr sz="1600" b="0" spc="-10" dirty="0">
                <a:latin typeface="Bookman Old Style"/>
                <a:cs typeface="Bookman Old Style"/>
              </a:rPr>
              <a:t>детском саду </a:t>
            </a:r>
            <a:r>
              <a:rPr sz="1600" b="0" spc="-5" dirty="0">
                <a:latin typeface="Bookman Old Style"/>
                <a:cs typeface="Bookman Old Style"/>
              </a:rPr>
              <a:t>самостоятельно </a:t>
            </a:r>
            <a:r>
              <a:rPr sz="1600" b="0" spc="-10" dirty="0">
                <a:latin typeface="Bookman Old Style"/>
                <a:cs typeface="Bookman Old Style"/>
              </a:rPr>
              <a:t>убирать </a:t>
            </a:r>
            <a:r>
              <a:rPr sz="1600" b="0" spc="-5" dirty="0">
                <a:latin typeface="Bookman Old Style"/>
                <a:cs typeface="Bookman Old Style"/>
              </a:rPr>
              <a:t>и </a:t>
            </a:r>
            <a:r>
              <a:rPr sz="1600" b="0" spc="-10" dirty="0">
                <a:latin typeface="Bookman Old Style"/>
                <a:cs typeface="Bookman Old Style"/>
              </a:rPr>
              <a:t>мыть</a:t>
            </a:r>
            <a:r>
              <a:rPr sz="1600" b="0" spc="265" dirty="0">
                <a:latin typeface="Bookman Old Style"/>
                <a:cs typeface="Bookman Old Style"/>
              </a:rPr>
              <a:t> </a:t>
            </a:r>
            <a:r>
              <a:rPr sz="1600" b="0" spc="-10" dirty="0">
                <a:latin typeface="Bookman Old Style"/>
                <a:cs typeface="Bookman Old Style"/>
              </a:rPr>
              <a:t>игрушки;</a:t>
            </a:r>
            <a:endParaRPr sz="1600" dirty="0">
              <a:latin typeface="Bookman Old Style"/>
              <a:cs typeface="Bookman Old Style"/>
            </a:endParaRPr>
          </a:p>
          <a:p>
            <a:pPr marL="12700" marR="5080" algn="just">
              <a:lnSpc>
                <a:spcPct val="100000"/>
              </a:lnSpc>
              <a:spcBef>
                <a:spcPts val="45"/>
              </a:spcBef>
              <a:buFont typeface="Wingdings"/>
              <a:buChar char=""/>
              <a:tabLst>
                <a:tab pos="323215" algn="l"/>
                <a:tab pos="323850" algn="l"/>
              </a:tabLst>
            </a:pPr>
            <a:r>
              <a:rPr lang="ru-RU" sz="1600" b="0" spc="-10" dirty="0" smtClean="0">
                <a:latin typeface="Bookman Old Style"/>
                <a:cs typeface="Bookman Old Style"/>
              </a:rPr>
              <a:t>  </a:t>
            </a:r>
            <a:r>
              <a:rPr sz="1600" b="0" spc="-10" dirty="0" smtClean="0">
                <a:latin typeface="Bookman Old Style"/>
                <a:cs typeface="Bookman Old Style"/>
              </a:rPr>
              <a:t>учить </a:t>
            </a:r>
            <a:r>
              <a:rPr sz="1600" b="0" dirty="0">
                <a:latin typeface="Bookman Old Style"/>
                <a:cs typeface="Bookman Old Style"/>
              </a:rPr>
              <a:t>детей </a:t>
            </a:r>
            <a:r>
              <a:rPr sz="1600" b="0" spc="-5" dirty="0">
                <a:latin typeface="Bookman Old Style"/>
                <a:cs typeface="Bookman Old Style"/>
              </a:rPr>
              <a:t>самостоятельно </a:t>
            </a:r>
            <a:r>
              <a:rPr sz="1600" b="0" spc="-10" dirty="0">
                <a:latin typeface="Bookman Old Style"/>
                <a:cs typeface="Bookman Old Style"/>
              </a:rPr>
              <a:t>выполнять </a:t>
            </a:r>
            <a:r>
              <a:rPr sz="1600" b="0" spc="-5" dirty="0">
                <a:latin typeface="Bookman Old Style"/>
                <a:cs typeface="Bookman Old Style"/>
              </a:rPr>
              <a:t>обязанности дежурных по </a:t>
            </a:r>
            <a:r>
              <a:rPr sz="1600" b="0" spc="-10" dirty="0">
                <a:latin typeface="Bookman Old Style"/>
                <a:cs typeface="Bookman Old Style"/>
              </a:rPr>
              <a:t>столовой:  аккуратно </a:t>
            </a:r>
            <a:r>
              <a:rPr sz="1600" b="0" spc="-5" dirty="0">
                <a:latin typeface="Bookman Old Style"/>
                <a:cs typeface="Bookman Old Style"/>
              </a:rPr>
              <a:t>расставлять хлебницы, </a:t>
            </a:r>
            <a:r>
              <a:rPr sz="1600" b="0" spc="-10" dirty="0">
                <a:latin typeface="Bookman Old Style"/>
                <a:cs typeface="Bookman Old Style"/>
              </a:rPr>
              <a:t>раскладывать столовые </a:t>
            </a:r>
            <a:r>
              <a:rPr sz="1600" b="0" spc="-15" dirty="0">
                <a:latin typeface="Bookman Old Style"/>
                <a:cs typeface="Bookman Old Style"/>
              </a:rPr>
              <a:t>приборы </a:t>
            </a:r>
            <a:r>
              <a:rPr sz="1600" b="0" spc="-10" dirty="0">
                <a:latin typeface="Bookman Old Style"/>
                <a:cs typeface="Bookman Old Style"/>
              </a:rPr>
              <a:t>(ложки, вилки,  </a:t>
            </a:r>
            <a:r>
              <a:rPr sz="1600" b="0" spc="-5" dirty="0">
                <a:latin typeface="Bookman Old Style"/>
                <a:cs typeface="Bookman Old Style"/>
              </a:rPr>
              <a:t>ножи).;</a:t>
            </a:r>
            <a:endParaRPr sz="1600" dirty="0">
              <a:latin typeface="Bookman Old Style"/>
              <a:cs typeface="Bookman Old Style"/>
            </a:endParaRPr>
          </a:p>
          <a:p>
            <a:pPr marL="323215" indent="-311150" algn="just">
              <a:lnSpc>
                <a:spcPct val="100000"/>
              </a:lnSpc>
              <a:buFont typeface="Wingdings"/>
              <a:buChar char=""/>
              <a:tabLst>
                <a:tab pos="323215" algn="l"/>
                <a:tab pos="323850" algn="l"/>
              </a:tabLst>
            </a:pPr>
            <a:r>
              <a:rPr sz="1600" b="0" spc="-10" dirty="0">
                <a:latin typeface="Bookman Old Style"/>
                <a:cs typeface="Bookman Old Style"/>
              </a:rPr>
              <a:t>приучать </a:t>
            </a:r>
            <a:r>
              <a:rPr sz="1600" b="0" spc="-5" dirty="0">
                <a:latin typeface="Bookman Old Style"/>
                <a:cs typeface="Bookman Old Style"/>
              </a:rPr>
              <a:t>подготавливать рабочее место к </a:t>
            </a:r>
            <a:r>
              <a:rPr sz="1600" b="0" spc="-10" dirty="0">
                <a:latin typeface="Bookman Old Style"/>
                <a:cs typeface="Bookman Old Style"/>
              </a:rPr>
              <a:t>занятиям, </a:t>
            </a:r>
            <a:r>
              <a:rPr sz="1600" b="0" spc="-5" dirty="0">
                <a:latin typeface="Bookman Old Style"/>
                <a:cs typeface="Bookman Old Style"/>
              </a:rPr>
              <a:t>а затем </a:t>
            </a:r>
            <a:r>
              <a:rPr sz="1600" b="0" dirty="0">
                <a:latin typeface="Bookman Old Style"/>
                <a:cs typeface="Bookman Old Style"/>
              </a:rPr>
              <a:t>его</a:t>
            </a:r>
            <a:r>
              <a:rPr sz="1600" b="0" spc="180" dirty="0">
                <a:latin typeface="Bookman Old Style"/>
                <a:cs typeface="Bookman Old Style"/>
              </a:rPr>
              <a:t> </a:t>
            </a:r>
            <a:r>
              <a:rPr sz="1600" b="0" spc="-10" dirty="0">
                <a:latin typeface="Bookman Old Style"/>
                <a:cs typeface="Bookman Old Style"/>
              </a:rPr>
              <a:t>убрать;</a:t>
            </a:r>
            <a:endParaRPr sz="1600" dirty="0">
              <a:latin typeface="Bookman Old Style"/>
              <a:cs typeface="Bookman Old Style"/>
            </a:endParaRPr>
          </a:p>
          <a:p>
            <a:pPr marL="12700" marR="450850" algn="just">
              <a:lnSpc>
                <a:spcPct val="100000"/>
              </a:lnSpc>
              <a:spcBef>
                <a:spcPts val="5"/>
              </a:spcBef>
              <a:buFont typeface="Wingdings"/>
              <a:buChar char=""/>
              <a:tabLst>
                <a:tab pos="323215" algn="l"/>
                <a:tab pos="323850" algn="l"/>
              </a:tabLst>
            </a:pPr>
            <a:r>
              <a:rPr lang="ru-RU" sz="1600" b="0" spc="-10" dirty="0" smtClean="0">
                <a:latin typeface="Bookman Old Style"/>
                <a:cs typeface="Bookman Old Style"/>
              </a:rPr>
              <a:t>  </a:t>
            </a:r>
            <a:r>
              <a:rPr sz="1600" b="0" spc="-10" dirty="0" smtClean="0">
                <a:latin typeface="Bookman Old Style"/>
                <a:cs typeface="Bookman Old Style"/>
              </a:rPr>
              <a:t>учить </a:t>
            </a:r>
            <a:r>
              <a:rPr sz="1600" b="0" spc="-10" dirty="0">
                <a:latin typeface="Bookman Old Style"/>
                <a:cs typeface="Bookman Old Style"/>
              </a:rPr>
              <a:t>стирать кукольное </a:t>
            </a:r>
            <a:r>
              <a:rPr sz="1600" b="0" dirty="0">
                <a:latin typeface="Bookman Old Style"/>
                <a:cs typeface="Bookman Old Style"/>
              </a:rPr>
              <a:t>белье, </a:t>
            </a:r>
            <a:r>
              <a:rPr sz="1600" b="0" spc="-10" dirty="0">
                <a:latin typeface="Bookman Old Style"/>
                <a:cs typeface="Bookman Old Style"/>
              </a:rPr>
              <a:t>протирать </a:t>
            </a:r>
            <a:r>
              <a:rPr sz="1600" b="0" spc="-5" dirty="0">
                <a:latin typeface="Bookman Old Style"/>
                <a:cs typeface="Bookman Old Style"/>
              </a:rPr>
              <a:t>пыль на </a:t>
            </a:r>
            <a:r>
              <a:rPr sz="1600" b="0" dirty="0">
                <a:latin typeface="Bookman Old Style"/>
                <a:cs typeface="Bookman Old Style"/>
              </a:rPr>
              <a:t>мебели </a:t>
            </a:r>
            <a:r>
              <a:rPr sz="1600" b="0" spc="-5" dirty="0">
                <a:latin typeface="Bookman Old Style"/>
                <a:cs typeface="Bookman Old Style"/>
              </a:rPr>
              <a:t>и </a:t>
            </a:r>
            <a:r>
              <a:rPr sz="1600" b="0" spc="-10" dirty="0">
                <a:latin typeface="Bookman Old Style"/>
                <a:cs typeface="Bookman Old Style"/>
              </a:rPr>
              <a:t>подоконниках,  застилать</a:t>
            </a:r>
            <a:r>
              <a:rPr sz="1600" b="0" spc="15" dirty="0">
                <a:latin typeface="Bookman Old Style"/>
                <a:cs typeface="Bookman Old Style"/>
              </a:rPr>
              <a:t> </a:t>
            </a:r>
            <a:r>
              <a:rPr sz="1600" b="0" spc="-5" dirty="0">
                <a:latin typeface="Bookman Old Style"/>
                <a:cs typeface="Bookman Old Style"/>
              </a:rPr>
              <a:t>постель;</a:t>
            </a:r>
            <a:endParaRPr sz="1600" dirty="0">
              <a:latin typeface="Bookman Old Style"/>
              <a:cs typeface="Bookman Old Style"/>
            </a:endParaRPr>
          </a:p>
          <a:p>
            <a:pPr marL="12700" marR="328295" algn="just">
              <a:lnSpc>
                <a:spcPct val="100000"/>
              </a:lnSpc>
              <a:buFont typeface="Wingdings"/>
              <a:buChar char=""/>
              <a:tabLst>
                <a:tab pos="323215" algn="l"/>
                <a:tab pos="323850" algn="l"/>
              </a:tabLst>
            </a:pPr>
            <a:r>
              <a:rPr lang="ru-RU" sz="1600" b="0" spc="-10" dirty="0" smtClean="0">
                <a:latin typeface="Bookman Old Style"/>
                <a:cs typeface="Bookman Old Style"/>
              </a:rPr>
              <a:t>  </a:t>
            </a:r>
            <a:r>
              <a:rPr sz="1600" b="0" spc="-10" dirty="0" err="1" smtClean="0">
                <a:latin typeface="Bookman Old Style"/>
                <a:cs typeface="Bookman Old Style"/>
              </a:rPr>
              <a:t>приучать</a:t>
            </a:r>
            <a:r>
              <a:rPr sz="1600" b="0" spc="-10" dirty="0" smtClean="0">
                <a:latin typeface="Bookman Old Style"/>
                <a:cs typeface="Bookman Old Style"/>
              </a:rPr>
              <a:t> </a:t>
            </a:r>
            <a:r>
              <a:rPr sz="1600" b="0" dirty="0">
                <a:latin typeface="Bookman Old Style"/>
                <a:cs typeface="Bookman Old Style"/>
              </a:rPr>
              <a:t>детей </a:t>
            </a:r>
            <a:r>
              <a:rPr sz="1600" b="0" spc="-10" dirty="0">
                <a:latin typeface="Bookman Old Style"/>
                <a:cs typeface="Bookman Old Style"/>
              </a:rPr>
              <a:t>поддерживать порядок </a:t>
            </a:r>
            <a:r>
              <a:rPr sz="1600" b="0" spc="-5" dirty="0">
                <a:latin typeface="Bookman Old Style"/>
                <a:cs typeface="Bookman Old Style"/>
              </a:rPr>
              <a:t>в </a:t>
            </a:r>
            <a:r>
              <a:rPr sz="1600" b="0" spc="-10" dirty="0">
                <a:latin typeface="Bookman Old Style"/>
                <a:cs typeface="Bookman Old Style"/>
              </a:rPr>
              <a:t>группе </a:t>
            </a:r>
            <a:r>
              <a:rPr sz="1600" b="0" spc="-5" dirty="0">
                <a:latin typeface="Bookman Old Style"/>
                <a:cs typeface="Bookman Old Style"/>
              </a:rPr>
              <a:t>и на </a:t>
            </a:r>
            <a:r>
              <a:rPr sz="1600" b="0" spc="-10" dirty="0">
                <a:latin typeface="Bookman Old Style"/>
                <a:cs typeface="Bookman Old Style"/>
              </a:rPr>
              <a:t>участке детского сада:  убирать </a:t>
            </a:r>
            <a:r>
              <a:rPr sz="1600" b="0" spc="-5" dirty="0">
                <a:latin typeface="Bookman Old Style"/>
                <a:cs typeface="Bookman Old Style"/>
              </a:rPr>
              <a:t>на место </a:t>
            </a:r>
            <a:r>
              <a:rPr sz="1600" b="0" spc="-10" dirty="0">
                <a:latin typeface="Bookman Old Style"/>
                <a:cs typeface="Bookman Old Style"/>
              </a:rPr>
              <a:t>строительный </a:t>
            </a:r>
            <a:r>
              <a:rPr sz="1600" b="0" spc="-5" dirty="0">
                <a:latin typeface="Bookman Old Style"/>
                <a:cs typeface="Bookman Old Style"/>
              </a:rPr>
              <a:t>материал, </a:t>
            </a:r>
            <a:r>
              <a:rPr sz="1600" b="0" spc="-10" dirty="0">
                <a:latin typeface="Bookman Old Style"/>
                <a:cs typeface="Bookman Old Style"/>
              </a:rPr>
              <a:t>помогать </a:t>
            </a:r>
            <a:r>
              <a:rPr sz="1600" b="0" spc="-5" dirty="0">
                <a:latin typeface="Bookman Old Style"/>
                <a:cs typeface="Bookman Old Style"/>
              </a:rPr>
              <a:t>воспитателю, подклеивать  </a:t>
            </a:r>
            <a:r>
              <a:rPr sz="1600" b="0" spc="-10" dirty="0">
                <a:latin typeface="Bookman Old Style"/>
                <a:cs typeface="Bookman Old Style"/>
              </a:rPr>
              <a:t>книги,</a:t>
            </a:r>
            <a:r>
              <a:rPr sz="1600" b="0" spc="15" dirty="0">
                <a:latin typeface="Bookman Old Style"/>
                <a:cs typeface="Bookman Old Style"/>
              </a:rPr>
              <a:t> </a:t>
            </a:r>
            <a:r>
              <a:rPr sz="1600" b="0" spc="-15" dirty="0">
                <a:latin typeface="Bookman Old Style"/>
                <a:cs typeface="Bookman Old Style"/>
              </a:rPr>
              <a:t>коробки.</a:t>
            </a:r>
            <a:endParaRPr sz="1600" dirty="0">
              <a:latin typeface="Bookman Old Style"/>
              <a:cs typeface="Bookman Old Style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65262" y="328045"/>
            <a:ext cx="601091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Хозяйственно-бытовой труд </a:t>
            </a:r>
            <a:r>
              <a:rPr spc="-5" dirty="0"/>
              <a:t>: </a:t>
            </a:r>
            <a:r>
              <a:rPr dirty="0"/>
              <a:t>дети </a:t>
            </a:r>
            <a:r>
              <a:rPr spc="-5" dirty="0"/>
              <a:t>4 - 5</a:t>
            </a:r>
            <a:r>
              <a:rPr spc="-140" dirty="0"/>
              <a:t> </a:t>
            </a:r>
            <a:r>
              <a:rPr dirty="0"/>
              <a:t>лет</a:t>
            </a:r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1665262" cy="14295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824736" y="3797745"/>
            <a:ext cx="1057059" cy="9714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5867" y="3511563"/>
            <a:ext cx="2530929" cy="304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5056" y="3528128"/>
            <a:ext cx="2414225" cy="304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371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8601" y="304800"/>
            <a:ext cx="8534399" cy="265906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95"/>
              </a:spcBef>
            </a:pPr>
            <a:r>
              <a:rPr lang="ru-RU" dirty="0" smtClean="0"/>
              <a:t>Самообслуживание – </a:t>
            </a:r>
            <a:r>
              <a:rPr lang="ru-RU" sz="2400" dirty="0">
                <a:solidFill>
                  <a:schemeClr val="tx1"/>
                </a:solidFill>
              </a:rPr>
              <a:t>это труд, направленный на </a:t>
            </a:r>
            <a:r>
              <a:rPr lang="ru-RU" sz="2400" dirty="0" smtClean="0">
                <a:solidFill>
                  <a:schemeClr val="tx1"/>
                </a:solidFill>
              </a:rPr>
              <a:t>обслуживание самого </a:t>
            </a:r>
            <a:r>
              <a:rPr lang="ru-RU" sz="2400" dirty="0">
                <a:solidFill>
                  <a:schemeClr val="tx1"/>
                </a:solidFill>
              </a:rPr>
              <a:t>себя (умывание, одевание, раздевание </a:t>
            </a:r>
            <a:r>
              <a:rPr lang="ru-RU" sz="2400" dirty="0" smtClean="0">
                <a:solidFill>
                  <a:schemeClr val="tx1"/>
                </a:solidFill>
              </a:rPr>
              <a:t>и т.д</a:t>
            </a:r>
            <a:r>
              <a:rPr lang="ru-RU" sz="2400" dirty="0">
                <a:solidFill>
                  <a:schemeClr val="tx1"/>
                </a:solidFill>
              </a:rPr>
              <a:t>.)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Общественная </a:t>
            </a:r>
            <a:r>
              <a:rPr lang="ru-RU" sz="2400" dirty="0">
                <a:solidFill>
                  <a:schemeClr val="tx1"/>
                </a:solidFill>
              </a:rPr>
              <a:t>значимость: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- освобождает других от обслуживания себя;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- ребёнок овладевает всеми </a:t>
            </a:r>
            <a:r>
              <a:rPr lang="ru-RU" sz="2400" dirty="0" smtClean="0">
                <a:solidFill>
                  <a:schemeClr val="tx1"/>
                </a:solidFill>
              </a:rPr>
              <a:t>компонентами трудовой </a:t>
            </a:r>
            <a:r>
              <a:rPr lang="ru-RU" sz="2400" dirty="0">
                <a:solidFill>
                  <a:schemeClr val="tx1"/>
                </a:solidFill>
              </a:rPr>
              <a:t>деятельности </a:t>
            </a:r>
            <a:r>
              <a:rPr lang="ru-RU" sz="2400" dirty="0" smtClean="0">
                <a:solidFill>
                  <a:schemeClr val="tx1"/>
                </a:solidFill>
              </a:rPr>
              <a:t>и самостоятельностью.</a:t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sz="2400" dirty="0">
              <a:solidFill>
                <a:schemeClr val="tx1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228601" y="5461607"/>
            <a:ext cx="1665262" cy="14295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162800" y="5577765"/>
            <a:ext cx="1057059" cy="9714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3083677"/>
            <a:ext cx="3346174" cy="246197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3065810"/>
            <a:ext cx="3331769" cy="247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066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</TotalTime>
  <Words>605</Words>
  <Application>Microsoft Office PowerPoint</Application>
  <PresentationFormat>Экран (4:3)</PresentationFormat>
  <Paragraphs>51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Microsoft YaHei UI</vt:lpstr>
      <vt:lpstr>Bookman Old Style</vt:lpstr>
      <vt:lpstr>Calibri</vt:lpstr>
      <vt:lpstr>Monotype Corsiva</vt:lpstr>
      <vt:lpstr>Times New Roman</vt:lpstr>
      <vt:lpstr>Wingdings</vt:lpstr>
      <vt:lpstr>Office Theme</vt:lpstr>
      <vt:lpstr>Презентация PowerPoint</vt:lpstr>
      <vt:lpstr>Презентация PowerPoint</vt:lpstr>
      <vt:lpstr>Цель трудового воспитания –  формирование положительного отношения детей к  труду.</vt:lpstr>
      <vt:lpstr>Условия организации труда детей.</vt:lpstr>
      <vt:lpstr>Виды детского труда:</vt:lpstr>
      <vt:lpstr>Хозяйственно-бытовой труд</vt:lpstr>
      <vt:lpstr>Методические приемы формирования навыков  хозяйственно - бытового труда</vt:lpstr>
      <vt:lpstr>Хозяйственно-бытовой труд : дети 4 - 5 лет</vt:lpstr>
      <vt:lpstr>Самообслуживание – это труд, направленный на обслуживание самого себя (умывание, одевание, раздевание и т.д.) Общественная значимость: - освобождает других от обслуживания себя; - ребёнок овладевает всеми компонентами трудовой деятельности и самостоятельностью. </vt:lpstr>
      <vt:lpstr>Методические приемы формирования самообслуживания  Основным методическим приемом формирования навыков является показ выполнения каждого элементарного действия и их последовательности. Многократное повторение детьми одних и тех же действий в определенной последовательности. Подробные словесные комментарии взрослых, сопровождающие действия детей.  Общее напоминание последовательности действий. Объективная оценка результатов трудовой деятельности.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для родителей «Хозяйственно-бытовой труд дошкольников».</dc:title>
  <dc:creator>Администратор</dc:creator>
  <cp:lastModifiedBy>Виктор</cp:lastModifiedBy>
  <cp:revision>20</cp:revision>
  <dcterms:created xsi:type="dcterms:W3CDTF">2025-04-24T15:59:52Z</dcterms:created>
  <dcterms:modified xsi:type="dcterms:W3CDTF">2025-04-29T17:04:35Z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2018-11-01T00:00:00Z</vt:filetime>
  </property>
  <property fmtid="{D5CDD505-2E9C-101B-9397-08002B2CF9AE}" pid="3" name="Creator">
    <vt:lpwstr>Acrobat PDFMaker 11 для PowerPoint</vt:lpwstr>
  </property>
  <property fmtid="{D5CDD505-2E9C-101B-9397-08002B2CF9AE}" pid="4" name="LastSaved">
    <vt:filetime>2025-04-24T00:00:00Z</vt:filetime>
  </property>
</Properties>
</file>