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notesMasterIdLst>
    <p:notesMasterId r:id="rId21"/>
  </p:notesMasterIdLst>
  <p:sldIdLst>
    <p:sldId id="259" r:id="rId11"/>
    <p:sldId id="261" r:id="rId12"/>
    <p:sldId id="262" r:id="rId13"/>
    <p:sldId id="263" r:id="rId14"/>
    <p:sldId id="265" r:id="rId15"/>
    <p:sldId id="264" r:id="rId16"/>
    <p:sldId id="266" r:id="rId17"/>
    <p:sldId id="267" r:id="rId18"/>
    <p:sldId id="268" r:id="rId19"/>
    <p:sldId id="25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D982B-F274-4BA3-8F19-028AA15117A4}" type="doc">
      <dgm:prSet loTypeId="urn:microsoft.com/office/officeart/2005/8/layout/chevron1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BF07599-40A3-43F8-B74C-B9C9D197B9C8}">
      <dgm:prSet phldrT="[Text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Личностные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A33227-C3A2-40A7-900E-1D070E545DAC}" type="parTrans" cxnId="{B0DAC2FD-EDA1-441B-A845-0C1964D6B924}">
      <dgm:prSet/>
      <dgm:spPr/>
      <dgm:t>
        <a:bodyPr/>
        <a:lstStyle/>
        <a:p>
          <a:endParaRPr lang="ru-RU" sz="2800"/>
        </a:p>
      </dgm:t>
    </dgm:pt>
    <dgm:pt modelId="{347A4B58-92E3-49B2-BBF5-15BF5A0F478B}" type="sibTrans" cxnId="{B0DAC2FD-EDA1-441B-A845-0C1964D6B924}">
      <dgm:prSet/>
      <dgm:spPr/>
      <dgm:t>
        <a:bodyPr/>
        <a:lstStyle/>
        <a:p>
          <a:endParaRPr lang="ru-RU" sz="2800"/>
        </a:p>
      </dgm:t>
    </dgm:pt>
    <dgm:pt modelId="{964A18CD-1B5D-4A7E-B182-2927E17348E0}">
      <dgm:prSet phldrT="[Text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Предметные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C13AAE-4246-46D9-9B6E-D27D7FCA92D1}" type="parTrans" cxnId="{57D1E1FE-AB13-4507-B39B-15BDE576AB21}">
      <dgm:prSet/>
      <dgm:spPr/>
      <dgm:t>
        <a:bodyPr/>
        <a:lstStyle/>
        <a:p>
          <a:endParaRPr lang="ru-RU" sz="2800"/>
        </a:p>
      </dgm:t>
    </dgm:pt>
    <dgm:pt modelId="{63F601AF-EA35-4E0A-A9D9-C60ACFB6BC55}" type="sibTrans" cxnId="{57D1E1FE-AB13-4507-B39B-15BDE576AB21}">
      <dgm:prSet/>
      <dgm:spPr/>
      <dgm:t>
        <a:bodyPr/>
        <a:lstStyle/>
        <a:p>
          <a:endParaRPr lang="ru-RU" sz="2800"/>
        </a:p>
      </dgm:t>
    </dgm:pt>
    <dgm:pt modelId="{25761703-EE26-4CA8-B049-3F157889CE06}">
      <dgm:prSet phldrT="[Text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Мета-предметные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E1D751-E7E3-4E30-AC49-4C8227478F52}" type="parTrans" cxnId="{B4023F34-1758-4145-893F-044E6D16D52E}">
      <dgm:prSet/>
      <dgm:spPr/>
      <dgm:t>
        <a:bodyPr/>
        <a:lstStyle/>
        <a:p>
          <a:endParaRPr lang="ru-RU" sz="2800"/>
        </a:p>
      </dgm:t>
    </dgm:pt>
    <dgm:pt modelId="{B74F6A51-714F-4AA7-B42B-E7F20847B954}" type="sibTrans" cxnId="{B4023F34-1758-4145-893F-044E6D16D52E}">
      <dgm:prSet/>
      <dgm:spPr/>
      <dgm:t>
        <a:bodyPr/>
        <a:lstStyle/>
        <a:p>
          <a:endParaRPr lang="ru-RU" sz="2800"/>
        </a:p>
      </dgm:t>
    </dgm:pt>
    <dgm:pt modelId="{83BF0D0E-CEE2-4D71-A59A-24428141268C}" type="pres">
      <dgm:prSet presAssocID="{8BBD982B-F274-4BA3-8F19-028AA15117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2AB35D-7F85-4F08-9397-AA61FB00442A}" type="pres">
      <dgm:prSet presAssocID="{7BF07599-40A3-43F8-B74C-B9C9D197B9C8}" presName="parTxOnly" presStyleLbl="node1" presStyleIdx="0" presStyleCnt="3" custLinFactNeighborX="-217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77585-BE73-4FF0-B2F3-AF881F23F55D}" type="pres">
      <dgm:prSet presAssocID="{347A4B58-92E3-49B2-BBF5-15BF5A0F478B}" presName="parTxOnlySpace" presStyleCnt="0"/>
      <dgm:spPr/>
      <dgm:t>
        <a:bodyPr/>
        <a:lstStyle/>
        <a:p>
          <a:endParaRPr lang="ru-RU"/>
        </a:p>
      </dgm:t>
    </dgm:pt>
    <dgm:pt modelId="{43FF70E3-3B35-4DF9-A907-606680DFC178}" type="pres">
      <dgm:prSet presAssocID="{964A18CD-1B5D-4A7E-B182-2927E17348E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0ACDF-AC15-4B39-99F9-7A6A02E1B5CD}" type="pres">
      <dgm:prSet presAssocID="{63F601AF-EA35-4E0A-A9D9-C60ACFB6BC55}" presName="parTxOnlySpace" presStyleCnt="0"/>
      <dgm:spPr/>
      <dgm:t>
        <a:bodyPr/>
        <a:lstStyle/>
        <a:p>
          <a:endParaRPr lang="ru-RU"/>
        </a:p>
      </dgm:t>
    </dgm:pt>
    <dgm:pt modelId="{40E75915-E9B1-4ABD-839B-3CFD5E25D23D}" type="pres">
      <dgm:prSet presAssocID="{25761703-EE26-4CA8-B049-3F157889CE0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D1E1FE-AB13-4507-B39B-15BDE576AB21}" srcId="{8BBD982B-F274-4BA3-8F19-028AA15117A4}" destId="{964A18CD-1B5D-4A7E-B182-2927E17348E0}" srcOrd="1" destOrd="0" parTransId="{90C13AAE-4246-46D9-9B6E-D27D7FCA92D1}" sibTransId="{63F601AF-EA35-4E0A-A9D9-C60ACFB6BC55}"/>
    <dgm:cxn modelId="{765B639F-599A-40BC-8A9A-155D3EAB846D}" type="presOf" srcId="{7BF07599-40A3-43F8-B74C-B9C9D197B9C8}" destId="{372AB35D-7F85-4F08-9397-AA61FB00442A}" srcOrd="0" destOrd="0" presId="urn:microsoft.com/office/officeart/2005/8/layout/chevron1"/>
    <dgm:cxn modelId="{95F9EA5D-2C6C-4045-A9C6-8533E3CFE59F}" type="presOf" srcId="{964A18CD-1B5D-4A7E-B182-2927E17348E0}" destId="{43FF70E3-3B35-4DF9-A907-606680DFC178}" srcOrd="0" destOrd="0" presId="urn:microsoft.com/office/officeart/2005/8/layout/chevron1"/>
    <dgm:cxn modelId="{B0DAC2FD-EDA1-441B-A845-0C1964D6B924}" srcId="{8BBD982B-F274-4BA3-8F19-028AA15117A4}" destId="{7BF07599-40A3-43F8-B74C-B9C9D197B9C8}" srcOrd="0" destOrd="0" parTransId="{05A33227-C3A2-40A7-900E-1D070E545DAC}" sibTransId="{347A4B58-92E3-49B2-BBF5-15BF5A0F478B}"/>
    <dgm:cxn modelId="{6F38CCCB-7C0E-4DBD-97BC-BB299D02E81C}" type="presOf" srcId="{25761703-EE26-4CA8-B049-3F157889CE06}" destId="{40E75915-E9B1-4ABD-839B-3CFD5E25D23D}" srcOrd="0" destOrd="0" presId="urn:microsoft.com/office/officeart/2005/8/layout/chevron1"/>
    <dgm:cxn modelId="{B4023F34-1758-4145-893F-044E6D16D52E}" srcId="{8BBD982B-F274-4BA3-8F19-028AA15117A4}" destId="{25761703-EE26-4CA8-B049-3F157889CE06}" srcOrd="2" destOrd="0" parTransId="{5EE1D751-E7E3-4E30-AC49-4C8227478F52}" sibTransId="{B74F6A51-714F-4AA7-B42B-E7F20847B954}"/>
    <dgm:cxn modelId="{59772477-D1B1-47B9-A412-ABF70827AD24}" type="presOf" srcId="{8BBD982B-F274-4BA3-8F19-028AA15117A4}" destId="{83BF0D0E-CEE2-4D71-A59A-24428141268C}" srcOrd="0" destOrd="0" presId="urn:microsoft.com/office/officeart/2005/8/layout/chevron1"/>
    <dgm:cxn modelId="{6DEAB2C0-4706-4DEA-8607-E1D9C217AC67}" type="presParOf" srcId="{83BF0D0E-CEE2-4D71-A59A-24428141268C}" destId="{372AB35D-7F85-4F08-9397-AA61FB00442A}" srcOrd="0" destOrd="0" presId="urn:microsoft.com/office/officeart/2005/8/layout/chevron1"/>
    <dgm:cxn modelId="{8159A3E3-4AE0-41C7-9CE0-11F30F67F1A4}" type="presParOf" srcId="{83BF0D0E-CEE2-4D71-A59A-24428141268C}" destId="{1F777585-BE73-4FF0-B2F3-AF881F23F55D}" srcOrd="1" destOrd="0" presId="urn:microsoft.com/office/officeart/2005/8/layout/chevron1"/>
    <dgm:cxn modelId="{12CE8515-260F-4114-91C7-8614FDFFDC44}" type="presParOf" srcId="{83BF0D0E-CEE2-4D71-A59A-24428141268C}" destId="{43FF70E3-3B35-4DF9-A907-606680DFC178}" srcOrd="2" destOrd="0" presId="urn:microsoft.com/office/officeart/2005/8/layout/chevron1"/>
    <dgm:cxn modelId="{17E0A4D5-3D49-4B57-A4BA-281E6B73B5B1}" type="presParOf" srcId="{83BF0D0E-CEE2-4D71-A59A-24428141268C}" destId="{9A80ACDF-AC15-4B39-99F9-7A6A02E1B5CD}" srcOrd="3" destOrd="0" presId="urn:microsoft.com/office/officeart/2005/8/layout/chevron1"/>
    <dgm:cxn modelId="{9D44427B-81CB-402D-8BE9-7C3F044A2E81}" type="presParOf" srcId="{83BF0D0E-CEE2-4D71-A59A-24428141268C}" destId="{40E75915-E9B1-4ABD-839B-3CFD5E25D23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AB35D-7F85-4F08-9397-AA61FB00442A}">
      <dsp:nvSpPr>
        <dsp:cNvPr id="0" name=""/>
        <dsp:cNvSpPr/>
      </dsp:nvSpPr>
      <dsp:spPr>
        <a:xfrm>
          <a:off x="0" y="1251691"/>
          <a:ext cx="2696903" cy="107876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Личностные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9381" y="1251691"/>
        <a:ext cx="1618142" cy="1078761"/>
      </dsp:txXfrm>
    </dsp:sp>
    <dsp:sp modelId="{43FF70E3-3B35-4DF9-A907-606680DFC178}">
      <dsp:nvSpPr>
        <dsp:cNvPr id="0" name=""/>
        <dsp:cNvSpPr/>
      </dsp:nvSpPr>
      <dsp:spPr>
        <a:xfrm>
          <a:off x="2429426" y="1251691"/>
          <a:ext cx="2696903" cy="1078761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43000"/>
                <a:satMod val="165000"/>
              </a:schemeClr>
            </a:gs>
            <a:gs pos="55000">
              <a:schemeClr val="accent3">
                <a:hueOff val="5625132"/>
                <a:satOff val="-8440"/>
                <a:lumOff val="-1373"/>
                <a:alphaOff val="0"/>
                <a:tint val="83000"/>
                <a:satMod val="155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Предметные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68807" y="1251691"/>
        <a:ext cx="1618142" cy="1078761"/>
      </dsp:txXfrm>
    </dsp:sp>
    <dsp:sp modelId="{40E75915-E9B1-4ABD-839B-3CFD5E25D23D}">
      <dsp:nvSpPr>
        <dsp:cNvPr id="0" name=""/>
        <dsp:cNvSpPr/>
      </dsp:nvSpPr>
      <dsp:spPr>
        <a:xfrm>
          <a:off x="4856639" y="1251691"/>
          <a:ext cx="2696903" cy="1078761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43000"/>
                <a:satMod val="165000"/>
              </a:schemeClr>
            </a:gs>
            <a:gs pos="55000">
              <a:schemeClr val="accent3">
                <a:hueOff val="11250264"/>
                <a:satOff val="-16880"/>
                <a:lumOff val="-2745"/>
                <a:alphaOff val="0"/>
                <a:tint val="83000"/>
                <a:satMod val="155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Мета-предметные</a:t>
          </a: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96020" y="1251691"/>
        <a:ext cx="1618142" cy="1078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04D04-C71D-41E6-9824-5AA412265187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72D6F-8824-47C9-AE67-E3C5DDF6A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предоставления обновлений</a:t>
            </a:r>
            <a:r>
              <a:rPr lang="ru-RU" baseline="0" dirty="0" smtClean="0"/>
              <a:t> вех проекта.</a:t>
            </a:r>
            <a:endParaRPr lang="ru-RU" dirty="0" smtClean="0"/>
          </a:p>
          <a:p>
            <a:endParaRPr lang="ru-RU" baseline="0" dirty="0" smtClean="0"/>
          </a:p>
          <a:p>
            <a:pPr lvl="0"/>
            <a:r>
              <a:rPr lang="ru-RU" sz="1000" b="1" dirty="0" smtClean="0"/>
              <a:t>Разделы</a:t>
            </a:r>
            <a:endParaRPr lang="ru-RU" sz="1000" b="0" dirty="0" smtClean="0"/>
          </a:p>
          <a:p>
            <a:pPr lvl="0"/>
            <a:r>
              <a:rPr lang="ru-RU" sz="1000" b="0" dirty="0" smtClean="0"/>
              <a:t>Для добавления разделов щелкните слайд правой кнопкой мыши.</a:t>
            </a:r>
            <a:r>
              <a:rPr lang="ru-RU" sz="10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000" b="0" dirty="0" smtClean="0"/>
          </a:p>
          <a:p>
            <a:pPr lvl="0"/>
            <a:endParaRPr lang="ru-RU" sz="1000" b="1" dirty="0" smtClean="0"/>
          </a:p>
          <a:p>
            <a:pPr lvl="0"/>
            <a:r>
              <a:rPr lang="ru-RU" sz="1000" b="1" dirty="0" smtClean="0"/>
              <a:t>Заметки</a:t>
            </a:r>
          </a:p>
          <a:p>
            <a:pPr lvl="0"/>
            <a:r>
              <a:rPr lang="ru-RU" sz="10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0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0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000" dirty="0" smtClean="0"/>
          </a:p>
          <a:p>
            <a:pPr lvl="0">
              <a:buFontTx/>
              <a:buNone/>
            </a:pPr>
            <a:r>
              <a:rPr lang="ru-RU" sz="10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000" dirty="0" smtClean="0"/>
              <a:t>Обратите особое внимание на графики, диаграммы и надписи.</a:t>
            </a:r>
            <a:r>
              <a:rPr lang="ru-RU" sz="1000" baseline="0" dirty="0" smtClean="0"/>
              <a:t> </a:t>
            </a:r>
            <a:endParaRPr lang="ru-RU" sz="1000" dirty="0" smtClean="0"/>
          </a:p>
          <a:p>
            <a:pPr lvl="0"/>
            <a:r>
              <a:rPr lang="ru-RU" sz="1000" dirty="0" smtClean="0"/>
              <a:t>Учтите, что печать будет выполняться в черно-белом режиме или в оттенках серого. Выполните пробную печать, чтобы убедиться в сохранении разницы между цветами при печати в черно-белом режиме или в оттенках серого.</a:t>
            </a:r>
          </a:p>
          <a:p>
            <a:pPr lvl="0">
              <a:buFontTx/>
              <a:buNone/>
            </a:pPr>
            <a:endParaRPr lang="ru-RU" sz="1000" dirty="0" smtClean="0"/>
          </a:p>
          <a:p>
            <a:pPr lvl="0">
              <a:buFontTx/>
              <a:buNone/>
            </a:pPr>
            <a:r>
              <a:rPr lang="ru-RU" sz="1000" b="1" dirty="0" smtClean="0"/>
              <a:t>Диаграммы, таблицы и графики</a:t>
            </a:r>
          </a:p>
          <a:p>
            <a:pPr lvl="0"/>
            <a:r>
              <a:rPr lang="ru-RU" sz="10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0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1</a:t>
            </a:fld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* Если какая-либо из</a:t>
            </a:r>
            <a:r>
              <a:rPr lang="ru-RU" baseline="0" dirty="0" smtClean="0"/>
              <a:t> этих проблем вызывает отставание от расписания или требует дальнейшего обсуждения, включите подробности в следующий слайд.</a:t>
            </a:r>
          </a:p>
          <a:p>
            <a:pPr>
              <a:buFont typeface="Arial" charset="0"/>
              <a:buNone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2</a:t>
            </a:fld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Чему посвящен этот</a:t>
            </a:r>
            <a:r>
              <a:rPr lang="ru-RU" baseline="0" dirty="0" smtClean="0"/>
              <a:t> проект?</a:t>
            </a:r>
          </a:p>
          <a:p>
            <a:r>
              <a:rPr lang="ru-RU" dirty="0" smtClean="0"/>
              <a:t>Определите</a:t>
            </a:r>
            <a:r>
              <a:rPr lang="ru-RU" baseline="0" dirty="0" smtClean="0"/>
              <a:t> цель проекта</a:t>
            </a:r>
          </a:p>
          <a:p>
            <a:pPr lvl="1"/>
            <a:r>
              <a:rPr lang="ru-RU" dirty="0" smtClean="0"/>
              <a:t>Похож ли он на прошлые проекты или ставит новые задачи?</a:t>
            </a:r>
          </a:p>
          <a:p>
            <a:r>
              <a:rPr lang="ru-RU" baseline="0" dirty="0" smtClean="0"/>
              <a:t>Определите область проекта</a:t>
            </a:r>
          </a:p>
          <a:p>
            <a:pPr lvl="1"/>
            <a:r>
              <a:rPr lang="ru-RU" baseline="0" dirty="0" smtClean="0"/>
              <a:t>Является ли проект независимым или имеет связь с другими проектами?</a:t>
            </a:r>
          </a:p>
          <a:p>
            <a:pPr lvl="0"/>
            <a:endParaRPr lang="ru-RU" baseline="0" dirty="0" smtClean="0"/>
          </a:p>
          <a:p>
            <a:pPr lvl="0"/>
            <a:r>
              <a:rPr lang="ru-RU" baseline="0" dirty="0" smtClean="0"/>
              <a:t>* Обратите внимание: этот слайд не является необходимым для еженедельных собраний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smtClean="0">
                <a:solidFill>
                  <a:prstClr val="black"/>
                </a:solidFill>
              </a:rPr>
              <a:pPr/>
              <a:t>5</a:t>
            </a:fld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ru-RU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/>
              <a:t>Щелкните для изменения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9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ru-RU" sz="3600" b="0" cap="none">
                <a:latin typeface="Georgia" pitchFamily="18" charset="0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ru-RU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60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ru-RU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>
                <a:latin typeface="Georgia" pitchFamily="18" charset="0"/>
              </a:defRPr>
            </a:lvl2pPr>
            <a:lvl3pPr eaLnBrk="1" latinLnBrk="0" hangingPunct="1">
              <a:defRPr kumimoji="0" lang="ru-RU" sz="2000">
                <a:latin typeface="Georgia" pitchFamily="18" charset="0"/>
              </a:defRPr>
            </a:lvl3pPr>
            <a:lvl4pPr eaLnBrk="1" latinLnBrk="0" hangingPunct="1">
              <a:defRPr kumimoji="0" lang="ru-RU" sz="2000">
                <a:latin typeface="Georgia" pitchFamily="18" charset="0"/>
              </a:defRPr>
            </a:lvl4pPr>
            <a:lvl5pPr eaLnBrk="1" latinLnBrk="0" hangingPunct="1">
              <a:defRPr kumimoji="0" lang="ru-RU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13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73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93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ru-RU" sz="2800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51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3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74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67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19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ru-RU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/>
              <a:t>Щелкните для изменения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6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ru-RU" sz="3600" b="0" cap="none">
                <a:latin typeface="Georgia" pitchFamily="18" charset="0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ru-RU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85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ru-RU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>
                <a:latin typeface="Georgia" pitchFamily="18" charset="0"/>
              </a:defRPr>
            </a:lvl2pPr>
            <a:lvl3pPr eaLnBrk="1" latinLnBrk="0" hangingPunct="1">
              <a:defRPr kumimoji="0" lang="ru-RU" sz="2000">
                <a:latin typeface="Georgia" pitchFamily="18" charset="0"/>
              </a:defRPr>
            </a:lvl3pPr>
            <a:lvl4pPr eaLnBrk="1" latinLnBrk="0" hangingPunct="1">
              <a:defRPr kumimoji="0" lang="ru-RU" sz="2000">
                <a:latin typeface="Georgia" pitchFamily="18" charset="0"/>
              </a:defRPr>
            </a:lvl4pPr>
            <a:lvl5pPr eaLnBrk="1" latinLnBrk="0" hangingPunct="1">
              <a:defRPr kumimoji="0" lang="ru-RU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43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64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66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ru-RU" sz="2800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55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37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02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22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01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01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ru-RU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/>
              <a:t>Щелкните для изменения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ru-RU" sz="3600" b="0" cap="none">
                <a:latin typeface="Georgia" pitchFamily="18" charset="0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ru-RU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17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ru-RU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>
                <a:latin typeface="Georgia" pitchFamily="18" charset="0"/>
              </a:defRPr>
            </a:lvl2pPr>
            <a:lvl3pPr eaLnBrk="1" latinLnBrk="0" hangingPunct="1">
              <a:defRPr kumimoji="0" lang="ru-RU" sz="2000">
                <a:latin typeface="Georgia" pitchFamily="18" charset="0"/>
              </a:defRPr>
            </a:lvl3pPr>
            <a:lvl4pPr eaLnBrk="1" latinLnBrk="0" hangingPunct="1">
              <a:defRPr kumimoji="0" lang="ru-RU" sz="2000">
                <a:latin typeface="Georgia" pitchFamily="18" charset="0"/>
              </a:defRPr>
            </a:lvl4pPr>
            <a:lvl5pPr eaLnBrk="1" latinLnBrk="0" hangingPunct="1">
              <a:defRPr kumimoji="0" lang="ru-RU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60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55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31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ru-RU" sz="2800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47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41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61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18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20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47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ru-RU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/>
              <a:t>Щелкните для изменения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ru-RU" sz="3600" b="0" cap="none">
                <a:latin typeface="Georgia" pitchFamily="18" charset="0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ru-RU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97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ru-RU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>
                <a:latin typeface="Georgia" pitchFamily="18" charset="0"/>
              </a:defRPr>
            </a:lvl2pPr>
            <a:lvl3pPr eaLnBrk="1" latinLnBrk="0" hangingPunct="1">
              <a:defRPr kumimoji="0" lang="ru-RU" sz="2000">
                <a:latin typeface="Georgia" pitchFamily="18" charset="0"/>
              </a:defRPr>
            </a:lvl3pPr>
            <a:lvl4pPr eaLnBrk="1" latinLnBrk="0" hangingPunct="1">
              <a:defRPr kumimoji="0" lang="ru-RU" sz="2000">
                <a:latin typeface="Georgia" pitchFamily="18" charset="0"/>
              </a:defRPr>
            </a:lvl4pPr>
            <a:lvl5pPr eaLnBrk="1" latinLnBrk="0" hangingPunct="1">
              <a:defRPr kumimoji="0" lang="ru-RU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61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70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38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ru-RU" sz="2800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52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59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45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3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01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89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ru-RU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/>
              <a:t>Щелкните для изменения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ru-RU" sz="3600" b="0" cap="none">
                <a:latin typeface="Georgia" pitchFamily="18" charset="0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ru-RU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61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ru-RU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>
                <a:latin typeface="Georgia" pitchFamily="18" charset="0"/>
              </a:defRPr>
            </a:lvl2pPr>
            <a:lvl3pPr eaLnBrk="1" latinLnBrk="0" hangingPunct="1">
              <a:defRPr kumimoji="0" lang="ru-RU" sz="2000">
                <a:latin typeface="Georgia" pitchFamily="18" charset="0"/>
              </a:defRPr>
            </a:lvl3pPr>
            <a:lvl4pPr eaLnBrk="1" latinLnBrk="0" hangingPunct="1">
              <a:defRPr kumimoji="0" lang="ru-RU" sz="2000">
                <a:latin typeface="Georgia" pitchFamily="18" charset="0"/>
              </a:defRPr>
            </a:lvl4pPr>
            <a:lvl5pPr eaLnBrk="1" latinLnBrk="0" hangingPunct="1">
              <a:defRPr kumimoji="0" lang="ru-RU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46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81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85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ru-RU" sz="2800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11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76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16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27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72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81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ru-RU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/>
              <a:t>Щелкните для изменения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ru-RU" sz="3600" b="0" cap="none">
                <a:latin typeface="Georgia" pitchFamily="18" charset="0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ru-RU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49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ru-RU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>
                <a:latin typeface="Georgia" pitchFamily="18" charset="0"/>
              </a:defRPr>
            </a:lvl2pPr>
            <a:lvl3pPr eaLnBrk="1" latinLnBrk="0" hangingPunct="1">
              <a:defRPr kumimoji="0" lang="ru-RU" sz="2000">
                <a:latin typeface="Georgia" pitchFamily="18" charset="0"/>
              </a:defRPr>
            </a:lvl3pPr>
            <a:lvl4pPr eaLnBrk="1" latinLnBrk="0" hangingPunct="1">
              <a:defRPr kumimoji="0" lang="ru-RU" sz="2000">
                <a:latin typeface="Georgia" pitchFamily="18" charset="0"/>
              </a:defRPr>
            </a:lvl4pPr>
            <a:lvl5pPr eaLnBrk="1" latinLnBrk="0" hangingPunct="1">
              <a:defRPr kumimoji="0" lang="ru-RU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61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99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34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ru-RU" sz="2800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6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2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46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75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98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27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ru-RU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/>
              <a:t>Щелкните для изменения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0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ru-RU" sz="3600" b="0" cap="none">
                <a:latin typeface="Georgia" pitchFamily="18" charset="0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ru-RU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61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ru-RU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>
                <a:latin typeface="Georgia" pitchFamily="18" charset="0"/>
              </a:defRPr>
            </a:lvl2pPr>
            <a:lvl3pPr eaLnBrk="1" latinLnBrk="0" hangingPunct="1">
              <a:defRPr kumimoji="0" lang="ru-RU" sz="2000">
                <a:latin typeface="Georgia" pitchFamily="18" charset="0"/>
              </a:defRPr>
            </a:lvl3pPr>
            <a:lvl4pPr eaLnBrk="1" latinLnBrk="0" hangingPunct="1">
              <a:defRPr kumimoji="0" lang="ru-RU" sz="2000">
                <a:latin typeface="Georgia" pitchFamily="18" charset="0"/>
              </a:defRPr>
            </a:lvl4pPr>
            <a:lvl5pPr eaLnBrk="1" latinLnBrk="0" hangingPunct="1">
              <a:defRPr kumimoji="0" lang="ru-RU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86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60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50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ru-RU" sz="2800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34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21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72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47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62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90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ru-RU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/>
              <a:t>Щелкните для изменения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ru-RU" sz="3600" b="0" cap="none">
                <a:latin typeface="Georgia" pitchFamily="18" charset="0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ru-RU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954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ru-RU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>
                <a:latin typeface="Georgia" pitchFamily="18" charset="0"/>
              </a:defRPr>
            </a:lvl2pPr>
            <a:lvl3pPr eaLnBrk="1" latinLnBrk="0" hangingPunct="1">
              <a:defRPr kumimoji="0" lang="ru-RU" sz="2000">
                <a:latin typeface="Georgia" pitchFamily="18" charset="0"/>
              </a:defRPr>
            </a:lvl3pPr>
            <a:lvl4pPr eaLnBrk="1" latinLnBrk="0" hangingPunct="1">
              <a:defRPr kumimoji="0" lang="ru-RU" sz="2000">
                <a:latin typeface="Georgia" pitchFamily="18" charset="0"/>
              </a:defRPr>
            </a:lvl4pPr>
            <a:lvl5pPr eaLnBrk="1" latinLnBrk="0" hangingPunct="1">
              <a:defRPr kumimoji="0" lang="ru-RU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38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4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86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ru-RU" sz="2800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90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51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11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92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81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12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ru-RU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/>
              <a:t>Щелкните для изменения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6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ru-RU" sz="3600" b="0" cap="none">
                <a:latin typeface="Georgia" pitchFamily="18" charset="0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ru-RU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80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ru-RU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ru-RU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ru-RU" sz="1800">
                <a:latin typeface="Georgia" pitchFamily="18" charset="0"/>
              </a:defRPr>
            </a:lvl2pPr>
            <a:lvl3pPr eaLnBrk="1" latinLnBrk="0" hangingPunct="1">
              <a:defRPr kumimoji="0" lang="ru-RU" sz="2000">
                <a:latin typeface="Georgia" pitchFamily="18" charset="0"/>
              </a:defRPr>
            </a:lvl3pPr>
            <a:lvl4pPr eaLnBrk="1" latinLnBrk="0" hangingPunct="1">
              <a:defRPr kumimoji="0" lang="ru-RU" sz="2000">
                <a:latin typeface="Georgia" pitchFamily="18" charset="0"/>
              </a:defRPr>
            </a:lvl4pPr>
            <a:lvl5pPr eaLnBrk="1" latinLnBrk="0" hangingPunct="1">
              <a:defRPr kumimoji="0" lang="ru-RU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20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15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ru-RU" sz="20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ru-RU" sz="2000"/>
            </a:lvl1pPr>
            <a:lvl2pPr eaLnBrk="1" latinLnBrk="0" hangingPunct="1">
              <a:defRPr kumimoji="0" lang="ru-RU" sz="1800"/>
            </a:lvl2pPr>
            <a:lvl3pPr eaLnBrk="1" latinLnBrk="0" hangingPunct="1">
              <a:defRPr kumimoji="0" lang="ru-RU" sz="1600"/>
            </a:lvl3pPr>
            <a:lvl4pPr eaLnBrk="1" latinLnBrk="0" hangingPunct="1">
              <a:defRPr kumimoji="0" lang="ru-RU" sz="1400"/>
            </a:lvl4pPr>
            <a:lvl5pPr eaLnBrk="1" latinLnBrk="0" hangingPunct="1">
              <a:defRPr kumimoji="0" lang="ru-RU" sz="14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7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ru-RU" sz="2800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31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59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43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05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7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44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9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7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6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3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8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4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29.04.2026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79512" y="332656"/>
            <a:ext cx="7772400" cy="117579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«Конструирование содержания учебного материала с использованием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межтематических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межпредметных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и межкурсовых связей»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868948" y="4797152"/>
            <a:ext cx="5275052" cy="12954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географии ГБОУ СОШ №3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Пономаренко Ольга Леонидовна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5" y="6156012"/>
            <a:ext cx="324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Нефтегорск, 29 апреля 2026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89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4055" y="2967335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8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" y="764704"/>
            <a:ext cx="8229600" cy="172251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География – наука интегральная и  представляет собой синтезированный курс.  Она имеет многогранные связи с другими предметами. Объясняется это тем, что география изучает как природные, так и общественные системы и поэтому широко опирается на знания как естественных, так и гуманитарных наук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3113215"/>
            <a:ext cx="2520280" cy="7478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endParaRPr lang="ru-RU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2042" y="3068960"/>
            <a:ext cx="2808312" cy="3456384"/>
          </a:xfrm>
          <a:prstGeom prst="round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Гуманитарный цикл предметов: 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Языки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История </a:t>
            </a:r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          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</a:t>
            </a:r>
            <a:endParaRPr lang="ru-RU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Обществознание 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44422" y="3068960"/>
            <a:ext cx="2849050" cy="3456384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Естественно-математический  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цикл предметов: 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Химия 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Астрономия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углом 11"/>
          <p:cNvSpPr/>
          <p:nvPr/>
        </p:nvSpPr>
        <p:spPr>
          <a:xfrm rot="10800000">
            <a:off x="2976562" y="3850226"/>
            <a:ext cx="1019374" cy="946926"/>
          </a:xfrm>
          <a:prstGeom prst="bentArrow">
            <a:avLst>
              <a:gd name="adj1" fmla="val 25000"/>
              <a:gd name="adj2" fmla="val 3012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Стрелка углом 13"/>
          <p:cNvSpPr/>
          <p:nvPr/>
        </p:nvSpPr>
        <p:spPr>
          <a:xfrm rot="10800000" flipH="1">
            <a:off x="5024056" y="3850226"/>
            <a:ext cx="1019374" cy="946926"/>
          </a:xfrm>
          <a:prstGeom prst="bentArrow">
            <a:avLst>
              <a:gd name="adj1" fmla="val 25000"/>
              <a:gd name="adj2" fmla="val 3012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7797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73694439"/>
              </p:ext>
            </p:extLst>
          </p:nvPr>
        </p:nvGraphicFramePr>
        <p:xfrm>
          <a:off x="899592" y="1772816"/>
          <a:ext cx="7555756" cy="358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5690" y="1666567"/>
            <a:ext cx="8229600" cy="914400"/>
          </a:xfrm>
        </p:spPr>
        <p:txBody>
          <a:bodyPr>
            <a:no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тремя группами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21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1000" spd="-100000" fill="hold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1000" spd="-100000" fill="hold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5" dur="1000" spd="-100000" fill="hold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3" grpI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144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/>
                <a:cs typeface="Times New Roman"/>
              </a:rPr>
              <a:t>Межтематические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Times New Roman"/>
                <a:cs typeface="Times New Roman"/>
              </a:rPr>
              <a:t> связи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568952" cy="518457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sz="2200" dirty="0">
                <a:latin typeface="Garamond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Межтематические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связи — это взаимодействие и интеграция знаний, понятий, методов и подходов из разных учебных дисциплин, которое позволяет формировать у учащихся целостное представление о мире, системность знаний и умение применять их в решении комплексных задач. Они отражают объективные связи между науками и практической деятельностью человека, а также способствуют развитию логического мышления, творческих способностей и научного мировоззрения</a:t>
            </a:r>
            <a:r>
              <a:rPr lang="ru-RU" sz="2200" dirty="0">
                <a:latin typeface="Garamond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9809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Garamond" pitchFamily="18" charset="0"/>
              </a:rPr>
              <a:t>Межпредметные</a:t>
            </a:r>
            <a:r>
              <a:rPr lang="ru-RU" b="1" dirty="0" smtClean="0">
                <a:latin typeface="Garamond" pitchFamily="18" charset="0"/>
              </a:rPr>
              <a:t> связи</a:t>
            </a:r>
            <a:r>
              <a:rPr lang="ru-RU" b="1" dirty="0">
                <a:latin typeface="Garamond" pitchFamily="18" charset="0"/>
              </a:rPr>
              <a:t> 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2050" name="Picture 2" descr="C:\Users\Тамара\Desktop\ассоциация уч геогр\Секционное занятие\3933738-e2f331d9cc7222a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88487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5576" y="1916832"/>
            <a:ext cx="4349824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Garamond" pitchFamily="18" charset="0"/>
              </a:rPr>
              <a:t> </a:t>
            </a:r>
            <a:endParaRPr lang="ru-RU" dirty="0">
              <a:latin typeface="Garamond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2267744" y="1988840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267744" y="2840895"/>
            <a:ext cx="4636436" cy="93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267744" y="2192823"/>
            <a:ext cx="2555393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123728" y="2516859"/>
            <a:ext cx="3977105" cy="324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123727" y="2942946"/>
            <a:ext cx="4824537" cy="14221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123727" y="2780928"/>
            <a:ext cx="4941009" cy="9541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40105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00292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уроков с привлечением межпредметных связей: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700808"/>
            <a:ext cx="6707088" cy="3888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урок-игра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урок-беседа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урок-дискуссия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урок-наблюдение или урок-исследование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урок-открытие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урок-конференция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урок-путешествие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399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приёмы, способы и методы осуществления межпредметных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связей: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8052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1.Домашние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2.Практические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3.Использование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и заданий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4.Привлечение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наглядных пособий по другим предметам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5.Развитие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общеучебных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 и навыков учащихся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6.Путём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прямого расширения информации, введения дополнительных сведений при изучении ряда тем и разделов школьного учебника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7.Внедрение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проблемного обучения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8.Создание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рефератов, творческих работ, компьютерных презентаций интегрированного характера.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9.Дискуссия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10.Географический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11.Исследовательская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проектная деятельность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51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76064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интегрированных уроков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Интегрированные уроки по географии и физике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«Свойства вод Мирового океана». </a:t>
            </a:r>
          </a:p>
          <a:p>
            <a:pPr marL="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«Плюсы» и «минусы» ядерной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энергетики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«Атмосферное давление». </a:t>
            </a:r>
          </a:p>
          <a:p>
            <a:pPr marL="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«Влажность воздуха». </a:t>
            </a:r>
          </a:p>
          <a:p>
            <a:pPr marL="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«Тропические пустыни Африки» (рассматриваются физические явления миражи, стонущие камни, поющие пески). 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по географии и химии.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«Топливная промышленность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+ химия «Углеводороды».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•География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«Металлургическая промышленность» + химия «Металлы и их свойства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Интегрированный урок по географии и математике.</a:t>
            </a:r>
          </a:p>
          <a:p>
            <a:pPr marL="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«Масштаб». </a:t>
            </a:r>
          </a:p>
          <a:p>
            <a:pPr marL="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«Температура воздуха». </a:t>
            </a:r>
          </a:p>
          <a:p>
            <a:pPr marL="0" indent="0"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Garamond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Интегрированный </a:t>
            </a:r>
            <a:r>
              <a:rPr lang="ru-RU" b="1" dirty="0">
                <a:solidFill>
                  <a:srgbClr val="C00000"/>
                </a:solidFill>
                <a:latin typeface="Garamond" pitchFamily="18" charset="0"/>
              </a:rPr>
              <a:t>урок по географии и информатике.</a:t>
            </a:r>
          </a:p>
          <a:p>
            <a:pPr marL="0" indent="0">
              <a:buNone/>
            </a:pPr>
            <a:r>
              <a:rPr lang="ru-RU" dirty="0">
                <a:latin typeface="Garamond" pitchFamily="18" charset="0"/>
              </a:rPr>
              <a:t>•  </a:t>
            </a:r>
            <a:r>
              <a:rPr lang="ru-RU" sz="2100" dirty="0">
                <a:latin typeface="Garamond" pitchFamily="18" charset="0"/>
              </a:rPr>
              <a:t>«Природные комплексы Дальнего Востока. Природные уникумы». </a:t>
            </a:r>
          </a:p>
          <a:p>
            <a:pPr marL="0" indent="0">
              <a:buNone/>
            </a:pPr>
            <a:r>
              <a:rPr lang="ru-RU" sz="2100" dirty="0">
                <a:latin typeface="Garamond" pitchFamily="18" charset="0"/>
              </a:rPr>
              <a:t>•  «Байкал – жемчужина России». </a:t>
            </a:r>
          </a:p>
          <a:p>
            <a:pPr marL="0" indent="0">
              <a:buNone/>
            </a:pPr>
            <a:r>
              <a:rPr lang="ru-RU" sz="2100" dirty="0">
                <a:latin typeface="Garamond" pitchFamily="18" charset="0"/>
              </a:rPr>
              <a:t>•  «Антарктида – самый холодный материк Земли». </a:t>
            </a:r>
          </a:p>
          <a:p>
            <a:pPr marL="0" indent="0">
              <a:buNone/>
            </a:pPr>
            <a:r>
              <a:rPr lang="ru-RU" sz="2100" dirty="0">
                <a:latin typeface="Garamond" pitchFamily="18" charset="0"/>
              </a:rPr>
              <a:t>•  «Кавказ». </a:t>
            </a:r>
          </a:p>
          <a:p>
            <a:pPr marL="0" indent="0">
              <a:buNone/>
            </a:pPr>
            <a:endParaRPr lang="ru-RU" dirty="0" smtClean="0">
              <a:latin typeface="Garamond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Интегрированный </a:t>
            </a:r>
            <a:r>
              <a:rPr lang="ru-RU" b="1" dirty="0">
                <a:solidFill>
                  <a:srgbClr val="C00000"/>
                </a:solidFill>
                <a:latin typeface="Garamond" pitchFamily="18" charset="0"/>
              </a:rPr>
              <a:t>урок по географии и обществознанию.</a:t>
            </a:r>
          </a:p>
          <a:p>
            <a:pPr marL="0" indent="0">
              <a:buNone/>
            </a:pPr>
            <a:r>
              <a:rPr lang="ru-RU" dirty="0">
                <a:latin typeface="Garamond" pitchFamily="18" charset="0"/>
              </a:rPr>
              <a:t>•  «</a:t>
            </a:r>
            <a:r>
              <a:rPr lang="ru-RU" sz="2100" dirty="0">
                <a:latin typeface="Garamond" pitchFamily="18" charset="0"/>
              </a:rPr>
              <a:t>Глобальные проблемы человечества». </a:t>
            </a:r>
          </a:p>
          <a:p>
            <a:pPr marL="0" indent="0">
              <a:buNone/>
            </a:pPr>
            <a:r>
              <a:rPr lang="ru-RU" sz="2100" dirty="0">
                <a:latin typeface="Garamond" pitchFamily="18" charset="0"/>
              </a:rPr>
              <a:t>•  «Формы государственного устройства». </a:t>
            </a:r>
          </a:p>
          <a:p>
            <a:pPr marL="0" indent="0">
              <a:buNone/>
            </a:pPr>
            <a:r>
              <a:rPr lang="ru-RU" sz="2100" dirty="0">
                <a:latin typeface="Garamond" pitchFamily="18" charset="0"/>
              </a:rPr>
              <a:t>•  «Цикличность развития экономики». </a:t>
            </a:r>
          </a:p>
          <a:p>
            <a:pPr marL="0" indent="0">
              <a:buNone/>
            </a:pPr>
            <a:endParaRPr lang="ru-RU" dirty="0" smtClean="0">
              <a:latin typeface="Garamond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Интегрированный </a:t>
            </a:r>
            <a:r>
              <a:rPr lang="ru-RU" b="1" dirty="0">
                <a:solidFill>
                  <a:srgbClr val="C00000"/>
                </a:solidFill>
                <a:latin typeface="Garamond" pitchFamily="18" charset="0"/>
              </a:rPr>
              <a:t>урок по географии и истории.</a:t>
            </a:r>
          </a:p>
          <a:p>
            <a:pPr marL="0" indent="0">
              <a:buNone/>
            </a:pPr>
            <a:r>
              <a:rPr lang="ru-RU" dirty="0">
                <a:latin typeface="Garamond" pitchFamily="18" charset="0"/>
              </a:rPr>
              <a:t>•  </a:t>
            </a:r>
            <a:r>
              <a:rPr lang="ru-RU" sz="2100" dirty="0">
                <a:latin typeface="Garamond" pitchFamily="18" charset="0"/>
              </a:rPr>
              <a:t>«Великие географические открытия». </a:t>
            </a:r>
          </a:p>
          <a:p>
            <a:pPr marL="0" indent="0">
              <a:buNone/>
            </a:pPr>
            <a:r>
              <a:rPr lang="ru-RU" sz="2100" dirty="0">
                <a:latin typeface="Garamond" pitchFamily="18" charset="0"/>
              </a:rPr>
              <a:t>•  «Освоение и заселение территории России». </a:t>
            </a:r>
          </a:p>
          <a:p>
            <a:pPr marL="0" indent="0">
              <a:buNone/>
            </a:pPr>
            <a:r>
              <a:rPr lang="ru-RU" sz="2100" dirty="0">
                <a:latin typeface="Garamond" pitchFamily="18" charset="0"/>
              </a:rPr>
              <a:t>•  «Религии мира». </a:t>
            </a:r>
          </a:p>
          <a:p>
            <a:pPr marL="0" indent="0">
              <a:buNone/>
            </a:pPr>
            <a:endParaRPr lang="ru-RU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438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614709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Межкурсовые связи.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50405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«Человек и мир», «Обществознание», «Экология»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4876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754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Отчет о состоянии проект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чет о состоянии проект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тчет о состоянии проект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Отчет о состоянии проект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Отчет о состоянии проект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Отчет о состоянии проект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Отчет о состоянии проект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Отчет о состоянии проект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Отчет о состоянии проект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705</Words>
  <Application>Microsoft Office PowerPoint</Application>
  <PresentationFormat>Экран (4:3)</PresentationFormat>
  <Paragraphs>110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Тема Office</vt:lpstr>
      <vt:lpstr>Отчет о состоянии проекта</vt:lpstr>
      <vt:lpstr>2_Отчет о состоянии проекта</vt:lpstr>
      <vt:lpstr>1_Отчет о состоянии проекта</vt:lpstr>
      <vt:lpstr>3_Отчет о состоянии проекта</vt:lpstr>
      <vt:lpstr>4_Отчет о состоянии проекта</vt:lpstr>
      <vt:lpstr>5_Отчет о состоянии проекта</vt:lpstr>
      <vt:lpstr>6_Отчет о состоянии проекта</vt:lpstr>
      <vt:lpstr>7_Отчет о состоянии проекта</vt:lpstr>
      <vt:lpstr>8_Отчет о состоянии проекта</vt:lpstr>
      <vt:lpstr>«Конструирование содержания учебного материала с использованием межтематических, межпредметных и межкурсовых связей»</vt:lpstr>
      <vt:lpstr>География – наука интегральная и  представляет собой синтезированный курс.  Она имеет многогранные связи с другими предметами. Объясняется это тем, что география изучает как природные, так и общественные системы и поэтому широко опирается на знания как естественных, так и гуманитарных наук</vt:lpstr>
      <vt:lpstr>Обладает тремя группами  компетенций</vt:lpstr>
      <vt:lpstr>Межтематические связи</vt:lpstr>
      <vt:lpstr>Межпредметные связи </vt:lpstr>
      <vt:lpstr>Типы уроков с привлечением межпредметных связей:</vt:lpstr>
      <vt:lpstr>Основные приёмы, способы и методы осуществления межпредметных связей:</vt:lpstr>
      <vt:lpstr>Примеры интегрированных уроков.</vt:lpstr>
      <vt:lpstr>Межкурсовые связи.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«Конструирование содержания учебного материала с использованием межтематических, межпредметных и межкурсовых связей»</dc:title>
  <dc:creator>пользователь</dc:creator>
  <cp:lastModifiedBy>ученик</cp:lastModifiedBy>
  <cp:revision>5</cp:revision>
  <dcterms:created xsi:type="dcterms:W3CDTF">2026-04-29T04:57:05Z</dcterms:created>
  <dcterms:modified xsi:type="dcterms:W3CDTF">2026-04-29T06:23:39Z</dcterms:modified>
</cp:coreProperties>
</file>