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64" r:id="rId4"/>
    <p:sldId id="268" r:id="rId5"/>
    <p:sldId id="270" r:id="rId6"/>
    <p:sldId id="265" r:id="rId7"/>
    <p:sldId id="257" r:id="rId8"/>
    <p:sldId id="258" r:id="rId9"/>
    <p:sldId id="271" r:id="rId10"/>
    <p:sldId id="259" r:id="rId11"/>
    <p:sldId id="272" r:id="rId12"/>
    <p:sldId id="273" r:id="rId13"/>
    <p:sldId id="260" r:id="rId14"/>
    <p:sldId id="266" r:id="rId15"/>
    <p:sldId id="261" r:id="rId16"/>
    <p:sldId id="262" r:id="rId17"/>
    <p:sldId id="274" r:id="rId18"/>
    <p:sldId id="267" r:id="rId19"/>
    <p:sldId id="263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9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35B0-A02F-4180-8554-FD341CA9622B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867B-DA99-4C1A-AF6E-DFF38F08337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843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35B0-A02F-4180-8554-FD341CA9622B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867B-DA99-4C1A-AF6E-DFF38F083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812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35B0-A02F-4180-8554-FD341CA9622B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867B-DA99-4C1A-AF6E-DFF38F083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613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35B0-A02F-4180-8554-FD341CA9622B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867B-DA99-4C1A-AF6E-DFF38F08337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7149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35B0-A02F-4180-8554-FD341CA9622B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867B-DA99-4C1A-AF6E-DFF38F083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110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35B0-A02F-4180-8554-FD341CA9622B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867B-DA99-4C1A-AF6E-DFF38F08337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638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35B0-A02F-4180-8554-FD341CA9622B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867B-DA99-4C1A-AF6E-DFF38F083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728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35B0-A02F-4180-8554-FD341CA9622B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867B-DA99-4C1A-AF6E-DFF38F083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973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35B0-A02F-4180-8554-FD341CA9622B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867B-DA99-4C1A-AF6E-DFF38F083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14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35B0-A02F-4180-8554-FD341CA9622B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867B-DA99-4C1A-AF6E-DFF38F083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83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35B0-A02F-4180-8554-FD341CA9622B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867B-DA99-4C1A-AF6E-DFF38F083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513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35B0-A02F-4180-8554-FD341CA9622B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867B-DA99-4C1A-AF6E-DFF38F083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492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35B0-A02F-4180-8554-FD341CA9622B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867B-DA99-4C1A-AF6E-DFF38F083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741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35B0-A02F-4180-8554-FD341CA9622B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867B-DA99-4C1A-AF6E-DFF38F083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789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35B0-A02F-4180-8554-FD341CA9622B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867B-DA99-4C1A-AF6E-DFF38F083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14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35B0-A02F-4180-8554-FD341CA9622B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867B-DA99-4C1A-AF6E-DFF38F083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099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35B0-A02F-4180-8554-FD341CA9622B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867B-DA99-4C1A-AF6E-DFF38F083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46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8">
              <a:schemeClr val="tx2">
                <a:lumMod val="20000"/>
                <a:lumOff val="80000"/>
              </a:schemeClr>
            </a:gs>
            <a:gs pos="3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C9A35B0-A02F-4180-8554-FD341CA9622B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2867B-DA99-4C1A-AF6E-DFF38F083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1603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4436" y="1838623"/>
            <a:ext cx="855715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Особенности </a:t>
            </a:r>
          </a:p>
          <a:p>
            <a:pPr algn="ctr"/>
            <a:r>
              <a:rPr lang="ru-RU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критериального</a:t>
            </a:r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оценивания </a:t>
            </a:r>
          </a:p>
          <a:p>
            <a:pPr algn="ctr"/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части 2 ОГЭ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100310"/>
            <a:ext cx="4396188" cy="21329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42876" y="5349239"/>
            <a:ext cx="5214937" cy="1346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СОШ с. Богдановка,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информатики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Куленко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И.Б.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B30E53E-19F7-BFA8-EB26-C40E3267567E}"/>
              </a:ext>
            </a:extLst>
          </p:cNvPr>
          <p:cNvSpPr/>
          <p:nvPr/>
        </p:nvSpPr>
        <p:spPr>
          <a:xfrm>
            <a:off x="519817" y="707857"/>
            <a:ext cx="54857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Презентация опыта работы</a:t>
            </a:r>
          </a:p>
        </p:txBody>
      </p:sp>
    </p:spTree>
    <p:extLst>
      <p:ext uri="{BB962C8B-B14F-4D97-AF65-F5344CB8AC3E}">
        <p14:creationId xmlns:p14="http://schemas.microsoft.com/office/powerpoint/2010/main" val="470866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249B7F3-0BD4-2F0E-5EF9-E80C0419440C}"/>
              </a:ext>
            </a:extLst>
          </p:cNvPr>
          <p:cNvSpPr/>
          <p:nvPr/>
        </p:nvSpPr>
        <p:spPr>
          <a:xfrm>
            <a:off x="3570249" y="103635"/>
            <a:ext cx="4108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Calibri" panose="020F0502020204030204"/>
              </a:rPr>
              <a:t>Задание 13.2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157439-165B-87CF-19C1-E6C0765F9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85" y="1026965"/>
            <a:ext cx="9979757" cy="42427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E28CFB-BCE3-5890-884D-48D4EB918C60}"/>
              </a:ext>
            </a:extLst>
          </p:cNvPr>
          <p:cNvSpPr txBox="1"/>
          <p:nvPr/>
        </p:nvSpPr>
        <p:spPr>
          <a:xfrm>
            <a:off x="174434" y="5165229"/>
            <a:ext cx="118431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Работ с 2 баллами очень мало из-за большого объема работы и большого количества требований к ней.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Работ с 0 баллов очень мало, т.к. для получения 1 балла допустимо делать по 3 ошибки в тексте и таблице.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2792462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D184A-3EE1-B673-7AB1-09F1F7216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D3D8D16-B9A2-F86B-91B3-428B0FA4D146}"/>
              </a:ext>
            </a:extLst>
          </p:cNvPr>
          <p:cNvSpPr txBox="1"/>
          <p:nvPr/>
        </p:nvSpPr>
        <p:spPr>
          <a:xfrm>
            <a:off x="0" y="0"/>
            <a:ext cx="4477732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5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Во всех ячейках таблицы применено вертикальное выравнивание по центру (почти ни у кого не выполнено)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5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Таблица выровнена на странице по центру горизонтали.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5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Интервал между заголовком текста и текстом, между абзацами текста, между текстом и таблицей не менее 12 пунктов, но не более 24 пунктов (от 0.42 до 0.84 см). </a:t>
            </a:r>
            <a:r>
              <a:rPr lang="ru-RU" sz="25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П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устой строкой нельзя   делать.</a:t>
            </a:r>
            <a:endParaRPr lang="ru-RU" sz="25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7B64F5-80AE-5909-7507-6C32A1EC0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167" y="622170"/>
            <a:ext cx="7591137" cy="596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22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FB85D6-FCE8-5543-EA88-4B4F78F00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920" y="694063"/>
            <a:ext cx="9952163" cy="591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61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249B7F3-0BD4-2F0E-5EF9-E80C0419440C}"/>
              </a:ext>
            </a:extLst>
          </p:cNvPr>
          <p:cNvSpPr/>
          <p:nvPr/>
        </p:nvSpPr>
        <p:spPr>
          <a:xfrm>
            <a:off x="3837950" y="103635"/>
            <a:ext cx="35734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Calibri" panose="020F0502020204030204"/>
              </a:rPr>
              <a:t>Задание 14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86"/>
          <a:stretch/>
        </p:blipFill>
        <p:spPr>
          <a:xfrm>
            <a:off x="4123795" y="1469448"/>
            <a:ext cx="7707986" cy="5276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8654" y="2163038"/>
            <a:ext cx="36994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всех случаях допустима запись ответа в другие ячейки (отличные от тех, которые указаны в задании) при условии правильности полученных ответов. </a:t>
            </a:r>
          </a:p>
        </p:txBody>
      </p:sp>
      <p:sp>
        <p:nvSpPr>
          <p:cNvPr id="5" name="Овал 4"/>
          <p:cNvSpPr/>
          <p:nvPr/>
        </p:nvSpPr>
        <p:spPr>
          <a:xfrm>
            <a:off x="9753600" y="2909455"/>
            <a:ext cx="651164" cy="5680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604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9381" y="334238"/>
            <a:ext cx="41702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Допустима запись верных ответов в формате с большим или меньшим, чем указано в условии, количеством знаков.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51" y="3104896"/>
            <a:ext cx="3099522" cy="34188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968" y="3099715"/>
            <a:ext cx="3028518" cy="32660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6" y="478045"/>
            <a:ext cx="2756042" cy="29140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87030" y="5796144"/>
            <a:ext cx="1884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Правильный ответ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28364" y="5729407"/>
            <a:ext cx="1884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Неправильный ответ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63968" y="478045"/>
            <a:ext cx="41702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проверки эксперт увеличивает количество знаков после запятой.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2876" y="615309"/>
            <a:ext cx="784172" cy="68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68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4664" y="895430"/>
            <a:ext cx="36994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д.б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снабжена легендой. </a:t>
            </a: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1,2,3 – не легенда.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24" y="2625101"/>
            <a:ext cx="4578987" cy="37328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424" y="2486257"/>
            <a:ext cx="2305050" cy="66675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870936" y="533708"/>
            <a:ext cx="47292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шапке таблицы, по которой строится диаграмма,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д.б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кроме цифр символы или буквы.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54" y="2625101"/>
            <a:ext cx="4188955" cy="387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74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249B7F3-0BD4-2F0E-5EF9-E80C0419440C}"/>
              </a:ext>
            </a:extLst>
          </p:cNvPr>
          <p:cNvSpPr/>
          <p:nvPr/>
        </p:nvSpPr>
        <p:spPr>
          <a:xfrm>
            <a:off x="3696349" y="0"/>
            <a:ext cx="35734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Calibri" panose="020F0502020204030204"/>
              </a:rPr>
              <a:t>Задание 15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34290" y="4876800"/>
            <a:ext cx="742932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проверяется на обстановках, отличных от предложенной в задании.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условию поле бесконечное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996" y="260493"/>
            <a:ext cx="2824449" cy="62927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" y="1170275"/>
            <a:ext cx="6192982" cy="359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739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75210-7A51-395B-42E9-894FA1FE2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BB61FE3-7F57-3094-CCD9-B67368D90AF3}"/>
              </a:ext>
            </a:extLst>
          </p:cNvPr>
          <p:cNvSpPr/>
          <p:nvPr/>
        </p:nvSpPr>
        <p:spPr>
          <a:xfrm>
            <a:off x="0" y="3170993"/>
            <a:ext cx="55806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работ, где условие в цикле проверяется по внешним стенам.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обстановке стены рисовать дальше, чтобы робот о них не разбивался при близком прохождении.</a:t>
            </a:r>
          </a:p>
          <a:p>
            <a:pPr lvl="0"/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16" y="147577"/>
            <a:ext cx="11735817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945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7" r="3419" b="6139"/>
          <a:stretch/>
        </p:blipFill>
        <p:spPr>
          <a:xfrm>
            <a:off x="3546764" y="923330"/>
            <a:ext cx="8396093" cy="448782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0947" y="423753"/>
            <a:ext cx="289531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Проверяется правильность закрашивания клеток, а не рациональность алгоритма.</a:t>
            </a:r>
          </a:p>
          <a:p>
            <a:pPr lvl="0"/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6" y="3532296"/>
            <a:ext cx="5007393" cy="318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752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709" y="1732280"/>
            <a:ext cx="7218218" cy="330459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249B7F3-0BD4-2F0E-5EF9-E80C0419440C}"/>
              </a:ext>
            </a:extLst>
          </p:cNvPr>
          <p:cNvSpPr/>
          <p:nvPr/>
        </p:nvSpPr>
        <p:spPr>
          <a:xfrm>
            <a:off x="4111986" y="13855"/>
            <a:ext cx="35734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Calibri" panose="020F0502020204030204"/>
              </a:rPr>
              <a:t>Задание 16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20438" y="1732280"/>
            <a:ext cx="26462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Проверяется правильность работы программы на трех тестах.  </a:t>
            </a:r>
          </a:p>
          <a:p>
            <a:pPr lvl="0"/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090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F2713D1-4C0B-694C-C738-843AE1C696C5}"/>
              </a:ext>
            </a:extLst>
          </p:cNvPr>
          <p:cNvSpPr/>
          <p:nvPr/>
        </p:nvSpPr>
        <p:spPr>
          <a:xfrm>
            <a:off x="610172" y="1037772"/>
            <a:ext cx="102117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Дешифровка работы.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Файлы 2 части сданы на проверку в ином формате, нежели это указано в условии.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1B78CF-7456-37D3-FF2C-FBFFDAE8C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883" y="2924109"/>
            <a:ext cx="4898207" cy="343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94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1B497-1F70-64EA-1557-DDDE3C5B2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18" y="74887"/>
            <a:ext cx="7499940" cy="67357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6C6E56-2B0D-4F28-E06F-3C3203837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354" y="150699"/>
            <a:ext cx="7569728" cy="236625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8DD552F-EAA8-B852-C4E9-1F57FE12D5E0}"/>
              </a:ext>
            </a:extLst>
          </p:cNvPr>
          <p:cNvSpPr/>
          <p:nvPr/>
        </p:nvSpPr>
        <p:spPr>
          <a:xfrm>
            <a:off x="8380430" y="3442751"/>
            <a:ext cx="31391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решения 16 задания ДЕМО-2025 </a:t>
            </a:r>
          </a:p>
          <a:p>
            <a:pPr lvl="0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Кумире </a:t>
            </a:r>
          </a:p>
          <a:p>
            <a:pPr lvl="0"/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727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249B7F3-0BD4-2F0E-5EF9-E80C0419440C}"/>
              </a:ext>
            </a:extLst>
          </p:cNvPr>
          <p:cNvSpPr/>
          <p:nvPr/>
        </p:nvSpPr>
        <p:spPr>
          <a:xfrm>
            <a:off x="3570249" y="103635"/>
            <a:ext cx="4108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Calibri" panose="020F0502020204030204"/>
              </a:rPr>
              <a:t>Задание 13.1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957" y="1857904"/>
            <a:ext cx="5947550" cy="40688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3237" y="934574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3611" y="1492476"/>
            <a:ext cx="410881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информации об авторе презентации указывается идентификационный номер участника экзамена.</a:t>
            </a: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указаны данные учащегося, работа считается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дешифрованой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2959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8214338-5DF0-9293-2AEE-02D664CCB046}"/>
              </a:ext>
            </a:extLst>
          </p:cNvPr>
          <p:cNvSpPr/>
          <p:nvPr/>
        </p:nvSpPr>
        <p:spPr>
          <a:xfrm>
            <a:off x="235671" y="1961598"/>
            <a:ext cx="503391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презентации больше трех слайдов, проверяются ПЕРВЫЕ ТРИ. Минус 1 балл за ошибку в структуре.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Лишние объекты на слайдах – мусор.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6A242E-304A-2833-9D09-53A367D2D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05" y="1226533"/>
            <a:ext cx="5802296" cy="440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94FCB95-2282-21EB-2A18-886E852C3B8D}"/>
              </a:ext>
            </a:extLst>
          </p:cNvPr>
          <p:cNvSpPr/>
          <p:nvPr/>
        </p:nvSpPr>
        <p:spPr>
          <a:xfrm>
            <a:off x="463594" y="2895293"/>
            <a:ext cx="439121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презентации не соответствует заданию. </a:t>
            </a: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задании «Полевая мышь», то в презентации просто «Мышь» – ошибка.</a:t>
            </a: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в идеале БЕРЕТСЯ ИЗ ЗАДАНИЯ.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C8C899-6F8B-674F-1918-B087C80C2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374" y="3110050"/>
            <a:ext cx="5424556" cy="340789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98CCE7-3A2F-A16E-51E3-9D668B6ACF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471" y="340052"/>
            <a:ext cx="9267484" cy="2007955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7D7AFA04-81D0-4CBF-1D3C-5FC4B2D0B500}"/>
              </a:ext>
            </a:extLst>
          </p:cNvPr>
          <p:cNvCxnSpPr/>
          <p:nvPr/>
        </p:nvCxnSpPr>
        <p:spPr>
          <a:xfrm>
            <a:off x="4308049" y="123491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4BB62FE-9CF3-672C-B3C8-190BA5252BA6}"/>
              </a:ext>
            </a:extLst>
          </p:cNvPr>
          <p:cNvCxnSpPr/>
          <p:nvPr/>
        </p:nvCxnSpPr>
        <p:spPr>
          <a:xfrm>
            <a:off x="4213781" y="2677212"/>
            <a:ext cx="44588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2D438B7-A0EC-323E-E538-CA480E03EE32}"/>
              </a:ext>
            </a:extLst>
          </p:cNvPr>
          <p:cNvCxnSpPr>
            <a:cxnSpLocks/>
          </p:cNvCxnSpPr>
          <p:nvPr/>
        </p:nvCxnSpPr>
        <p:spPr>
          <a:xfrm>
            <a:off x="2931735" y="1344029"/>
            <a:ext cx="5784917" cy="0"/>
          </a:xfrm>
          <a:prstGeom prst="line">
            <a:avLst/>
          </a:prstGeom>
          <a:ln w="381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690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122" y="117771"/>
            <a:ext cx="5673461" cy="732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не использовать какой-то оригинальный стиль, оставить слайды просто белыми.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использовать одно название на всех слайдах (из задания).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не выбирать тщательно текст в соответствии с заданием, главное, чтобы текст соответствовал теме презентации.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Бывают исключения, когда изображение должно соответствовать содержанию конкретного слайда (на примере одна из башен – Шуховская, была до Останкинской).</a:t>
            </a:r>
          </a:p>
          <a:p>
            <a:pPr lvl="0"/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388FC7-F376-C780-1641-1E2054599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505" y="923827"/>
            <a:ext cx="6735320" cy="13781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3B3D99-3EA9-8616-83B4-CB20D0D4F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583" y="2974537"/>
            <a:ext cx="6045200" cy="3600450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1E77A82E-2332-D0EE-51D6-1AC8494F172B}"/>
              </a:ext>
            </a:extLst>
          </p:cNvPr>
          <p:cNvSpPr/>
          <p:nvPr/>
        </p:nvSpPr>
        <p:spPr>
          <a:xfrm>
            <a:off x="8757502" y="3044858"/>
            <a:ext cx="1687398" cy="16779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23E9D7E-84FD-7A69-FB38-613DF09E4B7C}"/>
              </a:ext>
            </a:extLst>
          </p:cNvPr>
          <p:cNvCxnSpPr/>
          <p:nvPr/>
        </p:nvCxnSpPr>
        <p:spPr>
          <a:xfrm>
            <a:off x="5354425" y="1602557"/>
            <a:ext cx="5090475" cy="0"/>
          </a:xfrm>
          <a:prstGeom prst="line">
            <a:avLst/>
          </a:prstGeom>
          <a:ln w="2857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563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1" y="289081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Ошибка - в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LibreOffice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 может вставляться как рисунок.</a:t>
            </a:r>
          </a:p>
          <a:p>
            <a:pPr lvl="0"/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4BA09E-95F7-1CAA-D143-E24F1E16A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946" y="1422034"/>
            <a:ext cx="8927184" cy="514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22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62" r="21535"/>
          <a:stretch/>
        </p:blipFill>
        <p:spPr>
          <a:xfrm>
            <a:off x="2936009" y="2521527"/>
            <a:ext cx="8857571" cy="40212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3237" y="934574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Систематические ошибки</a:t>
            </a:r>
          </a:p>
          <a:p>
            <a:pPr lvl="0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считаются за одну.</a:t>
            </a:r>
          </a:p>
          <a:p>
            <a:pPr lvl="0"/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099" y="649042"/>
            <a:ext cx="6062372" cy="17118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318756">
            <a:off x="5268089" y="658598"/>
            <a:ext cx="1884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1 ошибка</a:t>
            </a:r>
          </a:p>
        </p:txBody>
      </p:sp>
      <p:sp>
        <p:nvSpPr>
          <p:cNvPr id="7" name="TextBox 6"/>
          <p:cNvSpPr txBox="1"/>
          <p:nvPr/>
        </p:nvSpPr>
        <p:spPr>
          <a:xfrm rot="20279643">
            <a:off x="5266081" y="1334241"/>
            <a:ext cx="1884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2 ошибка</a:t>
            </a:r>
          </a:p>
        </p:txBody>
      </p:sp>
    </p:spTree>
    <p:extLst>
      <p:ext uri="{BB962C8B-B14F-4D97-AF65-F5344CB8AC3E}">
        <p14:creationId xmlns:p14="http://schemas.microsoft.com/office/powerpoint/2010/main" val="3981855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AF1E0C-E51A-9D1A-B5EF-BC8812BBD03F}"/>
              </a:ext>
            </a:extLst>
          </p:cNvPr>
          <p:cNvSpPr txBox="1"/>
          <p:nvPr/>
        </p:nvSpPr>
        <p:spPr>
          <a:xfrm>
            <a:off x="377073" y="317711"/>
            <a:ext cx="1052974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Изображения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д.б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 искажены при масштабировании (пропорции сохранены).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Изображения не должны накладываться друг на друга, не перекрывать текст или заголовок.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8670C2-618B-E583-C5B7-44423D6CC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210" y="2056261"/>
            <a:ext cx="8641401" cy="471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0185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</TotalTime>
  <Words>500</Words>
  <Application>Microsoft Office PowerPoint</Application>
  <PresentationFormat>Широкоэкранный</PresentationFormat>
  <Paragraphs>53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kulenko06@mail.ru</cp:lastModifiedBy>
  <cp:revision>41</cp:revision>
  <dcterms:created xsi:type="dcterms:W3CDTF">2025-02-18T07:24:36Z</dcterms:created>
  <dcterms:modified xsi:type="dcterms:W3CDTF">2025-03-23T15:29:26Z</dcterms:modified>
</cp:coreProperties>
</file>