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5E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22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BFA9-EF35-42AB-B495-9A9448A4D464}" type="datetimeFigureOut">
              <a:rPr lang="ru-RU" smtClean="0"/>
              <a:pPr/>
              <a:t>02.03.2026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15FD0BA-9119-4281-BD6C-8504ED19E1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BFA9-EF35-42AB-B495-9A9448A4D464}" type="datetimeFigureOut">
              <a:rPr lang="ru-RU" smtClean="0"/>
              <a:pPr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FD0BA-9119-4281-BD6C-8504ED19E1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BFA9-EF35-42AB-B495-9A9448A4D464}" type="datetimeFigureOut">
              <a:rPr lang="ru-RU" smtClean="0"/>
              <a:pPr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FD0BA-9119-4281-BD6C-8504ED19E1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811BFA9-EF35-42AB-B495-9A9448A4D464}" type="datetimeFigureOut">
              <a:rPr lang="ru-RU" smtClean="0"/>
              <a:pPr/>
              <a:t>02.03.2026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D15FD0BA-9119-4281-BD6C-8504ED19E1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BFA9-EF35-42AB-B495-9A9448A4D464}" type="datetimeFigureOut">
              <a:rPr lang="ru-RU" smtClean="0"/>
              <a:pPr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FD0BA-9119-4281-BD6C-8504ED19E1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BFA9-EF35-42AB-B495-9A9448A4D464}" type="datetimeFigureOut">
              <a:rPr lang="ru-RU" smtClean="0"/>
              <a:pPr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FD0BA-9119-4281-BD6C-8504ED19E1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FD0BA-9119-4281-BD6C-8504ED19E1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BFA9-EF35-42AB-B495-9A9448A4D464}" type="datetimeFigureOut">
              <a:rPr lang="ru-RU" smtClean="0"/>
              <a:pPr/>
              <a:t>02.03.2026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BFA9-EF35-42AB-B495-9A9448A4D464}" type="datetimeFigureOut">
              <a:rPr lang="ru-RU" smtClean="0"/>
              <a:pPr/>
              <a:t>02.03.2026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FD0BA-9119-4281-BD6C-8504ED19E1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BFA9-EF35-42AB-B495-9A9448A4D464}" type="datetimeFigureOut">
              <a:rPr lang="ru-RU" smtClean="0"/>
              <a:pPr/>
              <a:t>02.03.2026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FD0BA-9119-4281-BD6C-8504ED19E1D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0811BFA9-EF35-42AB-B495-9A9448A4D464}" type="datetimeFigureOut">
              <a:rPr lang="ru-RU" smtClean="0"/>
              <a:pPr/>
              <a:t>02.03.2026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D15FD0BA-9119-4281-BD6C-8504ED19E1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1BFA9-EF35-42AB-B495-9A9448A4D464}" type="datetimeFigureOut">
              <a:rPr lang="ru-RU" smtClean="0"/>
              <a:pPr/>
              <a:t>02.03.2026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15FD0BA-9119-4281-BD6C-8504ED19E1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811BFA9-EF35-42AB-B495-9A9448A4D464}" type="datetimeFigureOut">
              <a:rPr lang="ru-RU" smtClean="0"/>
              <a:pPr/>
              <a:t>02.03.2026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D15FD0BA-9119-4281-BD6C-8504ED19E1D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437112"/>
            <a:ext cx="7160840" cy="1656184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ru-RU" b="1" i="1" dirty="0">
                <a:solidFill>
                  <a:schemeClr val="tx1"/>
                </a:solidFill>
              </a:rPr>
              <a:t>Долгих Павел Александрович, </a:t>
            </a:r>
            <a:endParaRPr lang="ru-RU" b="1" dirty="0">
              <a:solidFill>
                <a:schemeClr val="tx1"/>
              </a:solidFill>
            </a:endParaRPr>
          </a:p>
          <a:p>
            <a:pPr algn="r"/>
            <a:r>
              <a:rPr lang="ru-RU" b="1" i="1" dirty="0">
                <a:solidFill>
                  <a:schemeClr val="tx1"/>
                </a:solidFill>
              </a:rPr>
              <a:t>учитель истории и обществознания  ГБОУ СОШ №1 г.Нефтегорска, методист ГБУ ДПО ЦПК «</a:t>
            </a:r>
            <a:r>
              <a:rPr lang="ru-RU" b="1" i="1" dirty="0" err="1">
                <a:solidFill>
                  <a:schemeClr val="tx1"/>
                </a:solidFill>
              </a:rPr>
              <a:t>Нефтегорский</a:t>
            </a:r>
            <a:r>
              <a:rPr lang="ru-RU" b="1" i="1" dirty="0">
                <a:solidFill>
                  <a:schemeClr val="tx1"/>
                </a:solidFill>
              </a:rPr>
              <a:t> РЦ», председатель окружного методического </a:t>
            </a:r>
            <a:r>
              <a:rPr lang="ru-RU" b="1" i="1" dirty="0" smtClean="0">
                <a:solidFill>
                  <a:schemeClr val="tx1"/>
                </a:solidFill>
              </a:rPr>
              <a:t>объединения</a:t>
            </a:r>
          </a:p>
          <a:p>
            <a:r>
              <a:rPr lang="ru-RU" b="1" i="1" dirty="0" smtClean="0">
                <a:solidFill>
                  <a:schemeClr val="tx1"/>
                </a:solidFill>
              </a:rPr>
              <a:t>Нефтегорск, 2026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-315415"/>
            <a:ext cx="7772400" cy="3816423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ОГЭ по обществознанию. Причины неудач и несоответствия оценок ". </a:t>
            </a:r>
            <a:br>
              <a:rPr lang="ru-RU" b="1" dirty="0" smtClean="0"/>
            </a:br>
            <a:r>
              <a:rPr lang="ru-RU" b="1" dirty="0" smtClean="0"/>
              <a:t>(«Кому </a:t>
            </a:r>
            <a:r>
              <a:rPr lang="ru-RU" b="1" dirty="0" err="1" smtClean="0"/>
              <a:t>повем</a:t>
            </a:r>
            <a:r>
              <a:rPr lang="ru-RU" b="1" dirty="0" smtClean="0"/>
              <a:t> печаль мою?»)</a:t>
            </a:r>
            <a:r>
              <a:rPr lang="ru-RU" dirty="0" smtClean="0"/>
              <a:t>. </a:t>
            </a:r>
            <a:br>
              <a:rPr lang="ru-RU" dirty="0" smtClean="0"/>
            </a:b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одержимое 9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ü"/>
              <a:defRPr/>
            </a:pP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Качественная проработка  теоретического и проверочного материала при подготовке к ОГЭ.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Разнообразие  видов  проверочных и контрольных работ</a:t>
            </a:r>
            <a:r>
              <a:rPr lang="ru-RU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  <a:defRPr/>
            </a:pP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Использование информационных технологий  и образовательных ресурсов при подготовке  к экзамену.</a:t>
            </a:r>
          </a:p>
          <a:p>
            <a:pPr>
              <a:buNone/>
              <a:defRPr/>
            </a:pPr>
            <a:r>
              <a:rPr lang="ru-RU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endParaRPr lang="ru-RU" dirty="0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Рекомендации учителям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355E8F"/>
                </a:solidFill>
              </a:rPr>
              <a:t>Сфера учителя</a:t>
            </a:r>
          </a:p>
          <a:p>
            <a:pPr>
              <a:buNone/>
            </a:pPr>
            <a:endParaRPr lang="ru-RU" sz="4000" b="1" dirty="0">
              <a:solidFill>
                <a:srgbClr val="355E8F"/>
              </a:solidFill>
            </a:endParaRPr>
          </a:p>
          <a:p>
            <a:r>
              <a:rPr lang="ru-RU" sz="4000" b="1" dirty="0" smtClean="0">
                <a:solidFill>
                  <a:srgbClr val="355E8F"/>
                </a:solidFill>
              </a:rPr>
              <a:t>Сфера ученика</a:t>
            </a:r>
          </a:p>
          <a:p>
            <a:endParaRPr lang="ru-RU" sz="4000" b="1" dirty="0">
              <a:solidFill>
                <a:srgbClr val="355E8F"/>
              </a:solidFill>
            </a:endParaRPr>
          </a:p>
          <a:p>
            <a:r>
              <a:rPr lang="ru-RU" sz="4000" b="1" dirty="0" smtClean="0">
                <a:solidFill>
                  <a:srgbClr val="355E8F"/>
                </a:solidFill>
              </a:rPr>
              <a:t>Сфера внешкольного окружения</a:t>
            </a:r>
            <a:endParaRPr lang="ru-RU" sz="4000" b="1" dirty="0">
              <a:solidFill>
                <a:srgbClr val="355E8F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ПРИЧИНЫ НЕСООТВЕСТВИЯ 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</a:rPr>
              <a:t>Сфера учителя </a:t>
            </a:r>
            <a:endParaRPr lang="ru-RU" b="1" dirty="0">
              <a:solidFill>
                <a:srgbClr val="00B05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b="1" dirty="0"/>
              <a:t>Отсутствие системности текущего оценивания</a:t>
            </a:r>
            <a:r>
              <a:rPr lang="ru-RU" dirty="0"/>
              <a:t>. Например, использование разных критериев для оценки предметных результатов, что приводит к расхождениям.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b="1" dirty="0"/>
              <a:t>Решение: </a:t>
            </a:r>
            <a:r>
              <a:rPr lang="ru-RU" dirty="0"/>
              <a:t>формирование единых критериев, повышение объективности контроля и оценки, обеспечение условий для самоанализа и самооценки.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</a:rPr>
              <a:t>Сфера учителя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b="1" dirty="0" smtClean="0"/>
              <a:t>Некачественная </a:t>
            </a:r>
            <a:r>
              <a:rPr lang="ru-RU" b="1" dirty="0"/>
              <a:t>работа учителя-предметника,</a:t>
            </a:r>
            <a:r>
              <a:rPr lang="ru-RU" dirty="0"/>
              <a:t> которая снижает эффективность обучения, делает уроки скучными и неинтересными. 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b="1" dirty="0" smtClean="0"/>
              <a:t>Решение</a:t>
            </a:r>
          </a:p>
          <a:p>
            <a:r>
              <a:rPr lang="ru-RU" dirty="0" smtClean="0"/>
              <a:t>1) Тщательная  проработка учебного материала</a:t>
            </a:r>
          </a:p>
          <a:p>
            <a:r>
              <a:rPr lang="ru-RU" dirty="0" smtClean="0"/>
              <a:t>2)Создание дидактической копилки как для уроков так и для подготовки к ОГЭ-ЕГЭ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50"/>
                </a:solidFill>
              </a:rPr>
              <a:t>Сфера учителя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ru-RU" b="1" dirty="0"/>
              <a:t>Некорректное составление контрольно-измерительных материалов (КИМ)</a:t>
            </a:r>
            <a:r>
              <a:rPr lang="ru-RU" dirty="0"/>
              <a:t>. Например, задания в КИМ не соответствуют содержанию учебной дисциплины, что влияет на оценку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b="1" dirty="0"/>
              <a:t>Решение:</a:t>
            </a:r>
            <a:r>
              <a:rPr lang="ru-RU" dirty="0"/>
              <a:t> анализ содержания дисциплины, разработка спецификации КИМ, составление заданий в соответствии со спецификацией.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60648"/>
            <a:ext cx="8229600" cy="1143000"/>
          </a:xfrm>
        </p:spPr>
        <p:txBody>
          <a:bodyPr/>
          <a:lstStyle/>
          <a:p>
            <a:r>
              <a:rPr lang="ru-RU" b="1" dirty="0" smtClean="0">
                <a:solidFill>
                  <a:srgbClr val="00B0F0"/>
                </a:solidFill>
              </a:rPr>
              <a:t>Сфера ученика </a:t>
            </a: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/>
              <a:t>Индивидуальные особенности учащихся</a:t>
            </a:r>
            <a:r>
              <a:rPr lang="ru-RU" dirty="0"/>
              <a:t>. Специфика мышления, памяти, внимания, темп деятельности, личностные особенности, учебная мотивация. Ученики могут заучивать материал без достаточного понимания, быстро забывать выученный материал, путать алгоритмы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3300" b="1" dirty="0" smtClean="0"/>
              <a:t>Решение</a:t>
            </a:r>
            <a:endParaRPr lang="ru-RU" sz="3300" b="1" dirty="0"/>
          </a:p>
          <a:p>
            <a:r>
              <a:rPr lang="ru-RU" dirty="0" smtClean="0"/>
              <a:t>1)рассмотреть возможность индивидуальной работы</a:t>
            </a:r>
          </a:p>
          <a:p>
            <a:r>
              <a:rPr lang="ru-RU" dirty="0" smtClean="0"/>
              <a:t>2)объединять ребят со схожими особенностями и уровнем знаний для отработки  подготовительного материала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F0"/>
                </a:solidFill>
              </a:rPr>
              <a:t>Сфера ученика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/>
              <a:t>Слабые навыки самоконтроля</a:t>
            </a:r>
            <a:r>
              <a:rPr lang="ru-RU" dirty="0"/>
              <a:t>. Ученики могут не уметь анализировать выполненную работу, не иметь навыков самоконтроля.</a:t>
            </a:r>
          </a:p>
          <a:p>
            <a:r>
              <a:rPr lang="ru-RU" b="1" dirty="0"/>
              <a:t>Недостаточный уровень психологической готовности демонстрировать знания и умения в непривычной обстановке</a:t>
            </a:r>
            <a:r>
              <a:rPr lang="ru-RU" dirty="0"/>
              <a:t>. </a:t>
            </a:r>
          </a:p>
          <a:p>
            <a:r>
              <a:rPr lang="ru-RU" b="1" dirty="0"/>
              <a:t>Затруднения при использовании </a:t>
            </a:r>
            <a:r>
              <a:rPr lang="ru-RU" b="1" dirty="0" err="1"/>
              <a:t>общеучебных</a:t>
            </a:r>
            <a:r>
              <a:rPr lang="ru-RU" b="1" dirty="0"/>
              <a:t> компетенций</a:t>
            </a:r>
            <a:r>
              <a:rPr lang="ru-RU" dirty="0"/>
              <a:t> (планирование своей деятельности, умение работать во времени, контролировать и корректировать свою деятельность, умение осознанно читать текст)</a:t>
            </a:r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Контроль и координация деятельности  со стороны учителя-предметника, классного руководителя и родителей </a:t>
            </a:r>
          </a:p>
          <a:p>
            <a:endParaRPr lang="ru-RU" dirty="0"/>
          </a:p>
          <a:p>
            <a:r>
              <a:rPr lang="ru-RU" dirty="0" smtClean="0"/>
              <a:t>Создание комфортной эмоциональной обстановки во время подготовки. Модуляция ОГЭ в стенах школы </a:t>
            </a:r>
          </a:p>
          <a:p>
            <a:endParaRPr lang="ru-RU" dirty="0"/>
          </a:p>
          <a:p>
            <a:r>
              <a:rPr lang="ru-RU" dirty="0" smtClean="0"/>
              <a:t>Контроль и координация деятельности  со стороны учителя-предметника, классного руководителя и родителей 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B0F0"/>
                </a:solidFill>
              </a:rPr>
              <a:t>Сфера ученика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/>
              <a:t>Недостаточная самоподготовка</a:t>
            </a:r>
            <a:r>
              <a:rPr lang="ru-RU" dirty="0"/>
              <a:t>. Ученики могут не уметь или не желать понять и осмыслить учебный материал, самостоятельно восполнить пробелы в знаниях</a:t>
            </a:r>
          </a:p>
          <a:p>
            <a:r>
              <a:rPr lang="ru-RU" b="1" dirty="0"/>
              <a:t>Слабая мотивация к обучению или изучению предмета. </a:t>
            </a:r>
            <a:endParaRPr lang="ru-RU" b="1" dirty="0" smtClean="0"/>
          </a:p>
          <a:p>
            <a:pPr>
              <a:buNone/>
            </a:pPr>
            <a:endParaRPr lang="ru-RU" dirty="0"/>
          </a:p>
          <a:p>
            <a:r>
              <a:rPr lang="ru-RU" b="1" dirty="0"/>
              <a:t>Случайный выбор или </a:t>
            </a:r>
            <a:r>
              <a:rPr lang="ru-RU" b="1" dirty="0" smtClean="0"/>
              <a:t>отсутствие возможности </a:t>
            </a:r>
            <a:r>
              <a:rPr lang="ru-RU" b="1" dirty="0"/>
              <a:t>сдать  требующийся предмет </a:t>
            </a:r>
            <a:endParaRPr lang="ru-RU" dirty="0"/>
          </a:p>
          <a:p>
            <a:pPr>
              <a:buNone/>
            </a:pPr>
            <a:endParaRPr lang="ru-RU" dirty="0"/>
          </a:p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244280" cy="4525963"/>
          </a:xfrm>
        </p:spPr>
        <p:txBody>
          <a:bodyPr>
            <a:normAutofit fontScale="85000" lnSpcReduction="20000"/>
          </a:bodyPr>
          <a:lstStyle/>
          <a:p>
            <a:endParaRPr lang="ru-RU" dirty="0" smtClean="0"/>
          </a:p>
          <a:p>
            <a:r>
              <a:rPr lang="ru-RU" dirty="0" smtClean="0"/>
              <a:t>Применение разнообразных форм  занятий (</a:t>
            </a:r>
            <a:r>
              <a:rPr lang="ru-RU" dirty="0" err="1" smtClean="0"/>
              <a:t>онлайн-офлайн</a:t>
            </a:r>
            <a:r>
              <a:rPr lang="ru-RU" dirty="0" smtClean="0"/>
              <a:t>, семинары).Создание подгрупп успевающих и отстающих </a:t>
            </a:r>
            <a:endParaRPr lang="ru-RU" dirty="0"/>
          </a:p>
          <a:p>
            <a:endParaRPr lang="ru-RU" dirty="0" smtClean="0"/>
          </a:p>
          <a:p>
            <a:r>
              <a:rPr lang="ru-RU" dirty="0" smtClean="0"/>
              <a:t>Работа с классным руководителем, родителями, администрацией школы</a:t>
            </a:r>
          </a:p>
          <a:p>
            <a:endParaRPr lang="ru-RU" dirty="0"/>
          </a:p>
          <a:p>
            <a:r>
              <a:rPr lang="ru-RU" dirty="0" smtClean="0"/>
              <a:t>Работа с классным руководителем, родителями, администрацией школы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Стрессовые ситуации/Форс-мажор </a:t>
            </a:r>
            <a:endParaRPr lang="ru-RU" b="1" dirty="0"/>
          </a:p>
          <a:p>
            <a:r>
              <a:rPr lang="ru-RU" b="1" dirty="0"/>
              <a:t>Состояние здоровья (функциональный  и физиологический спад) </a:t>
            </a:r>
          </a:p>
          <a:p>
            <a:r>
              <a:rPr lang="ru-RU" b="1" dirty="0"/>
              <a:t>Пропуски уроков</a:t>
            </a:r>
            <a:r>
              <a:rPr lang="ru-RU" dirty="0"/>
              <a:t> по состоянию здоровья отдельными учащимися в течение года, что приводит к недостаточному усвоению </a:t>
            </a:r>
            <a:r>
              <a:rPr lang="ru-RU" dirty="0" smtClean="0"/>
              <a:t>материала</a:t>
            </a:r>
          </a:p>
          <a:p>
            <a:r>
              <a:rPr lang="ru-RU" b="1" dirty="0" smtClean="0"/>
              <a:t>Социально-педагогические трудности в семье</a:t>
            </a:r>
            <a:endParaRPr lang="ru-RU" b="1" dirty="0"/>
          </a:p>
          <a:p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Сфера внешкольного  окружения</a:t>
            </a:r>
            <a:endParaRPr lang="ru-RU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61</TotalTime>
  <Words>415</Words>
  <Application>Microsoft Office PowerPoint</Application>
  <PresentationFormat>Экран (4:3)</PresentationFormat>
  <Paragraphs>57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Constantia</vt:lpstr>
      <vt:lpstr>Times New Roman</vt:lpstr>
      <vt:lpstr>Wingdings</vt:lpstr>
      <vt:lpstr>Wingdings 2</vt:lpstr>
      <vt:lpstr>Бумажная</vt:lpstr>
      <vt:lpstr>                     ОГЭ по обществознанию. Причины неудач и несоответствия оценок ".  («Кому повем печаль мою?»).   </vt:lpstr>
      <vt:lpstr>ПРИЧИНЫ НЕСООТВЕСТВИЯ </vt:lpstr>
      <vt:lpstr>Сфера учителя </vt:lpstr>
      <vt:lpstr>Сфера учителя </vt:lpstr>
      <vt:lpstr>Сфера учителя </vt:lpstr>
      <vt:lpstr>Сфера ученика </vt:lpstr>
      <vt:lpstr>Сфера ученика </vt:lpstr>
      <vt:lpstr>Сфера ученика </vt:lpstr>
      <vt:lpstr>Сфера внешкольного  окружения</vt:lpstr>
      <vt:lpstr>Рекомендации учителям</vt:lpstr>
    </vt:vector>
  </TitlesOfParts>
  <Company>DEXP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ОГЭ по обществознанию. Причины неудач и несоответствия оценок ".  («Кому повем печаль мою?»).</dc:title>
  <dc:creator>admin</dc:creator>
  <cp:lastModifiedBy>AA</cp:lastModifiedBy>
  <cp:revision>8</cp:revision>
  <dcterms:created xsi:type="dcterms:W3CDTF">2026-02-23T09:04:35Z</dcterms:created>
  <dcterms:modified xsi:type="dcterms:W3CDTF">2026-03-02T05:29:08Z</dcterms:modified>
</cp:coreProperties>
</file>