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sldIdLst>
    <p:sldId id="286" r:id="rId2"/>
    <p:sldId id="266" r:id="rId3"/>
    <p:sldId id="259" r:id="rId4"/>
    <p:sldId id="268" r:id="rId5"/>
    <p:sldId id="270" r:id="rId6"/>
    <p:sldId id="271" r:id="rId7"/>
    <p:sldId id="260" r:id="rId8"/>
    <p:sldId id="277" r:id="rId9"/>
    <p:sldId id="261" r:id="rId10"/>
    <p:sldId id="276" r:id="rId11"/>
    <p:sldId id="281" r:id="rId12"/>
    <p:sldId id="282" r:id="rId13"/>
    <p:sldId id="283" r:id="rId14"/>
    <p:sldId id="278" r:id="rId15"/>
    <p:sldId id="280" r:id="rId16"/>
    <p:sldId id="284" r:id="rId17"/>
    <p:sldId id="285" r:id="rId18"/>
  </p:sldIdLst>
  <p:sldSz cx="12192000" cy="6858000"/>
  <p:notesSz cx="6761163" cy="98821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FFFF99"/>
    <a:srgbClr val="C0E399"/>
    <a:srgbClr val="A4E1F6"/>
    <a:srgbClr val="CCFF33"/>
    <a:srgbClr val="66FF33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539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874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88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90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696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148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25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77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55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650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3927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323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4071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71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86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700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681D0-F465-4B82-8A51-1B995D913A0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A7FA249-C371-473D-A54D-EC4001CF8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6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3999" y="2467320"/>
            <a:ext cx="7620001" cy="132343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latin typeface="Book Antiqua" panose="02040602050305030304" pitchFamily="18" charset="0"/>
                <a:ea typeface="+mj-ea"/>
                <a:cs typeface="+mj-cs"/>
              </a:rPr>
              <a:t>АНАЛИЗ   РЕЗУЛЬТАТОВ ОГЭ</a:t>
            </a:r>
            <a:r>
              <a:rPr lang="en-US" sz="4000" dirty="0">
                <a:solidFill>
                  <a:srgbClr val="002060"/>
                </a:solidFill>
                <a:latin typeface="Book Antiqua" panose="02040602050305030304" pitchFamily="18" charset="0"/>
                <a:ea typeface="+mj-ea"/>
                <a:cs typeface="+mj-cs"/>
              </a:rPr>
              <a:t>-2026</a:t>
            </a:r>
            <a:r>
              <a:rPr lang="ru-RU" sz="4000" dirty="0">
                <a:solidFill>
                  <a:srgbClr val="002060"/>
                </a:solidFill>
                <a:latin typeface="Book Antiqua" panose="02040602050305030304" pitchFamily="18" charset="0"/>
                <a:ea typeface="+mj-ea"/>
                <a:cs typeface="+mj-cs"/>
              </a:rPr>
              <a:t> ПО ЛИТЕРАТУРЕ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15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135" y="759524"/>
            <a:ext cx="8691717" cy="5413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8355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Документы, определяющие содержание КИМ ОГЭ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8355" marR="420370" indent="310515" algn="just">
              <a:lnSpc>
                <a:spcPct val="101000"/>
              </a:lnSpc>
              <a:spcBef>
                <a:spcPts val="5"/>
              </a:spcBef>
              <a:spcAft>
                <a:spcPts val="0"/>
              </a:spcAft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8355" marR="420370" indent="310515" algn="just">
              <a:lnSpc>
                <a:spcPct val="101000"/>
              </a:lnSpc>
              <a:spcBef>
                <a:spcPts val="5"/>
              </a:spcBef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Содержание    </a:t>
            </a:r>
            <a:r>
              <a:rPr lang="ru-RU" spc="-23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КИМ    </a:t>
            </a:r>
            <a:r>
              <a:rPr lang="ru-RU" spc="-2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ГЭ    </a:t>
            </a:r>
            <a:r>
              <a:rPr lang="ru-RU" spc="-2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определяется    </a:t>
            </a:r>
            <a:r>
              <a:rPr lang="ru-RU" spc="-23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   </a:t>
            </a:r>
            <a:r>
              <a:rPr lang="ru-RU" spc="-23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основе    </a:t>
            </a:r>
            <a:r>
              <a:rPr lang="ru-RU" spc="-2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федерального государственного образовательного стандарта основного общего образования (далее –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ФГОС):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8355" marR="419735" indent="310515" algn="just">
              <a:lnSpc>
                <a:spcPct val="101000"/>
              </a:lnSpc>
              <a:spcBef>
                <a:spcPts val="5"/>
              </a:spcBef>
              <a:spcAft>
                <a:spcPts val="0"/>
              </a:spcAft>
              <a:tabLst>
                <a:tab pos="1539240" algn="l"/>
                <a:tab pos="1803400" algn="l"/>
                <a:tab pos="2505075" algn="l"/>
                <a:tab pos="2985770" algn="l"/>
                <a:tab pos="3347085" algn="l"/>
                <a:tab pos="3782695" algn="l"/>
                <a:tab pos="4184015" algn="l"/>
                <a:tab pos="452310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1) федеральный</a:t>
            </a:r>
            <a:r>
              <a:rPr lang="ru-RU" spc="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государственный</a:t>
            </a:r>
            <a:r>
              <a:rPr lang="ru-RU" spc="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образовательный</a:t>
            </a:r>
            <a:r>
              <a:rPr lang="ru-RU" spc="6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</a:t>
            </a:r>
            <a:r>
              <a:rPr lang="ru-RU" spc="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основного общего    </a:t>
            </a:r>
            <a:r>
              <a:rPr lang="ru-RU" spc="-2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   </a:t>
            </a:r>
            <a:r>
              <a:rPr lang="ru-RU" spc="-2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(приказ    </a:t>
            </a:r>
            <a:r>
              <a:rPr lang="ru-RU" spc="-2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инист</a:t>
            </a:r>
            <a:r>
              <a:rPr lang="ru-RU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рства    </a:t>
            </a:r>
            <a:r>
              <a:rPr lang="ru-RU" spc="-2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просвещения    </a:t>
            </a:r>
            <a:r>
              <a:rPr lang="ru-RU" spc="-2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Российской Федерации	от	31.05.2021	№ 287	«Об	утверждении	федерального государственного      </a:t>
            </a:r>
            <a:r>
              <a:rPr lang="ru-RU" spc="-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образовательного      </a:t>
            </a:r>
            <a:r>
              <a:rPr lang="ru-RU" spc="-8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стандарта	основного	общего образования»)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8355" marR="420370" indent="310515" algn="just">
              <a:lnSpc>
                <a:spcPct val="101000"/>
              </a:lnSpc>
              <a:spcAft>
                <a:spcPts val="0"/>
              </a:spcAft>
              <a:tabLst>
                <a:tab pos="1511935" algn="l"/>
                <a:tab pos="2073275" algn="l"/>
                <a:tab pos="2359660" algn="l"/>
                <a:tab pos="3096895" algn="l"/>
                <a:tab pos="3822065" algn="l"/>
                <a:tab pos="4027170" algn="l"/>
                <a:tab pos="452183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2) федеральная	образовательная	программа	основного	общего образования</a:t>
            </a:r>
            <a:r>
              <a:rPr lang="ru-RU" spc="1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(приказ</a:t>
            </a:r>
            <a:r>
              <a:rPr lang="ru-RU" spc="1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Министерства</a:t>
            </a:r>
            <a:r>
              <a:rPr lang="ru-RU" spc="1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просвещения</a:t>
            </a:r>
            <a:r>
              <a:rPr lang="ru-RU" spc="1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Российской</a:t>
            </a:r>
            <a:r>
              <a:rPr lang="ru-RU" spc="1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Федерации</a:t>
            </a:r>
            <a:r>
              <a:rPr lang="ru-RU" spc="1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 18.05.2023	№ 370     </a:t>
            </a:r>
            <a:r>
              <a:rPr lang="ru-RU" spc="-2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«Об	утверждении     </a:t>
            </a:r>
            <a:r>
              <a:rPr lang="ru-RU" spc="-2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федеральной	образовательной программы основного общего образования» (с изменениями)).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8355" marR="420370" indent="310515" algn="just">
              <a:lnSpc>
                <a:spcPct val="100000"/>
              </a:lnSpc>
              <a:spcAft>
                <a:spcPts val="0"/>
              </a:spcAft>
              <a:tabLst>
                <a:tab pos="1313815" algn="l"/>
                <a:tab pos="1801495" algn="l"/>
                <a:tab pos="2338705" algn="l"/>
                <a:tab pos="2976245" algn="l"/>
                <a:tab pos="4016375" algn="l"/>
                <a:tab pos="42926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Детализированные</a:t>
            </a:r>
            <a:r>
              <a:rPr lang="ru-RU" spc="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</a:t>
            </a:r>
            <a:r>
              <a:rPr lang="ru-RU" spc="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pc="60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езультатам</a:t>
            </a:r>
            <a:r>
              <a:rPr lang="ru-RU" spc="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своения</a:t>
            </a:r>
            <a:r>
              <a:rPr lang="ru-RU" spc="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основной образовательной</a:t>
            </a:r>
            <a:r>
              <a:rPr lang="ru-RU" spc="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</a:t>
            </a:r>
            <a:r>
              <a:rPr lang="ru-RU" spc="4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основного</a:t>
            </a:r>
            <a:r>
              <a:rPr lang="ru-RU" spc="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общего</a:t>
            </a:r>
            <a:r>
              <a:rPr lang="ru-RU" spc="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образования,</a:t>
            </a:r>
            <a:r>
              <a:rPr lang="ru-RU" spc="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проверяемые</a:t>
            </a:r>
            <a:r>
              <a:rPr lang="ru-RU" spc="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основе	ФГОС	2021 г.,	являются	преемственными	по	отношению к требованиям ФГОС 2010 г.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570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269A55E0-87BD-4082-8FA3-F223DD86E0A2}"/>
              </a:ext>
            </a:extLst>
          </p:cNvPr>
          <p:cNvSpPr/>
          <p:nvPr/>
        </p:nvSpPr>
        <p:spPr>
          <a:xfrm>
            <a:off x="289249" y="875323"/>
            <a:ext cx="9276782" cy="2474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b="1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Экзамен по литературе  состоит из двух частей</a:t>
            </a: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b="1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Часть 1 </a:t>
            </a:r>
            <a:r>
              <a:rPr lang="ru-RU" dirty="0" smtClean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включает в себя два комплекса заданий (1-4). Первый комплекс (1,2) относится </a:t>
            </a: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dirty="0" smtClean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фрагменту эпического, лиро-эпического </a:t>
            </a: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dirty="0" smtClean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драматического произведения. Второй комплекс заданий (3,4) относится к анализу лирического стихотворения, или  басни, или баллады. Задания первой части </a:t>
            </a: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направлены на знание произведения и умение анализировать текст. В каждом случае можно выбрать </a:t>
            </a:r>
            <a:r>
              <a:rPr lang="ru-RU" b="1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</a:t>
            </a: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вопрос из двух.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CF8366C-C341-454C-B462-2928C7F7AA68}"/>
              </a:ext>
            </a:extLst>
          </p:cNvPr>
          <p:cNvSpPr/>
          <p:nvPr/>
        </p:nvSpPr>
        <p:spPr>
          <a:xfrm>
            <a:off x="289249" y="3798277"/>
            <a:ext cx="911266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Часть 2 </a:t>
            </a:r>
            <a:r>
              <a:rPr lang="ru-RU" dirty="0" smtClean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включает в себя пять заданий (5.1-5.5), нужно из них выбрать </a:t>
            </a:r>
            <a:r>
              <a:rPr lang="ru-RU" b="1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</a:t>
            </a: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дать на </a:t>
            </a:r>
            <a:r>
              <a:rPr lang="ru-RU" smtClean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него развёрнутый </a:t>
            </a:r>
            <a:r>
              <a:rPr lang="ru-RU" dirty="0" smtClean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аргументированный ответ в жанре сочинения на литературную тему объёмом не </a:t>
            </a: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менее 150 </a:t>
            </a:r>
            <a:r>
              <a:rPr lang="ru-RU" dirty="0" smtClean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86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4554" y="953477"/>
            <a:ext cx="8659446" cy="4535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Изменения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КИМ ОГЭ 2026 года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Изменения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структуры и содержания КИМ отсутствуют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реализации согласованных подходов к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оцениванию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развернутых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ответов в ГИА по русскому языку и литературе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уточнено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содержание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критериев оценивания развернутых ответов.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Изменены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максимальные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первичные баллы: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 за выполнение заданий 1.1/1.2 и 3.1/3.2 балл повышен с 4 до 5;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 за сочинение (задание 5) балл повышен с 16 до 17 (по критерию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К1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снижен с 3 до 2; отдельно выведен критерий «</a:t>
            </a:r>
            <a:r>
              <a:rPr lang="ru-RU" sz="1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Фактологическая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точность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сочинения»: 2 балла);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 максимальный первичный балл за всю работу повышен на 3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балла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37 баллов до 40).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Уточнено содержание критериев оценивания развернутых ответов.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Уточнены инструкции ко всем заданиям: включены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пошаговые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рекомендации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выполнению заданий, соответствующие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критериям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оценивания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ответов.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980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39" y="235974"/>
            <a:ext cx="8996516" cy="639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161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33" y="3244645"/>
            <a:ext cx="9085006" cy="23892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69" y="599768"/>
            <a:ext cx="9163664" cy="26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87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59" y="511277"/>
            <a:ext cx="8603225" cy="521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5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719191"/>
              </p:ext>
            </p:extLst>
          </p:nvPr>
        </p:nvGraphicFramePr>
        <p:xfrm>
          <a:off x="1756609" y="887647"/>
          <a:ext cx="7467602" cy="212025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656784"/>
                <a:gridCol w="968210"/>
                <a:gridCol w="968210"/>
                <a:gridCol w="968210"/>
                <a:gridCol w="968210"/>
                <a:gridCol w="968989"/>
                <a:gridCol w="968989"/>
              </a:tblGrid>
              <a:tr h="35337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MS Mincho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2024г.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2025г.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2026г.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3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53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Получили «2»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53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Получили «3»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75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53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Получили «4»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33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53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Получили «5»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67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55032" y="148985"/>
            <a:ext cx="1275238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Динамика результатов ОГЭ по предмету 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85002"/>
              </p:ext>
            </p:extLst>
          </p:nvPr>
        </p:nvGraphicFramePr>
        <p:xfrm>
          <a:off x="1788697" y="3793960"/>
          <a:ext cx="7443531" cy="2806605"/>
        </p:xfrm>
        <a:graphic>
          <a:graphicData uri="http://schemas.openxmlformats.org/drawingml/2006/table">
            <a:tbl>
              <a:tblPr firstRow="1" firstCol="1" bandRow="1"/>
              <a:tblGrid>
                <a:gridCol w="1812405"/>
                <a:gridCol w="1242246"/>
                <a:gridCol w="548610"/>
                <a:gridCol w="548610"/>
                <a:gridCol w="548610"/>
                <a:gridCol w="548610"/>
                <a:gridCol w="548610"/>
                <a:gridCol w="548610"/>
                <a:gridCol w="548610"/>
                <a:gridCol w="548610"/>
              </a:tblGrid>
              <a:tr h="52572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«2»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«3»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«4»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«5»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5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  <a:tr h="525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Алексеевский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(ГБОУ СОШ </a:t>
                      </a:r>
                      <a:r>
                        <a:rPr lang="ru-RU" sz="11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с.Самовольно</a:t>
                      </a:r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-Ивановка)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33,33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  <a:tr h="525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Борский      (</a:t>
                      </a:r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№2 «ОЦ» </a:t>
                      </a:r>
                      <a:r>
                        <a:rPr lang="ru-RU" sz="11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с.Борское</a:t>
                      </a:r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33,3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  <a:tr h="525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Нефтегорский</a:t>
                      </a:r>
                      <a:endParaRPr lang="ru-RU" sz="14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(ГБОУ СОШ№2</a:t>
                      </a:r>
                      <a:r>
                        <a:rPr lang="ru-RU" sz="11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г.Нефтегрска</a:t>
                      </a:r>
                      <a:r>
                        <a:rPr lang="ru-RU" sz="11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33,3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839453" y="3226972"/>
            <a:ext cx="11482972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Результаты ОГЭ по АТЕ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161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4755"/>
            <a:ext cx="12192000" cy="27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3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250093"/>
            <a:ext cx="10705195" cy="714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66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6923" y="284037"/>
            <a:ext cx="9167446" cy="6174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Общая динамика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среднего процента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выполнения</a:t>
            </a:r>
          </a:p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2026 году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зафиксирован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рост среднего процента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выполнения по большинству заданий базового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уровня по сравнению с 2025 годом: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 1.1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(«Понимание текста и аргументация») — 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63 % до 78 %;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 2.1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(«Соответствие ответа заданию и аргументация») — 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42 % до 78 %;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 3.1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(«Понимание текста и аргументация») — 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50 % до 78 %.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этом по отдельным позициям наблюдается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снижение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например, задание 3.2 («Логичность и соблюдение речевых норм») —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 75 % до 67 %.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блоке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высокого уровня (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5.1–5.9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большинство показателей стабильно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высокие (83–100 %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а по ряду позиций зафиксирован рост: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 5.5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(«Композиционная цельность и логичность») — с 58 % до 89 %;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 5.6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(«Соблюдение речевых норм») — с 75 % до 83 %;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задания 5.7–5.9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(орфография, пунктуация, грамматика) — достигнут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100 %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уровень выполнения.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свидетельствует о том, что системная работа по формированию базовых навыков аргументации и соблюдению норм языка дала ощутимый эффект, а наиболее сложные аналитические умения (композиция, логика) стали осваиваться лучше.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18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6585" y="218831"/>
            <a:ext cx="9503507" cy="690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Проблемные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зоны по отдельным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заданиям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Несмотря на общий рост, остаются задания, где уровень выполнения ниже 80 % и есть риски для части учащихся: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 3.2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(«Логичность и соблюдение речевых норм») — 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67 %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(снижение по сравнению с 2025 годом). Это может указывать на недостаточную отработку навыков связного изложения в отдельных группах учащихся;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разрезе групп по отметкам по этому же заданию у учащихся с отметкой «4» процент выполнения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снизился с 100 % до 50 %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— это тревожный сигнал, требующий отдельного разбора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разрезе групп участников по полученным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отметкам</a:t>
            </a: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 «5»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демонстрирует практически 100 % выполнение по всем заданиям, включая сложные аналитические и речевые позиции. Это говорит о высоком уровне предметной подготовки сильных учеников;</a:t>
            </a: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«4»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 целом показывает хорошие результаты, но есть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низкие показатели: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например, по заданию 3.2 процент выполнения у этой группы в 2026 году снизился до 50 % (в 2025 году было 100 %). Это может быть связано с недостаточной проработкой навыков логичного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изложения.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11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369" y="515815"/>
            <a:ext cx="8714154" cy="6464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ильные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стороны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подготовки: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стабильно высокий уровень выполнения заданий на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фактологическую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точность (5.3 — 100 %) и соблюдение языковых норм (5.7–5.9 — 100 %);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тличные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результаты по заданиям на сопоставление произведений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аргументацию у группы «5»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(4.1–4.3, 5.1–5.2 — 100 %);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рост показателей по заданиям базового уровня, связанным с пониманием текста и аргументацией (1.1, 2.1, 3.1 — 78 %).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свидетельствует о том, что работа с текстом, отработка речевых норм и формирование навыков аргументации у большинства учащихся выстроены системно и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эффективно.</a:t>
            </a:r>
          </a:p>
          <a:p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Выводы: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2026 году наблюдается положительная динамика по большинству заданий, особенно в части базовых навыков работы с текстом и соблюдения языковых норм;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заметный прогресс — в освоении композиционной логики и связности рассуждения (задание 5.5 — рост с 58 % до 89 %);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сохраняются зоны риска: снижение результатов по отдельным речевым заданиям (3.2) и выраженная дифференциация между группами учащихся, особенно в части навыков логичного изложения.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54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600" y="265723"/>
            <a:ext cx="9042400" cy="576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0670" algn="ctr">
              <a:lnSpc>
                <a:spcPct val="9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Ключевые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метапредметные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4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акценты</a:t>
            </a:r>
            <a:r>
              <a:rPr lang="ru-RU" sz="2000" b="1" spc="-14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4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ОГЭ-2026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Book Antiqua" panose="02040602050305030304" pitchFamily="18" charset="0"/>
                <a:cs typeface="Times New Roman" panose="02020603050405020304" pitchFamily="18" charset="0"/>
              </a:rPr>
              <a:t>по</a:t>
            </a:r>
            <a:r>
              <a:rPr lang="ru-RU" sz="2000" b="1" spc="-4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Book Antiqua" panose="02040602050305030304" pitchFamily="18" charset="0"/>
                <a:cs typeface="Times New Roman" panose="02020603050405020304" pitchFamily="18" charset="0"/>
              </a:rPr>
              <a:t>литературе</a:t>
            </a:r>
          </a:p>
          <a:p>
            <a:pPr marL="280670">
              <a:lnSpc>
                <a:spcPct val="95000"/>
              </a:lnSpc>
              <a:spcAft>
                <a:spcPts val="0"/>
              </a:spcAft>
            </a:pPr>
            <a:endParaRPr lang="ru-RU" sz="1400" spc="-10" dirty="0" smtClean="0">
              <a:latin typeface="Times New Roman" panose="02020603050405020304" pitchFamily="18" charset="0"/>
              <a:ea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280670">
              <a:lnSpc>
                <a:spcPct val="95000"/>
              </a:lnSpc>
              <a:spcAft>
                <a:spcPts val="0"/>
              </a:spcAft>
            </a:pPr>
            <a:r>
              <a:rPr lang="ru-RU" b="1" spc="-10" dirty="0" smtClean="0">
                <a:solidFill>
                  <a:srgbClr val="00B0F0"/>
                </a:solidFill>
                <a:latin typeface="Times New Roman" panose="02020603050405020304" pitchFamily="18" charset="0"/>
                <a:ea typeface="Book Antiqua" panose="02040602050305030304" pitchFamily="18" charset="0"/>
                <a:cs typeface="Times New Roman" panose="02020603050405020304" pitchFamily="18" charset="0"/>
              </a:rPr>
              <a:t>Планирование и выбор стратегии</a:t>
            </a:r>
          </a:p>
          <a:p>
            <a:pPr marL="280670">
              <a:lnSpc>
                <a:spcPct val="95000"/>
              </a:lnSpc>
              <a:spcAft>
                <a:spcPts val="0"/>
              </a:spcAft>
            </a:pPr>
            <a:r>
              <a:rPr lang="ru-RU" spc="-10" dirty="0">
                <a:latin typeface="Times New Roman" panose="02020603050405020304" pitchFamily="18" charset="0"/>
                <a:ea typeface="Book Antiqua" panose="02040602050305030304" pitchFamily="18" charset="0"/>
                <a:cs typeface="Times New Roman" panose="02020603050405020304" pitchFamily="18" charset="0"/>
              </a:rPr>
              <a:t>Р</a:t>
            </a:r>
            <a:r>
              <a:rPr lang="ru-RU" spc="-10" dirty="0" smtClean="0">
                <a:latin typeface="Times New Roman" panose="02020603050405020304" pitchFamily="18" charset="0"/>
                <a:ea typeface="Book Antiqua" panose="02040602050305030304" pitchFamily="18" charset="0"/>
                <a:cs typeface="Times New Roman" panose="02020603050405020304" pitchFamily="18" charset="0"/>
              </a:rPr>
              <a:t>езультаты по заданиям1.1, 3.1,2.1 и 2.2 показывают, что выпускники умеют соотносить свои действия с целью, планировать пути решения и удерживать учебную задачу.</a:t>
            </a:r>
          </a:p>
          <a:p>
            <a:pPr marL="280670">
              <a:lnSpc>
                <a:spcPct val="95000"/>
              </a:lnSpc>
              <a:spcAft>
                <a:spcPts val="0"/>
              </a:spcAft>
            </a:pPr>
            <a:endParaRPr lang="ru-RU" spc="-10" dirty="0">
              <a:latin typeface="Times New Roman" panose="02020603050405020304" pitchFamily="18" charset="0"/>
              <a:ea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280670">
              <a:lnSpc>
                <a:spcPct val="95000"/>
              </a:lnSpc>
              <a:spcAft>
                <a:spcPts val="0"/>
              </a:spcAft>
            </a:pPr>
            <a:r>
              <a:rPr lang="ru-RU" b="1" spc="-10" dirty="0" smtClean="0">
                <a:solidFill>
                  <a:srgbClr val="00B0F0"/>
                </a:solidFill>
                <a:latin typeface="Times New Roman" panose="02020603050405020304" pitchFamily="18" charset="0"/>
                <a:ea typeface="Book Antiqua" panose="02040602050305030304" pitchFamily="18" charset="0"/>
                <a:cs typeface="Times New Roman" panose="02020603050405020304" pitchFamily="18" charset="0"/>
              </a:rPr>
              <a:t>Сравнение и интерпретация</a:t>
            </a:r>
          </a:p>
          <a:p>
            <a:pPr marL="280670">
              <a:lnSpc>
                <a:spcPct val="95000"/>
              </a:lnSpc>
              <a:spcAft>
                <a:spcPts val="0"/>
              </a:spcAft>
            </a:pPr>
            <a:r>
              <a:rPr lang="ru-RU" spc="-10" dirty="0" smtClean="0">
                <a:latin typeface="Times New Roman" panose="02020603050405020304" pitchFamily="18" charset="0"/>
                <a:ea typeface="Book Antiqua" panose="02040602050305030304" pitchFamily="18" charset="0"/>
                <a:cs typeface="Times New Roman" panose="02020603050405020304" pitchFamily="18" charset="0"/>
              </a:rPr>
              <a:t>Сопоставление произведений в задании 4 подтвердило </a:t>
            </a:r>
            <a:r>
              <a:rPr lang="ru-RU" spc="-10" dirty="0" err="1" smtClean="0">
                <a:latin typeface="Times New Roman" panose="02020603050405020304" pitchFamily="18" charset="0"/>
                <a:ea typeface="Book Antiqua" panose="02040602050305030304" pitchFamily="18" charset="0"/>
                <a:cs typeface="Times New Roman" panose="02020603050405020304" pitchFamily="18" charset="0"/>
              </a:rPr>
              <a:t>сформированность</a:t>
            </a:r>
            <a:r>
              <a:rPr lang="ru-RU" spc="-10" dirty="0" smtClean="0">
                <a:latin typeface="Times New Roman" panose="02020603050405020304" pitchFamily="18" charset="0"/>
                <a:ea typeface="Book Antiqua" panose="02040602050305030304" pitchFamily="18" charset="0"/>
                <a:cs typeface="Times New Roman" panose="02020603050405020304" pitchFamily="18" charset="0"/>
              </a:rPr>
              <a:t> смыслового чтения: участники находят нужную информацию, устанавливают связи между текстами и обосновывают сходство и различие.</a:t>
            </a:r>
          </a:p>
          <a:p>
            <a:pPr marL="280670">
              <a:lnSpc>
                <a:spcPct val="95000"/>
              </a:lnSpc>
              <a:spcAft>
                <a:spcPts val="0"/>
              </a:spcAft>
            </a:pPr>
            <a:endParaRPr lang="ru-RU" spc="-10" dirty="0">
              <a:latin typeface="Times New Roman" panose="02020603050405020304" pitchFamily="18" charset="0"/>
              <a:ea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280670">
              <a:lnSpc>
                <a:spcPct val="95000"/>
              </a:lnSpc>
              <a:spcAft>
                <a:spcPts val="0"/>
              </a:spcAft>
            </a:pPr>
            <a:r>
              <a:rPr lang="ru-RU" b="1" spc="-10" dirty="0" smtClean="0">
                <a:solidFill>
                  <a:srgbClr val="00B0F0"/>
                </a:solidFill>
                <a:latin typeface="Times New Roman" panose="02020603050405020304" pitchFamily="18" charset="0"/>
                <a:ea typeface="Book Antiqua" panose="02040602050305030304" pitchFamily="18" charset="0"/>
                <a:cs typeface="Times New Roman" panose="02020603050405020304" pitchFamily="18" charset="0"/>
              </a:rPr>
              <a:t>Самоконтроль и редактирование </a:t>
            </a:r>
          </a:p>
          <a:p>
            <a:pPr marL="280670">
              <a:lnSpc>
                <a:spcPct val="95000"/>
              </a:lnSpc>
              <a:spcAft>
                <a:spcPts val="0"/>
              </a:spcAft>
            </a:pPr>
            <a:r>
              <a:rPr lang="ru-RU" spc="-10" dirty="0" smtClean="0">
                <a:latin typeface="Times New Roman" panose="02020603050405020304" pitchFamily="18" charset="0"/>
                <a:ea typeface="Book Antiqua" panose="02040602050305030304" pitchFamily="18" charset="0"/>
                <a:cs typeface="Times New Roman" panose="02020603050405020304" pitchFamily="18" charset="0"/>
              </a:rPr>
              <a:t>Задание 5 требует не только знания содержания, но и редактирования собственного текста: самопроверки фактов, композиции, орфографии, пунктуации и грамматики до сдачи работы.</a:t>
            </a:r>
          </a:p>
          <a:p>
            <a:pPr marL="280670">
              <a:lnSpc>
                <a:spcPct val="95000"/>
              </a:lnSpc>
              <a:spcAft>
                <a:spcPts val="0"/>
              </a:spcAft>
            </a:pPr>
            <a:endParaRPr lang="ru-RU" spc="-10" dirty="0">
              <a:latin typeface="Times New Roman" panose="02020603050405020304" pitchFamily="18" charset="0"/>
              <a:ea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280670">
              <a:lnSpc>
                <a:spcPct val="95000"/>
              </a:lnSpc>
              <a:spcAft>
                <a:spcPts val="0"/>
              </a:spcAft>
            </a:pPr>
            <a:r>
              <a:rPr lang="ru-RU" b="1" spc="-10" dirty="0" smtClean="0">
                <a:solidFill>
                  <a:srgbClr val="00B0F0"/>
                </a:solidFill>
                <a:latin typeface="Times New Roman" panose="02020603050405020304" pitchFamily="18" charset="0"/>
                <a:ea typeface="Book Antiqua" panose="02040602050305030304" pitchFamily="18" charset="0"/>
                <a:cs typeface="Times New Roman" panose="02020603050405020304" pitchFamily="18" charset="0"/>
              </a:rPr>
              <a:t>Речевая точность и время</a:t>
            </a:r>
          </a:p>
          <a:p>
            <a:pPr marL="280670">
              <a:lnSpc>
                <a:spcPct val="95000"/>
              </a:lnSpc>
              <a:spcAft>
                <a:spcPts val="0"/>
              </a:spcAft>
            </a:pPr>
            <a:r>
              <a:rPr lang="ru-RU" spc="-10" dirty="0" smtClean="0">
                <a:latin typeface="Times New Roman" panose="02020603050405020304" pitchFamily="18" charset="0"/>
                <a:ea typeface="Book Antiqua" panose="02040602050305030304" pitchFamily="18" charset="0"/>
                <a:cs typeface="Times New Roman" panose="02020603050405020304" pitchFamily="18" charset="0"/>
              </a:rPr>
              <a:t>Слабее проявляются осознанный выбор речевых средств и устойчивый хронометраж работы, поэтому на уроках важно тренировать темп выполнения и речевую точность в письменных ответах.</a:t>
            </a:r>
          </a:p>
          <a:p>
            <a:pPr marL="280670" algn="ctr">
              <a:lnSpc>
                <a:spcPct val="95000"/>
              </a:lnSpc>
              <a:spcAft>
                <a:spcPts val="0"/>
              </a:spcAft>
            </a:pPr>
            <a:endParaRPr lang="ru-RU" b="1" spc="-10" dirty="0">
              <a:effectLst/>
              <a:latin typeface="Palatino Linotype" panose="020405020505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  <a:p>
            <a:pPr marL="280670">
              <a:lnSpc>
                <a:spcPct val="95000"/>
              </a:lnSpc>
              <a:spcAft>
                <a:spcPts val="0"/>
              </a:spcAft>
            </a:pPr>
            <a:endParaRPr lang="ru-RU" sz="800" dirty="0">
              <a:effectLst/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72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6924" y="468924"/>
            <a:ext cx="8800122" cy="4455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5"/>
              </a:spcBef>
              <a:spcAft>
                <a:spcPts val="0"/>
              </a:spcAft>
              <a:buSzPts val="2000"/>
              <a:tabLst>
                <a:tab pos="281940" algn="l"/>
              </a:tabLst>
            </a:pPr>
            <a:endParaRPr lang="ru-RU" sz="20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5"/>
              </a:spcBef>
              <a:spcAft>
                <a:spcPts val="0"/>
              </a:spcAft>
              <a:buSzPts val="2000"/>
              <a:tabLst>
                <a:tab pos="281940" algn="l"/>
              </a:tabLst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Главные</a:t>
            </a:r>
            <a:r>
              <a:rPr lang="ru-RU" sz="2000" b="1" spc="-5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итоги</a:t>
            </a:r>
            <a:r>
              <a:rPr lang="ru-RU" sz="2000" b="1" spc="-4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и</a:t>
            </a:r>
            <a:r>
              <a:rPr lang="ru-RU" sz="2000" b="1" spc="-4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приоритеты</a:t>
            </a:r>
            <a:r>
              <a:rPr lang="ru-RU" sz="2000" b="1" spc="-4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подготовки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R="114300">
              <a:lnSpc>
                <a:spcPct val="150000"/>
              </a:lnSpc>
              <a:spcBef>
                <a:spcPts val="1175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Подводя</a:t>
            </a:r>
            <a:r>
              <a:rPr lang="ru-RU" sz="1600" spc="-5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итоги,</a:t>
            </a:r>
            <a:r>
              <a:rPr lang="ru-RU" sz="1600" spc="-5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важно</a:t>
            </a:r>
            <a:r>
              <a:rPr lang="ru-RU" sz="1600" spc="-5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подчеркнуть:</a:t>
            </a:r>
            <a:r>
              <a:rPr lang="ru-RU" sz="1600" spc="-5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ОГЭ-2026</a:t>
            </a:r>
            <a:r>
              <a:rPr lang="ru-RU" sz="1600" spc="-5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по</a:t>
            </a:r>
            <a:r>
              <a:rPr lang="ru-RU" sz="1600" spc="-5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литературе</a:t>
            </a:r>
            <a:r>
              <a:rPr lang="ru-RU" sz="1600" spc="-5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подтвердил</a:t>
            </a:r>
            <a:r>
              <a:rPr lang="ru-RU" sz="1600" spc="-5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высокий уровень</a:t>
            </a:r>
            <a:r>
              <a:rPr lang="ru-RU" sz="1600" spc="-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предметной</a:t>
            </a:r>
            <a:r>
              <a:rPr lang="ru-RU" sz="1600" spc="-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подготовки.</a:t>
            </a:r>
            <a:endParaRPr lang="ru-RU" sz="16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90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Системное</a:t>
            </a:r>
            <a:r>
              <a:rPr lang="ru-RU" sz="1600" spc="-6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чтение</a:t>
            </a:r>
            <a:r>
              <a:rPr lang="ru-RU" sz="1600" spc="-6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и</a:t>
            </a:r>
            <a:r>
              <a:rPr lang="ru-RU" sz="1600" spc="-6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осознанный</a:t>
            </a:r>
            <a:r>
              <a:rPr lang="ru-RU" sz="1600" spc="-6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анализ</a:t>
            </a:r>
            <a:r>
              <a:rPr lang="ru-RU" sz="1600" spc="-6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текста</a:t>
            </a:r>
            <a:r>
              <a:rPr lang="ru-RU" sz="1600" spc="-6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создают</a:t>
            </a:r>
            <a:r>
              <a:rPr lang="ru-RU" sz="1600" spc="-6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фундамент.</a:t>
            </a:r>
            <a:r>
              <a:rPr lang="ru-RU" sz="1600" spc="-6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Тренировка в написании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сочинения формирует устойчивые навыки композиции и аргументации.</a:t>
            </a:r>
          </a:p>
          <a:p>
            <a:pPr>
              <a:lnSpc>
                <a:spcPct val="150000"/>
              </a:lnSpc>
              <a:spcBef>
                <a:spcPts val="690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Самопроверка</a:t>
            </a:r>
            <a:r>
              <a:rPr lang="ru-RU" sz="1600" spc="-4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превращает</a:t>
            </a:r>
            <a:r>
              <a:rPr lang="ru-RU" sz="1600" spc="-4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знание</a:t>
            </a:r>
            <a:r>
              <a:rPr lang="ru-RU" sz="1600" spc="-4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критериев</a:t>
            </a:r>
            <a:r>
              <a:rPr lang="ru-RU" sz="1600" spc="-4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в</a:t>
            </a:r>
            <a:r>
              <a:rPr lang="ru-RU" sz="1600" spc="-4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рабочий</a:t>
            </a:r>
            <a:r>
              <a:rPr lang="ru-RU" sz="1600" spc="-4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инструмент:</a:t>
            </a:r>
            <a:r>
              <a:rPr lang="ru-RU" sz="1600" spc="-4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выпускник заранее </a:t>
            </a:r>
            <a:r>
              <a:rPr lang="ru-RU" sz="1600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видит «слабое место»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и исправляет его до сдачи.</a:t>
            </a:r>
          </a:p>
          <a:p>
            <a:pPr>
              <a:lnSpc>
                <a:spcPct val="150000"/>
              </a:lnSpc>
              <a:spcBef>
                <a:spcPts val="690"/>
              </a:spcBef>
              <a:spcAft>
                <a:spcPts val="0"/>
              </a:spcAft>
            </a:pPr>
            <a:r>
              <a:rPr lang="ru-RU" sz="1600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М</a:t>
            </a:r>
            <a:r>
              <a:rPr lang="ru-RU" sz="1600" dirty="0" err="1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ежпредметные</a:t>
            </a:r>
            <a:r>
              <a:rPr lang="ru-RU" sz="1600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связи помогают </a:t>
            </a:r>
            <a:r>
              <a:rPr lang="ru-RU" sz="1600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исправить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типичные ошибки: языковые нормы</a:t>
            </a:r>
            <a:r>
              <a:rPr lang="ru-RU" sz="1600" spc="-2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и</a:t>
            </a:r>
            <a:r>
              <a:rPr lang="ru-RU" sz="1600" spc="-2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логика</a:t>
            </a:r>
            <a:r>
              <a:rPr lang="ru-RU" sz="1600" spc="-2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рассуждения</a:t>
            </a:r>
            <a:r>
              <a:rPr lang="ru-RU" sz="1600" spc="-2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не</a:t>
            </a:r>
            <a:r>
              <a:rPr lang="ru-RU" sz="1600" spc="-2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могут</a:t>
            </a:r>
            <a:r>
              <a:rPr lang="ru-RU" sz="1600" spc="-2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быть</a:t>
            </a:r>
            <a:r>
              <a:rPr lang="ru-RU" sz="1600" spc="-2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отдельными</a:t>
            </a:r>
            <a:r>
              <a:rPr lang="ru-RU" sz="1600" spc="-2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задачами</a:t>
            </a:r>
            <a:r>
              <a:rPr lang="ru-RU" sz="1600" spc="-2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—</a:t>
            </a:r>
            <a:r>
              <a:rPr lang="ru-RU" sz="1600" spc="-2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на</a:t>
            </a:r>
            <a:r>
              <a:rPr lang="ru-RU" sz="1600" spc="-25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экзамене они работают вместе. В </a:t>
            </a:r>
            <a:r>
              <a:rPr lang="ru-RU" sz="1600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итоге</a:t>
            </a:r>
            <a:r>
              <a:rPr lang="ru-RU" sz="1600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устойчивость результата становится не случайной, а управляемой.</a:t>
            </a:r>
            <a:endParaRPr lang="ru-RU" sz="16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720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370" y="578338"/>
            <a:ext cx="7268308" cy="4562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усилить работу над логикой и связностью рассуждения: использовать алгоритмы построения ответа, шаблоны, чек‑листы, взаимное рецензирование;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организовать адресную поддержку учащихся из групп 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«4» и«3»: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индивидуальные маршруты, дополнительные консультации, разбор типичных ошибок и критериев оценивания;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продолжить системную работу с текстом, делая акцент на глубокий анализ, а не на пересказ, и регулярно проводить тренировочные работы с последующим разбором;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уделить особое внимание заданиям, где зафиксирован спад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з-е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и выявить причины снижения результатов (изменение формулировок заданий, недостаточная отработка навыков, пробелы в методике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400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2095302"/>
            <a:ext cx="6096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1940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1149</TotalTime>
  <Words>608</Words>
  <Application>Microsoft Office PowerPoint</Application>
  <PresentationFormat>Широкоэкранный</PresentationFormat>
  <Paragraphs>160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Book Antiqua</vt:lpstr>
      <vt:lpstr>Calibri</vt:lpstr>
      <vt:lpstr>MS Mincho</vt:lpstr>
      <vt:lpstr>Palatino Linotype</vt:lpstr>
      <vt:lpstr>Symbol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РЕЗУЛЬТАТОВ ОГЭ ПО ЛИТЕРАТУРЕ</dc:title>
  <dc:creator>Галина</dc:creator>
  <cp:lastModifiedBy>Марина</cp:lastModifiedBy>
  <cp:revision>73</cp:revision>
  <cp:lastPrinted>2026-08-26T19:17:41Z</cp:lastPrinted>
  <dcterms:created xsi:type="dcterms:W3CDTF">2025-08-22T05:44:05Z</dcterms:created>
  <dcterms:modified xsi:type="dcterms:W3CDTF">2026-08-26T20:08:16Z</dcterms:modified>
</cp:coreProperties>
</file>