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9" r:id="rId3"/>
    <p:sldId id="268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505"/>
    <a:srgbClr val="9C0505"/>
    <a:srgbClr val="52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9269C-4E4E-3486-F43D-DB621B0874A6}" v="431" dt="2023-08-28T05:03:07.019"/>
    <p1510:client id="{0B3D3570-3998-6267-479C-A57D59A8F8A7}" v="564" dt="2023-06-12T18:52:57.737"/>
    <p1510:client id="{0D1720C9-DF3B-3EBC-6E00-7197EDFF5540}" v="73" dt="2023-08-21T21:11:45.830"/>
    <p1510:client id="{1E7C706A-7529-E49B-AC53-0631A3019CAD}" v="354" dt="2023-08-28T04:13:06.433"/>
    <p1510:client id="{4B3DE951-9564-9ABF-B3B0-3D4597D5A26F}" v="169" dt="2023-08-23T19:05:27.636"/>
    <p1510:client id="{77A2760E-7220-6B57-7254-AA5600456E2E}" v="85" dt="2023-07-02T12:30:09.061"/>
    <p1510:client id="{E9159554-A538-08B8-F3F6-72774CB0D2BE}" v="852" dt="2023-06-21T20:25:00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38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7EB4744C-5C4B-68C2-2E96-E2A9AB66D177}"/>
              </a:ext>
            </a:extLst>
          </p:cNvPr>
          <p:cNvSpPr/>
          <p:nvPr/>
        </p:nvSpPr>
        <p:spPr>
          <a:xfrm>
            <a:off x="-2178438" y="6209747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xmlns="" id="{FDE7A87E-A200-9AF3-F860-F1669FBB9C1A}"/>
              </a:ext>
            </a:extLst>
          </p:cNvPr>
          <p:cNvSpPr/>
          <p:nvPr/>
        </p:nvSpPr>
        <p:spPr>
          <a:xfrm>
            <a:off x="-2188333" y="-164726"/>
            <a:ext cx="16560138" cy="467406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2F19CC10-FB9E-010A-26B4-9375D1D6CE56}"/>
              </a:ext>
            </a:extLst>
          </p:cNvPr>
          <p:cNvSpPr/>
          <p:nvPr/>
        </p:nvSpPr>
        <p:spPr>
          <a:xfrm flipV="1">
            <a:off x="-2178438" y="6421933"/>
            <a:ext cx="16560139" cy="553760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350DF2F5-D6AB-BA94-2A42-98EC5DC4ACAC}"/>
              </a:ext>
            </a:extLst>
          </p:cNvPr>
          <p:cNvSpPr/>
          <p:nvPr/>
        </p:nvSpPr>
        <p:spPr>
          <a:xfrm rot="5400000">
            <a:off x="-4572765" y="3193880"/>
            <a:ext cx="9325840" cy="462739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xmlns="" id="{9D0401C6-1029-F73F-8516-A68C6E449774}"/>
              </a:ext>
            </a:extLst>
          </p:cNvPr>
          <p:cNvSpPr/>
          <p:nvPr/>
        </p:nvSpPr>
        <p:spPr>
          <a:xfrm rot="5400000">
            <a:off x="-4416859" y="3187626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38D78ADF-B272-F30E-7EC7-CCFFC46E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5" y="418697"/>
            <a:ext cx="1872573" cy="2066052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xmlns="" id="{B56A40AB-71AC-51F5-2232-93B564D3E159}"/>
              </a:ext>
            </a:extLst>
          </p:cNvPr>
          <p:cNvSpPr/>
          <p:nvPr/>
        </p:nvSpPr>
        <p:spPr>
          <a:xfrm rot="5400000">
            <a:off x="7230855" y="3177729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xmlns="" id="{108AE557-757B-9E8F-4125-6D6464E35DE1}"/>
              </a:ext>
            </a:extLst>
          </p:cNvPr>
          <p:cNvSpPr/>
          <p:nvPr/>
        </p:nvSpPr>
        <p:spPr>
          <a:xfrm rot="5400000">
            <a:off x="7399089" y="3177729"/>
            <a:ext cx="9305115" cy="469087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54D418DE-6EE3-9E5D-702C-CA873803254B}"/>
              </a:ext>
            </a:extLst>
          </p:cNvPr>
          <p:cNvSpPr/>
          <p:nvPr/>
        </p:nvSpPr>
        <p:spPr>
          <a:xfrm>
            <a:off x="-2188334" y="-44591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DB62EA3-2FD9-B5FB-89A8-E156E3A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72" y="417519"/>
            <a:ext cx="1931720" cy="1084803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DF41A9DD-BFCE-48C4-42B9-E5F482CFB905}"/>
              </a:ext>
            </a:extLst>
          </p:cNvPr>
          <p:cNvSpPr txBox="1"/>
          <p:nvPr/>
        </p:nvSpPr>
        <p:spPr>
          <a:xfrm>
            <a:off x="2258103" y="414165"/>
            <a:ext cx="754550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86384">
              <a:spcAft>
                <a:spcPts val="600"/>
              </a:spcAft>
            </a:pP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Заседание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методического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объединения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 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учителей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русского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языка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и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литературы</a:t>
            </a:r>
            <a:endParaRPr lang="en-US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64722F-6AF3-A783-CB24-805F55F19A10}"/>
              </a:ext>
            </a:extLst>
          </p:cNvPr>
          <p:cNvSpPr txBox="1"/>
          <p:nvPr/>
        </p:nvSpPr>
        <p:spPr>
          <a:xfrm>
            <a:off x="318466" y="5510659"/>
            <a:ext cx="11315917" cy="9079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6384">
              <a:spcAft>
                <a:spcPts val="600"/>
              </a:spcAft>
            </a:pP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Зайчикова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Марина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Юрьевна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,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учитель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русского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языка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и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литературы</a:t>
            </a:r>
            <a:endParaRPr lang="en-US" sz="2400">
              <a:ea typeface="Calibri"/>
              <a:cs typeface="Calibri"/>
            </a:endParaRPr>
          </a:p>
          <a:p>
            <a:pPr defTabSz="786384">
              <a:spcAft>
                <a:spcPts val="600"/>
              </a:spcAft>
            </a:pP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ГБОУ СОШ №3 г.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Нефтегорска</a:t>
            </a:r>
            <a:endParaRPr lang="en-US" sz="2400" b="1">
              <a:solidFill>
                <a:srgbClr val="7D0505"/>
              </a:solidFill>
              <a:latin typeface="Arial Nova"/>
              <a:cs typeface="Calibri" panose="020F0502020204030204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B10A1CD-6D55-625D-DD1F-AE0A07F365B9}"/>
              </a:ext>
            </a:extLst>
          </p:cNvPr>
          <p:cNvSpPr txBox="1"/>
          <p:nvPr/>
        </p:nvSpPr>
        <p:spPr>
          <a:xfrm>
            <a:off x="387740" y="2779333"/>
            <a:ext cx="11414877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6384">
              <a:spcAft>
                <a:spcPts val="600"/>
              </a:spcAft>
            </a:pP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Воспитательный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компонент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на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уроках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русского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 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языка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и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литературы</a:t>
            </a:r>
            <a:endParaRPr lang="en-US" sz="3200" b="1">
              <a:solidFill>
                <a:srgbClr val="7D0505"/>
              </a:solidFill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54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7EB4744C-5C4B-68C2-2E96-E2A9AB66D177}"/>
              </a:ext>
            </a:extLst>
          </p:cNvPr>
          <p:cNvSpPr/>
          <p:nvPr/>
        </p:nvSpPr>
        <p:spPr>
          <a:xfrm>
            <a:off x="-2178438" y="6209747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xmlns="" id="{FDE7A87E-A200-9AF3-F860-F1669FBB9C1A}"/>
              </a:ext>
            </a:extLst>
          </p:cNvPr>
          <p:cNvSpPr/>
          <p:nvPr/>
        </p:nvSpPr>
        <p:spPr>
          <a:xfrm>
            <a:off x="-2188333" y="-164726"/>
            <a:ext cx="16560138" cy="467406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2F19CC10-FB9E-010A-26B4-9375D1D6CE56}"/>
              </a:ext>
            </a:extLst>
          </p:cNvPr>
          <p:cNvSpPr/>
          <p:nvPr/>
        </p:nvSpPr>
        <p:spPr>
          <a:xfrm flipV="1">
            <a:off x="-2178438" y="6421933"/>
            <a:ext cx="16560139" cy="553760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350DF2F5-D6AB-BA94-2A42-98EC5DC4ACAC}"/>
              </a:ext>
            </a:extLst>
          </p:cNvPr>
          <p:cNvSpPr/>
          <p:nvPr/>
        </p:nvSpPr>
        <p:spPr>
          <a:xfrm rot="5400000">
            <a:off x="-4572765" y="3193880"/>
            <a:ext cx="9325840" cy="462739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xmlns="" id="{9D0401C6-1029-F73F-8516-A68C6E449774}"/>
              </a:ext>
            </a:extLst>
          </p:cNvPr>
          <p:cNvSpPr/>
          <p:nvPr/>
        </p:nvSpPr>
        <p:spPr>
          <a:xfrm rot="5400000">
            <a:off x="-4416859" y="3187626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38D78ADF-B272-F30E-7EC7-CCFFC46E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2" y="359320"/>
            <a:ext cx="853275" cy="937897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xmlns="" id="{B56A40AB-71AC-51F5-2232-93B564D3E159}"/>
              </a:ext>
            </a:extLst>
          </p:cNvPr>
          <p:cNvSpPr/>
          <p:nvPr/>
        </p:nvSpPr>
        <p:spPr>
          <a:xfrm rot="5400000">
            <a:off x="7230855" y="3177729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xmlns="" id="{108AE557-757B-9E8F-4125-6D6464E35DE1}"/>
              </a:ext>
            </a:extLst>
          </p:cNvPr>
          <p:cNvSpPr/>
          <p:nvPr/>
        </p:nvSpPr>
        <p:spPr>
          <a:xfrm rot="5400000">
            <a:off x="7399089" y="3177729"/>
            <a:ext cx="9305115" cy="469087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54D418DE-6EE3-9E5D-702C-CA873803254B}"/>
              </a:ext>
            </a:extLst>
          </p:cNvPr>
          <p:cNvSpPr/>
          <p:nvPr/>
        </p:nvSpPr>
        <p:spPr>
          <a:xfrm>
            <a:off x="-2188334" y="-44591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DB62EA3-2FD9-B5FB-89A8-E156E3A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72" y="417519"/>
            <a:ext cx="1931720" cy="1084803"/>
          </a:xfrm>
          <a:prstGeom prst="rect">
            <a:avLst/>
          </a:prstGeom>
        </p:spPr>
      </p:pic>
      <p:pic>
        <p:nvPicPr>
          <p:cNvPr id="2" name="Picture 1" descr="A close-up of a person&#10;&#10;Description automatically generated">
            <a:extLst>
              <a:ext uri="{FF2B5EF4-FFF2-40B4-BE49-F238E27FC236}">
                <a16:creationId xmlns:a16="http://schemas.microsoft.com/office/drawing/2014/main" xmlns="" id="{2C055747-A518-3F2F-883B-CBCEA229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38" y="3991098"/>
            <a:ext cx="1892135" cy="242850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323BD13-6E5C-6D37-792C-6E566C3156C6}"/>
              </a:ext>
            </a:extLst>
          </p:cNvPr>
          <p:cNvSpPr/>
          <p:nvPr/>
        </p:nvSpPr>
        <p:spPr>
          <a:xfrm>
            <a:off x="1165266" y="549233"/>
            <a:ext cx="9391401" cy="407719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E7532D-951E-5AB6-0BF2-EE98132754EF}"/>
              </a:ext>
            </a:extLst>
          </p:cNvPr>
          <p:cNvSpPr txBox="1"/>
          <p:nvPr/>
        </p:nvSpPr>
        <p:spPr>
          <a:xfrm>
            <a:off x="2036126" y="1501733"/>
            <a:ext cx="8283034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err="1">
                <a:latin typeface="Times New Roman"/>
                <a:ea typeface="Calibri"/>
                <a:cs typeface="Calibri"/>
              </a:rPr>
              <a:t>Язык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которым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Российская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держава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великой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части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света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повелевает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endParaRPr lang="en-US" sz="2000" i="1">
              <a:ea typeface="Calibri"/>
              <a:cs typeface="Calibri"/>
            </a:endParaRPr>
          </a:p>
          <a:p>
            <a:pPr algn="ctr"/>
            <a:r>
              <a:rPr lang="en-US" sz="2000" i="1" err="1">
                <a:latin typeface="Times New Roman"/>
                <a:ea typeface="Calibri"/>
                <a:cs typeface="Calibri"/>
              </a:rPr>
              <a:t>по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ея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могуществу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имеет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природное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изобилие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endParaRPr lang="en-US" sz="2000" i="1"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2000" i="1" err="1">
                <a:latin typeface="Times New Roman"/>
                <a:ea typeface="Calibri"/>
                <a:cs typeface="Calibri"/>
              </a:rPr>
              <a:t>красоту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и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силу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чем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ни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единому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европейскому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языку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не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уступает</a:t>
            </a:r>
            <a:r>
              <a:rPr lang="en-US" sz="2000" i="1">
                <a:latin typeface="Times New Roman"/>
                <a:ea typeface="Calibri"/>
                <a:cs typeface="Calibri"/>
              </a:rPr>
              <a:t>. И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для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того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нет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сумнения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endParaRPr lang="en-US" sz="2000" i="1"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2000" i="1" err="1">
                <a:latin typeface="Times New Roman"/>
                <a:ea typeface="Calibri"/>
                <a:cs typeface="Calibri"/>
              </a:rPr>
              <a:t>чтобы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российское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слово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не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могло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приведено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быть</a:t>
            </a:r>
            <a:r>
              <a:rPr lang="en-US" sz="2000" i="1">
                <a:latin typeface="Times New Roman"/>
                <a:ea typeface="Calibri"/>
                <a:cs typeface="Calibri"/>
              </a:rPr>
              <a:t> в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такое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совершенство</a:t>
            </a:r>
            <a:r>
              <a:rPr lang="en-US" sz="2000" i="1">
                <a:latin typeface="Times New Roman"/>
                <a:ea typeface="Calibri"/>
                <a:cs typeface="Calibri"/>
              </a:rPr>
              <a:t>, </a:t>
            </a:r>
            <a:endParaRPr lang="en-US" sz="2000" i="1">
              <a:latin typeface="Calibri" panose="020F0502020204030204"/>
              <a:ea typeface="Calibri"/>
              <a:cs typeface="Calibri"/>
            </a:endParaRPr>
          </a:p>
          <a:p>
            <a:pPr algn="ctr"/>
            <a:r>
              <a:rPr lang="en-US" sz="2000" i="1" err="1">
                <a:latin typeface="Times New Roman"/>
                <a:ea typeface="Calibri"/>
                <a:cs typeface="Calibri"/>
              </a:rPr>
              <a:t>каковому</a:t>
            </a:r>
            <a:r>
              <a:rPr lang="en-US" sz="2000" i="1">
                <a:latin typeface="Times New Roman"/>
                <a:ea typeface="Calibri"/>
                <a:cs typeface="Calibri"/>
              </a:rPr>
              <a:t> в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других</a:t>
            </a:r>
            <a:r>
              <a:rPr lang="en-US" sz="2000" i="1">
                <a:latin typeface="Times New Roman"/>
                <a:ea typeface="Calibri"/>
                <a:cs typeface="Calibri"/>
              </a:rPr>
              <a:t> </a:t>
            </a:r>
            <a:r>
              <a:rPr lang="en-US" sz="2000" i="1" err="1">
                <a:latin typeface="Times New Roman"/>
                <a:ea typeface="Calibri"/>
                <a:cs typeface="Calibri"/>
              </a:rPr>
              <a:t>удивляемся</a:t>
            </a:r>
            <a:r>
              <a:rPr lang="en-US" sz="2000" i="1">
                <a:latin typeface="Times New Roman"/>
                <a:ea typeface="Calibri"/>
                <a:cs typeface="Calibri"/>
              </a:rPr>
              <a:t>.</a:t>
            </a:r>
            <a:endParaRPr lang="en-US" sz="2000" i="1">
              <a:ea typeface="Calibri"/>
              <a:cs typeface="Calibri"/>
            </a:endParaRPr>
          </a:p>
          <a:p>
            <a:endParaRPr lang="en-US"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03FE0A-83F2-1D27-12EE-04BD52B5E02F}"/>
              </a:ext>
            </a:extLst>
          </p:cNvPr>
          <p:cNvSpPr txBox="1"/>
          <p:nvPr/>
        </p:nvSpPr>
        <p:spPr>
          <a:xfrm>
            <a:off x="2208623" y="5391904"/>
            <a:ext cx="920804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6384">
              <a:spcAft>
                <a:spcPts val="600"/>
              </a:spcAft>
            </a:pPr>
            <a:r>
              <a:rPr lang="en-US" sz="2800" b="1">
                <a:solidFill>
                  <a:srgbClr val="7D0505"/>
                </a:solidFill>
                <a:latin typeface="Arial Nova"/>
                <a:cs typeface="Calibri"/>
              </a:rPr>
              <a:t>ФОРМИРОВАНИЕ ПОНИМАНИЯ О ТОМ, ЧТО ЯЗЫК ВАЖНЕЙШИЙ ПОКАЗАТЕЛЬ КУЛЬТУРЫ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69210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7EB4744C-5C4B-68C2-2E96-E2A9AB66D177}"/>
              </a:ext>
            </a:extLst>
          </p:cNvPr>
          <p:cNvSpPr/>
          <p:nvPr/>
        </p:nvSpPr>
        <p:spPr>
          <a:xfrm>
            <a:off x="-2178438" y="6209747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xmlns="" id="{FDE7A87E-A200-9AF3-F860-F1669FBB9C1A}"/>
              </a:ext>
            </a:extLst>
          </p:cNvPr>
          <p:cNvSpPr/>
          <p:nvPr/>
        </p:nvSpPr>
        <p:spPr>
          <a:xfrm>
            <a:off x="-2188333" y="-164726"/>
            <a:ext cx="16560138" cy="467406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2F19CC10-FB9E-010A-26B4-9375D1D6CE56}"/>
              </a:ext>
            </a:extLst>
          </p:cNvPr>
          <p:cNvSpPr/>
          <p:nvPr/>
        </p:nvSpPr>
        <p:spPr>
          <a:xfrm flipV="1">
            <a:off x="-2178438" y="6421933"/>
            <a:ext cx="16560139" cy="553760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350DF2F5-D6AB-BA94-2A42-98EC5DC4ACAC}"/>
              </a:ext>
            </a:extLst>
          </p:cNvPr>
          <p:cNvSpPr/>
          <p:nvPr/>
        </p:nvSpPr>
        <p:spPr>
          <a:xfrm rot="5400000">
            <a:off x="-4572765" y="3193880"/>
            <a:ext cx="9325840" cy="462739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xmlns="" id="{9D0401C6-1029-F73F-8516-A68C6E449774}"/>
              </a:ext>
            </a:extLst>
          </p:cNvPr>
          <p:cNvSpPr/>
          <p:nvPr/>
        </p:nvSpPr>
        <p:spPr>
          <a:xfrm rot="5400000">
            <a:off x="-4416859" y="3187626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38D78ADF-B272-F30E-7EC7-CCFFC46E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2" y="359320"/>
            <a:ext cx="853275" cy="937897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xmlns="" id="{B56A40AB-71AC-51F5-2232-93B564D3E159}"/>
              </a:ext>
            </a:extLst>
          </p:cNvPr>
          <p:cNvSpPr/>
          <p:nvPr/>
        </p:nvSpPr>
        <p:spPr>
          <a:xfrm rot="5400000">
            <a:off x="7230855" y="3177729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xmlns="" id="{108AE557-757B-9E8F-4125-6D6464E35DE1}"/>
              </a:ext>
            </a:extLst>
          </p:cNvPr>
          <p:cNvSpPr/>
          <p:nvPr/>
        </p:nvSpPr>
        <p:spPr>
          <a:xfrm rot="5400000">
            <a:off x="7399089" y="3177729"/>
            <a:ext cx="9305115" cy="469087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54D418DE-6EE3-9E5D-702C-CA873803254B}"/>
              </a:ext>
            </a:extLst>
          </p:cNvPr>
          <p:cNvSpPr/>
          <p:nvPr/>
        </p:nvSpPr>
        <p:spPr>
          <a:xfrm>
            <a:off x="-2188334" y="-44591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DB62EA3-2FD9-B5FB-89A8-E156E3A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72" y="417519"/>
            <a:ext cx="1931720" cy="1084803"/>
          </a:xfrm>
          <a:prstGeom prst="rect">
            <a:avLst/>
          </a:prstGeom>
        </p:spPr>
      </p:pic>
      <p:pic>
        <p:nvPicPr>
          <p:cNvPr id="20" name="Picture 19" descr="A child with her hand raised&#10;&#10;Description automatically generated">
            <a:extLst>
              <a:ext uri="{FF2B5EF4-FFF2-40B4-BE49-F238E27FC236}">
                <a16:creationId xmlns:a16="http://schemas.microsoft.com/office/drawing/2014/main" xmlns="" id="{D978AC0A-9452-DEB0-3620-BC3896C84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74" y="363614"/>
            <a:ext cx="7404264" cy="60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7EB4744C-5C4B-68C2-2E96-E2A9AB66D177}"/>
              </a:ext>
            </a:extLst>
          </p:cNvPr>
          <p:cNvSpPr/>
          <p:nvPr/>
        </p:nvSpPr>
        <p:spPr>
          <a:xfrm>
            <a:off x="-2178438" y="6209747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xmlns="" id="{FDE7A87E-A200-9AF3-F860-F1669FBB9C1A}"/>
              </a:ext>
            </a:extLst>
          </p:cNvPr>
          <p:cNvSpPr/>
          <p:nvPr/>
        </p:nvSpPr>
        <p:spPr>
          <a:xfrm>
            <a:off x="-2188333" y="-164726"/>
            <a:ext cx="16560138" cy="467406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2F19CC10-FB9E-010A-26B4-9375D1D6CE56}"/>
              </a:ext>
            </a:extLst>
          </p:cNvPr>
          <p:cNvSpPr/>
          <p:nvPr/>
        </p:nvSpPr>
        <p:spPr>
          <a:xfrm flipV="1">
            <a:off x="-2178438" y="6421933"/>
            <a:ext cx="16560139" cy="553760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350DF2F5-D6AB-BA94-2A42-98EC5DC4ACAC}"/>
              </a:ext>
            </a:extLst>
          </p:cNvPr>
          <p:cNvSpPr/>
          <p:nvPr/>
        </p:nvSpPr>
        <p:spPr>
          <a:xfrm rot="5400000">
            <a:off x="-4572765" y="3193880"/>
            <a:ext cx="9325840" cy="462739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xmlns="" id="{9D0401C6-1029-F73F-8516-A68C6E449774}"/>
              </a:ext>
            </a:extLst>
          </p:cNvPr>
          <p:cNvSpPr/>
          <p:nvPr/>
        </p:nvSpPr>
        <p:spPr>
          <a:xfrm rot="5400000">
            <a:off x="-4416859" y="3187626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38D78ADF-B272-F30E-7EC7-CCFFC46E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2" y="359320"/>
            <a:ext cx="853275" cy="937897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xmlns="" id="{B56A40AB-71AC-51F5-2232-93B564D3E159}"/>
              </a:ext>
            </a:extLst>
          </p:cNvPr>
          <p:cNvSpPr/>
          <p:nvPr/>
        </p:nvSpPr>
        <p:spPr>
          <a:xfrm rot="5400000">
            <a:off x="7230855" y="3177729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xmlns="" id="{108AE557-757B-9E8F-4125-6D6464E35DE1}"/>
              </a:ext>
            </a:extLst>
          </p:cNvPr>
          <p:cNvSpPr/>
          <p:nvPr/>
        </p:nvSpPr>
        <p:spPr>
          <a:xfrm rot="5400000">
            <a:off x="7399089" y="3177729"/>
            <a:ext cx="9305115" cy="469087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54D418DE-6EE3-9E5D-702C-CA873803254B}"/>
              </a:ext>
            </a:extLst>
          </p:cNvPr>
          <p:cNvSpPr/>
          <p:nvPr/>
        </p:nvSpPr>
        <p:spPr>
          <a:xfrm>
            <a:off x="-2188334" y="-44591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DB62EA3-2FD9-B5FB-89A8-E156E3A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72" y="417519"/>
            <a:ext cx="1931720" cy="1084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15D61B-623C-9800-E28C-69782A2CD832}"/>
              </a:ext>
            </a:extLst>
          </p:cNvPr>
          <p:cNvSpPr txBox="1"/>
          <p:nvPr/>
        </p:nvSpPr>
        <p:spPr>
          <a:xfrm>
            <a:off x="472539" y="2216727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ЖАЛОСТЬ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D5F7FB-9074-3FFD-949F-D40EF200808E}"/>
              </a:ext>
            </a:extLst>
          </p:cNvPr>
          <p:cNvSpPr txBox="1"/>
          <p:nvPr/>
        </p:nvSpPr>
        <p:spPr>
          <a:xfrm>
            <a:off x="7409706" y="2216726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ЛЖИВОСТЬ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328B2B-8186-8898-6853-AB4758636238}"/>
              </a:ext>
            </a:extLst>
          </p:cNvPr>
          <p:cNvSpPr txBox="1"/>
          <p:nvPr/>
        </p:nvSpPr>
        <p:spPr>
          <a:xfrm>
            <a:off x="472537" y="4740232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ЛЮБОВЬ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0CC7CC-AE9D-599A-6E1C-12FA7D285506}"/>
              </a:ext>
            </a:extLst>
          </p:cNvPr>
          <p:cNvSpPr txBox="1"/>
          <p:nvPr/>
        </p:nvSpPr>
        <p:spPr>
          <a:xfrm>
            <a:off x="3678876" y="4067297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СЧАСТЬЕ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5EA74A-B095-B7C3-AB0D-F627204AB7C4}"/>
              </a:ext>
            </a:extLst>
          </p:cNvPr>
          <p:cNvSpPr txBox="1"/>
          <p:nvPr/>
        </p:nvSpPr>
        <p:spPr>
          <a:xfrm>
            <a:off x="3678875" y="2800597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ОБИДА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33DDF1-F29F-A812-01ED-5743E97E0608}"/>
              </a:ext>
            </a:extLst>
          </p:cNvPr>
          <p:cNvSpPr txBox="1"/>
          <p:nvPr/>
        </p:nvSpPr>
        <p:spPr>
          <a:xfrm>
            <a:off x="3678876" y="5591298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ГРУСТЬ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C379E2-193A-4473-0D8F-4B8CAECBC58E}"/>
              </a:ext>
            </a:extLst>
          </p:cNvPr>
          <p:cNvSpPr txBox="1"/>
          <p:nvPr/>
        </p:nvSpPr>
        <p:spPr>
          <a:xfrm>
            <a:off x="7409706" y="4740232"/>
            <a:ext cx="43072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СОСТРАДАНИЕ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BAE857-78FA-162A-B80D-5DF95180952F}"/>
              </a:ext>
            </a:extLst>
          </p:cNvPr>
          <p:cNvSpPr txBox="1"/>
          <p:nvPr/>
        </p:nvSpPr>
        <p:spPr>
          <a:xfrm>
            <a:off x="472539" y="3424052"/>
            <a:ext cx="3476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ЗЛОСТЬ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6B511D-E27F-2FCF-64CD-06E9D9AB9D7E}"/>
              </a:ext>
            </a:extLst>
          </p:cNvPr>
          <p:cNvSpPr txBox="1"/>
          <p:nvPr/>
        </p:nvSpPr>
        <p:spPr>
          <a:xfrm>
            <a:off x="3678874" y="1504206"/>
            <a:ext cx="40499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ЩЕДРОСТЬ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FBA223-D988-20E1-138B-6AE18FC995CA}"/>
              </a:ext>
            </a:extLst>
          </p:cNvPr>
          <p:cNvSpPr txBox="1"/>
          <p:nvPr/>
        </p:nvSpPr>
        <p:spPr>
          <a:xfrm>
            <a:off x="1456519" y="414164"/>
            <a:ext cx="861428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6384">
              <a:spcAft>
                <a:spcPts val="600"/>
              </a:spcAft>
            </a:pP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ФОРМИРОВАНИЕ ПОНИМАНИЯ О ТОМ, ЧТО ЯЗЫК ВАЖНЕЙШИЙ ПОКАЗАТЕЛЬ КУЛЬТУРЫ ЧЕЛОВЕКА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A72368-DB0C-D6FD-AB98-751E25580650}"/>
              </a:ext>
            </a:extLst>
          </p:cNvPr>
          <p:cNvSpPr txBox="1"/>
          <p:nvPr/>
        </p:nvSpPr>
        <p:spPr>
          <a:xfrm>
            <a:off x="7409706" y="3513114"/>
            <a:ext cx="42973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0000"/>
                </a:solidFill>
                <a:latin typeface="Sitka Text"/>
                <a:ea typeface="Calibri"/>
                <a:cs typeface="Calibri"/>
              </a:rPr>
              <a:t>УСИДЧИВОСТЬ</a:t>
            </a:r>
          </a:p>
        </p:txBody>
      </p:sp>
    </p:spTree>
    <p:extLst>
      <p:ext uri="{BB962C8B-B14F-4D97-AF65-F5344CB8AC3E}">
        <p14:creationId xmlns:p14="http://schemas.microsoft.com/office/powerpoint/2010/main" val="158131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7EB4744C-5C4B-68C2-2E96-E2A9AB66D177}"/>
              </a:ext>
            </a:extLst>
          </p:cNvPr>
          <p:cNvSpPr/>
          <p:nvPr/>
        </p:nvSpPr>
        <p:spPr>
          <a:xfrm>
            <a:off x="-2178438" y="6209747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xmlns="" id="{FDE7A87E-A200-9AF3-F860-F1669FBB9C1A}"/>
              </a:ext>
            </a:extLst>
          </p:cNvPr>
          <p:cNvSpPr/>
          <p:nvPr/>
        </p:nvSpPr>
        <p:spPr>
          <a:xfrm>
            <a:off x="-2188333" y="-164726"/>
            <a:ext cx="16560138" cy="467406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2F19CC10-FB9E-010A-26B4-9375D1D6CE56}"/>
              </a:ext>
            </a:extLst>
          </p:cNvPr>
          <p:cNvSpPr/>
          <p:nvPr/>
        </p:nvSpPr>
        <p:spPr>
          <a:xfrm flipV="1">
            <a:off x="-2178438" y="6421933"/>
            <a:ext cx="16560139" cy="553760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350DF2F5-D6AB-BA94-2A42-98EC5DC4ACAC}"/>
              </a:ext>
            </a:extLst>
          </p:cNvPr>
          <p:cNvSpPr/>
          <p:nvPr/>
        </p:nvSpPr>
        <p:spPr>
          <a:xfrm rot="5400000">
            <a:off x="-4572765" y="3193880"/>
            <a:ext cx="9325840" cy="462739"/>
          </a:xfrm>
          <a:prstGeom prst="mathMinus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xmlns="" id="{9D0401C6-1029-F73F-8516-A68C6E449774}"/>
              </a:ext>
            </a:extLst>
          </p:cNvPr>
          <p:cNvSpPr/>
          <p:nvPr/>
        </p:nvSpPr>
        <p:spPr>
          <a:xfrm rot="5400000">
            <a:off x="-4416859" y="3187626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38D78ADF-B272-F30E-7EC7-CCFFC46E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5" y="418697"/>
            <a:ext cx="1872573" cy="2066052"/>
          </a:xfrm>
          <a:prstGeom prst="rect">
            <a:avLst/>
          </a:prstGeom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xmlns="" id="{B56A40AB-71AC-51F5-2232-93B564D3E159}"/>
              </a:ext>
            </a:extLst>
          </p:cNvPr>
          <p:cNvSpPr/>
          <p:nvPr/>
        </p:nvSpPr>
        <p:spPr>
          <a:xfrm rot="5400000">
            <a:off x="7230855" y="3177729"/>
            <a:ext cx="9305115" cy="469087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xmlns="" id="{108AE557-757B-9E8F-4125-6D6464E35DE1}"/>
              </a:ext>
            </a:extLst>
          </p:cNvPr>
          <p:cNvSpPr/>
          <p:nvPr/>
        </p:nvSpPr>
        <p:spPr>
          <a:xfrm rot="5400000">
            <a:off x="7399089" y="3177729"/>
            <a:ext cx="9305115" cy="469087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54D418DE-6EE3-9E5D-702C-CA873803254B}"/>
              </a:ext>
            </a:extLst>
          </p:cNvPr>
          <p:cNvSpPr/>
          <p:nvPr/>
        </p:nvSpPr>
        <p:spPr>
          <a:xfrm>
            <a:off x="-2188334" y="-44591"/>
            <a:ext cx="16560140" cy="587842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350">
              <a:cs typeface="Calibri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4DB62EA3-2FD9-B5FB-89A8-E156E3A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72" y="417519"/>
            <a:ext cx="1931720" cy="1084803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DF41A9DD-BFCE-48C4-42B9-E5F482CFB905}"/>
              </a:ext>
            </a:extLst>
          </p:cNvPr>
          <p:cNvSpPr txBox="1"/>
          <p:nvPr/>
        </p:nvSpPr>
        <p:spPr>
          <a:xfrm>
            <a:off x="2258103" y="414165"/>
            <a:ext cx="754550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86384">
              <a:spcAft>
                <a:spcPts val="600"/>
              </a:spcAft>
            </a:pP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Заседание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методического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объединения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 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учителей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русского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языка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/>
              </a:rPr>
              <a:t> и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/>
              </a:rPr>
              <a:t>литературы</a:t>
            </a:r>
            <a:endParaRPr lang="en-US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64722F-6AF3-A783-CB24-805F55F19A10}"/>
              </a:ext>
            </a:extLst>
          </p:cNvPr>
          <p:cNvSpPr txBox="1"/>
          <p:nvPr/>
        </p:nvSpPr>
        <p:spPr>
          <a:xfrm>
            <a:off x="318466" y="5510659"/>
            <a:ext cx="11315917" cy="9079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6384">
              <a:spcAft>
                <a:spcPts val="600"/>
              </a:spcAft>
            </a:pP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Зайчикова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Марина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Юрьевна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,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учитель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русского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языка</a:t>
            </a: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 и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литературы</a:t>
            </a:r>
            <a:endParaRPr lang="en-US" sz="2400">
              <a:ea typeface="Calibri"/>
              <a:cs typeface="Calibri"/>
            </a:endParaRPr>
          </a:p>
          <a:p>
            <a:pPr defTabSz="786384">
              <a:spcAft>
                <a:spcPts val="600"/>
              </a:spcAft>
            </a:pPr>
            <a:r>
              <a:rPr lang="en-US" sz="2400" b="1">
                <a:solidFill>
                  <a:srgbClr val="7D0505"/>
                </a:solidFill>
                <a:latin typeface="Arial Nova"/>
                <a:cs typeface="Calibri" panose="020F0502020204030204"/>
              </a:rPr>
              <a:t>ГБОУ СОШ №3 г. </a:t>
            </a:r>
            <a:r>
              <a:rPr lang="en-US" sz="2400" b="1" err="1">
                <a:solidFill>
                  <a:srgbClr val="7D0505"/>
                </a:solidFill>
                <a:latin typeface="Arial Nova"/>
                <a:cs typeface="Calibri" panose="020F0502020204030204"/>
              </a:rPr>
              <a:t>Нефтегорска</a:t>
            </a:r>
            <a:endParaRPr lang="en-US" sz="2400" b="1">
              <a:solidFill>
                <a:srgbClr val="7D0505"/>
              </a:solidFill>
              <a:latin typeface="Arial Nova"/>
              <a:cs typeface="Calibri" panose="020F0502020204030204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8B10A1CD-6D55-625D-DD1F-AE0A07F365B9}"/>
              </a:ext>
            </a:extLst>
          </p:cNvPr>
          <p:cNvSpPr txBox="1"/>
          <p:nvPr/>
        </p:nvSpPr>
        <p:spPr>
          <a:xfrm>
            <a:off x="387740" y="2779333"/>
            <a:ext cx="11414877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6384">
              <a:spcAft>
                <a:spcPts val="600"/>
              </a:spcAft>
            </a:pP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Воспитательный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компонент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на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уроках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русского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 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языка</a:t>
            </a:r>
            <a:r>
              <a:rPr lang="en-US" sz="4400" b="1">
                <a:solidFill>
                  <a:srgbClr val="7D0505"/>
                </a:solidFill>
                <a:latin typeface="Arial Nova"/>
                <a:cs typeface="Calibri"/>
              </a:rPr>
              <a:t> и </a:t>
            </a:r>
            <a:r>
              <a:rPr lang="en-US" sz="4400" b="1" err="1">
                <a:solidFill>
                  <a:srgbClr val="7D0505"/>
                </a:solidFill>
                <a:latin typeface="Arial Nova"/>
                <a:cs typeface="Calibri"/>
              </a:rPr>
              <a:t>литературы</a:t>
            </a:r>
            <a:endParaRPr lang="en-US" sz="3200" b="1">
              <a:solidFill>
                <a:srgbClr val="7D0505"/>
              </a:solidFill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77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учитель</cp:lastModifiedBy>
  <cp:revision>6</cp:revision>
  <dcterms:created xsi:type="dcterms:W3CDTF">2023-03-22T17:13:59Z</dcterms:created>
  <dcterms:modified xsi:type="dcterms:W3CDTF">2023-08-28T06:45:31Z</dcterms:modified>
</cp:coreProperties>
</file>