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60" r:id="rId6"/>
    <p:sldId id="259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2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4000"/>
                    </a:schemeClr>
                  </a:gs>
                  <a:gs pos="100000">
                    <a:schemeClr val="accent1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C82-4608-985E-C38908CFC1E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4000"/>
                    </a:schemeClr>
                  </a:gs>
                  <a:gs pos="100000">
                    <a:schemeClr val="accent2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C82-4608-985E-C38908CFC1E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4000"/>
                    </a:schemeClr>
                  </a:gs>
                  <a:gs pos="100000">
                    <a:schemeClr val="accent3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C82-4608-985E-C38908CFC1E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4000"/>
                    </a:schemeClr>
                  </a:gs>
                  <a:gs pos="100000">
                    <a:schemeClr val="accent4">
                      <a:shade val="98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C82-4608-985E-C38908CFC1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2"/>
                <c:pt idx="0">
                  <c:v>2025 год</c:v>
                </c:pt>
                <c:pt idx="1">
                  <c:v>2026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8D-47EB-9413-2B0B409A0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919117482109609"/>
          <c:y val="0.91137828359690332"/>
          <c:w val="0.21175998833479148"/>
          <c:h val="6.1730960100575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15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61-4BA2-8524-8EB2B104AC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96477328"/>
        <c:axId val="1896479248"/>
      </c:barChart>
      <c:catAx>
        <c:axId val="1896477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6479248"/>
        <c:crosses val="autoZero"/>
        <c:auto val="1"/>
        <c:lblAlgn val="ctr"/>
        <c:lblOffset val="100"/>
        <c:noMultiLvlLbl val="0"/>
      </c:catAx>
      <c:valAx>
        <c:axId val="189647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647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/>
              <a:t>Средний тестовый балл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8"/>
                <c:pt idx="0">
                  <c:v>Алексеевка</c:v>
                </c:pt>
                <c:pt idx="1">
                  <c:v>Герасимовка</c:v>
                </c:pt>
                <c:pt idx="2">
                  <c:v>Борская 1</c:v>
                </c:pt>
                <c:pt idx="3">
                  <c:v>Борская2</c:v>
                </c:pt>
                <c:pt idx="4">
                  <c:v>ГБОУ СОШ 1</c:v>
                </c:pt>
                <c:pt idx="5">
                  <c:v>ГБОУ СОШ 2</c:v>
                </c:pt>
                <c:pt idx="6">
                  <c:v>ГБОУ СОШ 3</c:v>
                </c:pt>
                <c:pt idx="7">
                  <c:v>Богдановка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57</c:v>
                </c:pt>
                <c:pt idx="1">
                  <c:v>48</c:v>
                </c:pt>
                <c:pt idx="2">
                  <c:v>38</c:v>
                </c:pt>
                <c:pt idx="3">
                  <c:v>27</c:v>
                </c:pt>
                <c:pt idx="4">
                  <c:v>60.75</c:v>
                </c:pt>
                <c:pt idx="5">
                  <c:v>48.25</c:v>
                </c:pt>
                <c:pt idx="6">
                  <c:v>61.6</c:v>
                </c:pt>
                <c:pt idx="7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2-4D43-A9A8-42DDC557F4B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8"/>
                <c:pt idx="0">
                  <c:v>Алексеевка</c:v>
                </c:pt>
                <c:pt idx="1">
                  <c:v>Герасимовка</c:v>
                </c:pt>
                <c:pt idx="2">
                  <c:v>Борская 1</c:v>
                </c:pt>
                <c:pt idx="3">
                  <c:v>Борская2</c:v>
                </c:pt>
                <c:pt idx="4">
                  <c:v>ГБОУ СОШ 1</c:v>
                </c:pt>
                <c:pt idx="5">
                  <c:v>ГБОУ СОШ 2</c:v>
                </c:pt>
                <c:pt idx="6">
                  <c:v>ГБОУ СОШ 3</c:v>
                </c:pt>
                <c:pt idx="7">
                  <c:v>Богдановка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1-19D2-4D43-A9A8-42DDC557F4B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Лист1!$A$2:$A$10</c:f>
              <c:strCache>
                <c:ptCount val="8"/>
                <c:pt idx="0">
                  <c:v>Алексеевка</c:v>
                </c:pt>
                <c:pt idx="1">
                  <c:v>Герасимовка</c:v>
                </c:pt>
                <c:pt idx="2">
                  <c:v>Борская 1</c:v>
                </c:pt>
                <c:pt idx="3">
                  <c:v>Борская2</c:v>
                </c:pt>
                <c:pt idx="4">
                  <c:v>ГБОУ СОШ 1</c:v>
                </c:pt>
                <c:pt idx="5">
                  <c:v>ГБОУ СОШ 2</c:v>
                </c:pt>
                <c:pt idx="6">
                  <c:v>ГБОУ СОШ 3</c:v>
                </c:pt>
                <c:pt idx="7">
                  <c:v>Богдановка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19D2-4D43-A9A8-42DDC557F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6421168"/>
        <c:axId val="1896428848"/>
      </c:barChart>
      <c:catAx>
        <c:axId val="189642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6428848"/>
        <c:crosses val="autoZero"/>
        <c:auto val="1"/>
        <c:lblAlgn val="ctr"/>
        <c:lblOffset val="100"/>
        <c:noMultiLvlLbl val="0"/>
      </c:catAx>
      <c:valAx>
        <c:axId val="1896428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9642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тестовая часть</c:v>
                </c:pt>
                <c:pt idx="1">
                  <c:v>развернутый ответ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71.400000000000006</c:v>
                </c:pt>
                <c:pt idx="1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B1-4165-9C1E-C130A6CB5CC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2"/>
                <c:pt idx="0">
                  <c:v>тестовая часть</c:v>
                </c:pt>
                <c:pt idx="1">
                  <c:v>развернутый ответ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37B1-4165-9C1E-C130A6CB5CC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2"/>
                <c:pt idx="0">
                  <c:v>тестовая часть</c:v>
                </c:pt>
                <c:pt idx="1">
                  <c:v>развернутый ответ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37B1-4165-9C1E-C130A6CB5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87593087"/>
        <c:axId val="1687585407"/>
        <c:axId val="0"/>
      </c:bar3DChart>
      <c:catAx>
        <c:axId val="16875930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7585407"/>
        <c:crosses val="autoZero"/>
        <c:auto val="1"/>
        <c:lblAlgn val="ctr"/>
        <c:lblOffset val="100"/>
        <c:noMultiLvlLbl val="0"/>
      </c:catAx>
      <c:valAx>
        <c:axId val="1687585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7593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DEEE2C-4234-CAAD-F1D0-BB337F44D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7389" y="2514600"/>
            <a:ext cx="11398594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Анализ результатов тренировочного ЕГЭ по химии Юго-Восточного округа в 2025 году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7F6D3D3-F8AE-5385-29B9-3A0F1854F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47043" y="5555974"/>
            <a:ext cx="3071192" cy="894522"/>
          </a:xfrm>
        </p:spPr>
        <p:txBody>
          <a:bodyPr>
            <a:normAutofit/>
          </a:bodyPr>
          <a:lstStyle/>
          <a:p>
            <a:r>
              <a:rPr lang="ru-RU" sz="1600" dirty="0"/>
              <a:t>подготовил – учитель химии ГБОУ СОШ № 3 г. Нефтегорска Фадеева Е.В.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BC211-DC81-1E18-3AD2-5275F819BA63}"/>
              </a:ext>
            </a:extLst>
          </p:cNvPr>
          <p:cNvSpPr txBox="1"/>
          <p:nvPr/>
        </p:nvSpPr>
        <p:spPr>
          <a:xfrm>
            <a:off x="461913" y="179109"/>
            <a:ext cx="1107649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Министерство образования и науки Самарской области ‌‌ 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‌Государственное бюджетное общеобразовательное учреждение Самарской области средняя общеобразовательная школа №3 "Образовательный центр" </a:t>
            </a:r>
            <a:r>
              <a:rPr kumimoji="0" lang="ru-RU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г.Нефтегорска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муниципального района ‌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32873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5B4D3-E987-28AF-0F67-DC73F180B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1F12B-31CB-4E41-95F0-0165DE917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EC41B840-C04F-CF1B-B94B-004EDF8731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1320813"/>
              </p:ext>
            </p:extLst>
          </p:nvPr>
        </p:nvGraphicFramePr>
        <p:xfrm>
          <a:off x="265471" y="1327356"/>
          <a:ext cx="11754464" cy="5502422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5428730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246244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3041374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162552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2088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Взаимосвязь  углеводородов,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кислородсодержащих   и   азотсодержащих органических соединений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72625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     химических      реакций в неорганической и органической химии</a:t>
                      </a:r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Скорость   реакции,   её зависимость   от различных факторов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Реакции окислительно-восстановительные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99634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Электролиз  расплавов  и  растворов  (солей, щелочей, кислот)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162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B6A96-3CED-59A6-8E9B-AD1D744A7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59624-E468-E782-1978-C32E715C5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106C9B5A-D39B-CCAF-14DE-560464EA29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691760"/>
              </p:ext>
            </p:extLst>
          </p:nvPr>
        </p:nvGraphicFramePr>
        <p:xfrm>
          <a:off x="265471" y="1327356"/>
          <a:ext cx="11754464" cy="5547311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4961591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693504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922105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301700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2088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Гидролиз  солей.  Среда  водных  растворов: кислая, нейтральная, щелочная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72625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Обратимые   и   необратимые   химические реакции.         Химическое         равновесие.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Обратимые   и   необратимые   химические реакции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Качественные  реакции  на  неорганические вещества  и  ионы.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99634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Правила  работы  в лаборатории.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Лабораторная    посуда    и    оборудование.</a:t>
                      </a:r>
                    </a:p>
                    <a:p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07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1B8AE8-FB3B-6636-7DB0-8B02C9F07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404D2-CF06-FE1A-11D4-FEC2E8B9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894AFE99-2455-CFEB-C200-7EAFF7900C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825035"/>
              </p:ext>
            </p:extLst>
          </p:nvPr>
        </p:nvGraphicFramePr>
        <p:xfrm>
          <a:off x="265471" y="1327356"/>
          <a:ext cx="11754464" cy="5577678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5269704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663687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753139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192370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2088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Расчёты     с     использованием     понятий «растворимость», «массовая доля вещества в растворе»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80151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Расчёты  теплового  эффекта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(по термохимическим уравнениям)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Расчёты массы вещества или объёма газов по известному количеству вещества, массе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   объёму    одного    из    участвующих в реакции веществ.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Окислитель   и   восстановитель.   Реакции окислительно-восстановительные</a:t>
                      </a:r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99634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Электролитическая  диссоциация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электролитов      в      водных      растворах.</a:t>
                      </a:r>
                    </a:p>
                    <a:p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496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13B247-F4BF-3ABC-3BC2-562BD541C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5A199C-787B-D3D3-3C92-54A41E686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CD4B9CAE-EFA7-AF7F-A536-0E7903CC7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0627587"/>
              </p:ext>
            </p:extLst>
          </p:nvPr>
        </p:nvGraphicFramePr>
        <p:xfrm>
          <a:off x="265471" y="1327356"/>
          <a:ext cx="11754464" cy="4660351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5339278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53222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9991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Реакции,    подтверждающие    взаимосвязь различных       классов       неорганических веществ</a:t>
                      </a:r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80151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Реакции,    подтверждающие    взаимосвязь органических соединений</a:t>
                      </a:r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Установление  молекулярной и структурной формул вещества.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Расчёты     с     использованием     понятий «растворимость», «массовая доля вещества в растворе».</a:t>
                      </a:r>
                    </a:p>
                    <a:p>
                      <a:endParaRPr lang="ru-RU" sz="14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2991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9FE360-B93C-B397-8159-FF71BB60C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079" y="624110"/>
            <a:ext cx="9884534" cy="1280890"/>
          </a:xfrm>
        </p:spPr>
        <p:txBody>
          <a:bodyPr/>
          <a:lstStyle/>
          <a:p>
            <a:pPr algn="ctr"/>
            <a:r>
              <a:rPr lang="ru-RU" b="1" dirty="0"/>
              <a:t>Процент выполнения заданий КИМа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FA06E782-FA18-2064-E0B3-D4A16B5787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812602"/>
              </p:ext>
            </p:extLst>
          </p:nvPr>
        </p:nvGraphicFramePr>
        <p:xfrm>
          <a:off x="1311965" y="1769166"/>
          <a:ext cx="8696739" cy="3975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5299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0A11E-A86E-3F9B-BC06-1CAF679D1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488" y="1"/>
            <a:ext cx="5903842" cy="946778"/>
          </a:xfrm>
        </p:spPr>
        <p:txBody>
          <a:bodyPr/>
          <a:lstStyle/>
          <a:p>
            <a:pPr algn="ctr"/>
            <a:r>
              <a:rPr lang="ru-RU" b="1" dirty="0"/>
              <a:t>  Тестовая часть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960B8C-471C-A256-105D-EEB19BF46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991" y="646043"/>
            <a:ext cx="11176621" cy="612250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1200" dirty="0"/>
              <a:t>                                                                                                             -</a:t>
            </a:r>
            <a:r>
              <a:rPr lang="ru-RU" sz="1600" b="1" dirty="0">
                <a:solidFill>
                  <a:schemeClr val="tx1"/>
                </a:solidFill>
              </a:rPr>
              <a:t>Задание 12.</a:t>
            </a:r>
          </a:p>
          <a:p>
            <a:pPr marL="0" indent="0">
              <a:buNone/>
            </a:pPr>
            <a:r>
              <a:rPr lang="ru-RU" sz="1200" b="1" dirty="0"/>
              <a:t>Из предложенного перечня выберите все вещества, с которыми вступают в реакцию как пропан, так и глицерин.(П-25%)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/>
              <a:t>1) кислород</a:t>
            </a:r>
            <a:br>
              <a:rPr lang="ru-RU" sz="1200" dirty="0"/>
            </a:br>
            <a:r>
              <a:rPr lang="ru-RU" sz="1200" dirty="0"/>
              <a:t>2) хлороводород</a:t>
            </a:r>
            <a:br>
              <a:rPr lang="ru-RU" sz="1200" dirty="0"/>
            </a:br>
            <a:r>
              <a:rPr lang="ru-RU" sz="1200" dirty="0"/>
              <a:t>3) перманганат калия (р-р)</a:t>
            </a:r>
            <a:br>
              <a:rPr lang="ru-RU" sz="1200" dirty="0"/>
            </a:br>
            <a:r>
              <a:rPr lang="ru-RU" sz="1200" dirty="0"/>
              <a:t>4) бром (</a:t>
            </a:r>
            <a:r>
              <a:rPr lang="ru-RU" sz="1200" dirty="0" err="1"/>
              <a:t>водн</a:t>
            </a:r>
            <a:r>
              <a:rPr lang="ru-RU" sz="1200" dirty="0"/>
              <a:t>.)</a:t>
            </a:r>
            <a:br>
              <a:rPr lang="ru-RU" sz="1200" dirty="0"/>
            </a:br>
            <a:r>
              <a:rPr lang="ru-RU" sz="1200" dirty="0"/>
              <a:t>5) азотная кислота</a:t>
            </a:r>
          </a:p>
          <a:p>
            <a:pPr marL="0" indent="0">
              <a:buNone/>
            </a:pPr>
            <a:r>
              <a:rPr lang="ru-RU" sz="1200" b="1" dirty="0"/>
              <a:t>                                                                                                               </a:t>
            </a:r>
            <a:r>
              <a:rPr lang="ru-RU" sz="1400" b="1" dirty="0">
                <a:solidFill>
                  <a:schemeClr val="tx1"/>
                </a:solidFill>
              </a:rPr>
              <a:t>-Задание 13</a:t>
            </a:r>
          </a:p>
          <a:p>
            <a:pPr marL="0" indent="0">
              <a:buNone/>
            </a:pPr>
            <a:r>
              <a:rPr lang="ru-RU" sz="1200" b="1" dirty="0"/>
              <a:t>Из предложенного перечня выберите два вещества, с которыми взаимодействует глицин, но не взаимодействует фениламин.(Б- 37,5%)</a:t>
            </a:r>
          </a:p>
          <a:p>
            <a:pPr marL="228600" indent="-228600">
              <a:buAutoNum type="arabicParenR"/>
            </a:pPr>
            <a:r>
              <a:rPr lang="ru-RU" sz="1200" dirty="0"/>
              <a:t>гидроксид кальция </a:t>
            </a:r>
          </a:p>
          <a:p>
            <a:pPr marL="228600" indent="-228600">
              <a:buAutoNum type="arabicParenR"/>
            </a:pPr>
            <a:r>
              <a:rPr lang="ru-RU" sz="1200" dirty="0"/>
              <a:t>2) кислород </a:t>
            </a:r>
          </a:p>
          <a:p>
            <a:pPr marL="228600" indent="-228600">
              <a:buAutoNum type="arabicParenR"/>
            </a:pPr>
            <a:r>
              <a:rPr lang="ru-RU" sz="1200" dirty="0"/>
              <a:t>3) азотная кислота </a:t>
            </a:r>
          </a:p>
          <a:p>
            <a:pPr marL="228600" indent="-228600">
              <a:buAutoNum type="arabicParenR"/>
            </a:pPr>
            <a:r>
              <a:rPr lang="ru-RU" sz="1200" dirty="0"/>
              <a:t>4) </a:t>
            </a:r>
            <a:r>
              <a:rPr lang="ru-RU" sz="1200" dirty="0" err="1"/>
              <a:t>бромоводород</a:t>
            </a:r>
            <a:r>
              <a:rPr lang="ru-RU" sz="1200" dirty="0"/>
              <a:t> </a:t>
            </a:r>
          </a:p>
          <a:p>
            <a:pPr marL="228600" indent="-228600">
              <a:buAutoNum type="arabicParenR"/>
            </a:pPr>
            <a:r>
              <a:rPr lang="ru-RU" sz="1200" dirty="0"/>
              <a:t>5) гидроксид натрия –</a:t>
            </a:r>
          </a:p>
          <a:p>
            <a:pPr marL="0" indent="0">
              <a:buNone/>
            </a:pPr>
            <a:r>
              <a:rPr lang="ru-RU" sz="1200" b="1" dirty="0"/>
              <a:t>                                                                                                           </a:t>
            </a:r>
            <a:r>
              <a:rPr lang="ru-RU" sz="1400" b="1" dirty="0"/>
              <a:t>-Задание 17</a:t>
            </a:r>
          </a:p>
          <a:p>
            <a:pPr marL="0" indent="0">
              <a:buNone/>
            </a:pPr>
            <a:r>
              <a:rPr lang="ru-RU" sz="1200" b="1" dirty="0"/>
              <a:t>Установите соответствие между химической реакцией и типами реакций, к которым она относится: к каждой позиции, обозначенной буквой, подберите соответствующую позицию, обозначенную цифрой.(Б-31,5%) </a:t>
            </a:r>
          </a:p>
          <a:p>
            <a:pPr marL="0" indent="0">
              <a:buNone/>
            </a:pPr>
            <a:r>
              <a:rPr lang="ru-RU" sz="1200" dirty="0"/>
              <a:t>ХИМИЧЕСКАЯ РЕАКЦИЯ</a:t>
            </a:r>
          </a:p>
          <a:p>
            <a:pPr marL="0" indent="0">
              <a:buNone/>
            </a:pPr>
            <a:r>
              <a:rPr lang="ru-RU" sz="1200" dirty="0"/>
              <a:t> А) дегидрирование этана </a:t>
            </a:r>
          </a:p>
          <a:p>
            <a:pPr marL="0" indent="0">
              <a:buNone/>
            </a:pPr>
            <a:r>
              <a:rPr lang="ru-RU" sz="1200" dirty="0"/>
              <a:t>Б) гидратация ацетилена</a:t>
            </a:r>
          </a:p>
          <a:p>
            <a:pPr marL="0" indent="0">
              <a:buNone/>
            </a:pPr>
            <a:r>
              <a:rPr lang="ru-RU" sz="1200" dirty="0"/>
              <a:t>В) взаимодействие уксусной кислоты с раствором гидроксида натрия</a:t>
            </a:r>
          </a:p>
          <a:p>
            <a:pPr marL="0" indent="0">
              <a:buNone/>
            </a:pPr>
            <a:r>
              <a:rPr lang="ru-RU" sz="1200" dirty="0"/>
              <a:t> ТИП РЕАКЦИИ                                                                                                                 </a:t>
            </a:r>
          </a:p>
          <a:p>
            <a:pPr marL="228600" indent="-228600">
              <a:buAutoNum type="arabicParenR"/>
            </a:pPr>
            <a:r>
              <a:rPr lang="ru-RU" sz="1200" dirty="0"/>
              <a:t>разложения, каталитическая </a:t>
            </a:r>
          </a:p>
          <a:p>
            <a:pPr marL="228600" indent="-228600">
              <a:buAutoNum type="arabicParenR"/>
            </a:pPr>
            <a:r>
              <a:rPr lang="ru-RU" sz="1200" dirty="0"/>
              <a:t>2) присоединения, каталитическая </a:t>
            </a:r>
          </a:p>
          <a:p>
            <a:pPr marL="228600" indent="-228600">
              <a:buAutoNum type="arabicParenR"/>
            </a:pPr>
            <a:r>
              <a:rPr lang="ru-RU" sz="1200" dirty="0"/>
              <a:t>3) обмена, гомогенная </a:t>
            </a:r>
          </a:p>
          <a:p>
            <a:pPr marL="228600" indent="-228600">
              <a:buAutoNum type="arabicParenR"/>
            </a:pPr>
            <a:r>
              <a:rPr lang="ru-RU" sz="1200" dirty="0"/>
              <a:t>4) замещения, гетерогенная</a:t>
            </a:r>
          </a:p>
        </p:txBody>
      </p:sp>
    </p:spTree>
    <p:extLst>
      <p:ext uri="{BB962C8B-B14F-4D97-AF65-F5344CB8AC3E}">
        <p14:creationId xmlns:p14="http://schemas.microsoft.com/office/powerpoint/2010/main" val="3226119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1DDEB-E912-C052-4D00-70E51E78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Рекомендации при подготовке к ЕГЭ 2026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F2EEFC-C0EF-5292-635E-C157CDF16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04" y="2133599"/>
            <a:ext cx="11658600" cy="445604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Учителям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ГБОУ СОШ 2 г. Нефтегорска, ГБОУ СОШ с. Борская1, ГБОУ СОШ с.Борская-2, СОШ с. Герасимовка, СОШ с. Богдановка  </a:t>
            </a:r>
            <a:r>
              <a:rPr lang="ru-RU" b="1" dirty="0"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 где процент выполнения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ниже 50% среднего тестового балла, рекомендовать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: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>
                <a:latin typeface="Times New Roman"/>
                <a:ea typeface="Calibri"/>
              </a:rPr>
              <a:t>увеличение доли тренировочных заданий и упражнений, способствующих систематизации знаний, предусматривающих самостоятельное обобщение (можно в виде таблиц и схем) после изучения материала по одной из тем или разделов;</a:t>
            </a:r>
            <a:endParaRPr lang="ru-RU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>
                <a:latin typeface="Times New Roman"/>
                <a:ea typeface="Calibri"/>
              </a:rPr>
              <a:t>  включение разнообразных форм заданий, предполагающих применение знаний и умений в новой ситуации. </a:t>
            </a:r>
            <a:endParaRPr lang="ru-RU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включать задания, требующие от них комплексного применения знаний и умений в обновленной ситуации, т.е. когда предполагается составление оригинального алгоритма решения или в условии задания встречаются нюансы, которые на этапе подготовки к экзамену не были отработаны.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540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170F8-6462-86D7-3574-8091B596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Количество школ округа </a:t>
            </a:r>
            <a:br>
              <a:rPr lang="ru-RU" b="1" dirty="0"/>
            </a:br>
            <a:r>
              <a:rPr lang="ru-RU" b="1" dirty="0"/>
              <a:t>декабрь 2025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3BF2E5C-4965-D2F5-85A9-81EAB0EB8D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525013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191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BC1B2C-C113-8269-D1C3-9C87E442A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/>
              <a:t>Количество участников ЕГЭ по учебному предмету 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6E513AE-E467-07F4-C5BA-80F680C06B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508169"/>
              </p:ext>
            </p:extLst>
          </p:nvPr>
        </p:nvGraphicFramePr>
        <p:xfrm>
          <a:off x="663575" y="2133600"/>
          <a:ext cx="11150600" cy="4503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466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FA67E7-FD58-45F2-BC76-A7C20A005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b="1" dirty="0"/>
              <a:t>Количество участников ЕГЭ по </a:t>
            </a:r>
            <a:r>
              <a:rPr lang="ru-RU" b="1" dirty="0"/>
              <a:t>учебному </a:t>
            </a:r>
            <a:r>
              <a:rPr lang="x-none" b="1" dirty="0"/>
              <a:t>предмету по </a:t>
            </a:r>
            <a:r>
              <a:rPr lang="ru-RU" b="1" dirty="0"/>
              <a:t>району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80FEF03-F367-9B4C-9D8A-4B3CC33FE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010358"/>
              </p:ext>
            </p:extLst>
          </p:nvPr>
        </p:nvGraphicFramePr>
        <p:xfrm>
          <a:off x="1563329" y="2133600"/>
          <a:ext cx="10382865" cy="4414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297">
                  <a:extLst>
                    <a:ext uri="{9D8B030D-6E8A-4147-A177-3AD203B41FA5}">
                      <a16:colId xmlns:a16="http://schemas.microsoft.com/office/drawing/2014/main" val="393506590"/>
                    </a:ext>
                  </a:extLst>
                </a:gridCol>
                <a:gridCol w="5574613">
                  <a:extLst>
                    <a:ext uri="{9D8B030D-6E8A-4147-A177-3AD203B41FA5}">
                      <a16:colId xmlns:a16="http://schemas.microsoft.com/office/drawing/2014/main" val="1081822033"/>
                    </a:ext>
                  </a:extLst>
                </a:gridCol>
                <a:gridCol w="3460955">
                  <a:extLst>
                    <a:ext uri="{9D8B030D-6E8A-4147-A177-3AD203B41FA5}">
                      <a16:colId xmlns:a16="http://schemas.microsoft.com/office/drawing/2014/main" val="741790961"/>
                    </a:ext>
                  </a:extLst>
                </a:gridCol>
              </a:tblGrid>
              <a:tr h="1103671"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район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>
                          <a:solidFill>
                            <a:schemeClr val="tx1"/>
                          </a:solidFill>
                        </a:rPr>
                        <a:t>Количество учащихся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79875"/>
                  </a:ext>
                </a:extLst>
              </a:tr>
              <a:tr h="1103671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Нефтегорский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243635"/>
                  </a:ext>
                </a:extLst>
              </a:tr>
              <a:tr h="1103671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Борский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447635"/>
                  </a:ext>
                </a:extLst>
              </a:tr>
              <a:tr h="1103671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Алексеевский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597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704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141D0-FE22-229F-2114-EA567DFFF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07" y="624110"/>
            <a:ext cx="9734806" cy="1280890"/>
          </a:xfrm>
        </p:spPr>
        <p:txBody>
          <a:bodyPr/>
          <a:lstStyle/>
          <a:p>
            <a:pPr algn="ctr"/>
            <a:r>
              <a:rPr lang="ru-RU" b="1" dirty="0"/>
              <a:t>Распределение баллов по школам</a:t>
            </a:r>
            <a:br>
              <a:rPr lang="ru-RU" b="1" dirty="0"/>
            </a:br>
            <a:r>
              <a:rPr lang="ru-RU" b="1" dirty="0"/>
              <a:t> Юго-Восточного округа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1807FAAD-8970-D336-70D4-1ECC452CBA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409080"/>
              </p:ext>
            </p:extLst>
          </p:nvPr>
        </p:nvGraphicFramePr>
        <p:xfrm>
          <a:off x="309717" y="2133600"/>
          <a:ext cx="11606979" cy="472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7031">
                  <a:extLst>
                    <a:ext uri="{9D8B030D-6E8A-4147-A177-3AD203B41FA5}">
                      <a16:colId xmlns:a16="http://schemas.microsoft.com/office/drawing/2014/main" val="2554219693"/>
                    </a:ext>
                  </a:extLst>
                </a:gridCol>
                <a:gridCol w="2280870">
                  <a:extLst>
                    <a:ext uri="{9D8B030D-6E8A-4147-A177-3AD203B41FA5}">
                      <a16:colId xmlns:a16="http://schemas.microsoft.com/office/drawing/2014/main" val="397441492"/>
                    </a:ext>
                  </a:extLst>
                </a:gridCol>
                <a:gridCol w="1505064">
                  <a:extLst>
                    <a:ext uri="{9D8B030D-6E8A-4147-A177-3AD203B41FA5}">
                      <a16:colId xmlns:a16="http://schemas.microsoft.com/office/drawing/2014/main" val="3321812586"/>
                    </a:ext>
                  </a:extLst>
                </a:gridCol>
                <a:gridCol w="1629192">
                  <a:extLst>
                    <a:ext uri="{9D8B030D-6E8A-4147-A177-3AD203B41FA5}">
                      <a16:colId xmlns:a16="http://schemas.microsoft.com/office/drawing/2014/main" val="2003237739"/>
                    </a:ext>
                  </a:extLst>
                </a:gridCol>
                <a:gridCol w="1644709">
                  <a:extLst>
                    <a:ext uri="{9D8B030D-6E8A-4147-A177-3AD203B41FA5}">
                      <a16:colId xmlns:a16="http://schemas.microsoft.com/office/drawing/2014/main" val="2116102796"/>
                    </a:ext>
                  </a:extLst>
                </a:gridCol>
                <a:gridCol w="1630113">
                  <a:extLst>
                    <a:ext uri="{9D8B030D-6E8A-4147-A177-3AD203B41FA5}">
                      <a16:colId xmlns:a16="http://schemas.microsoft.com/office/drawing/2014/main" val="1371596055"/>
                    </a:ext>
                  </a:extLst>
                </a:gridCol>
              </a:tblGrid>
              <a:tr h="510439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школы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количество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0-35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36-60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61-80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81-100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910177"/>
                  </a:ext>
                </a:extLst>
              </a:tr>
              <a:tr h="414023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СОШ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с.Алексеевка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210976"/>
                  </a:ext>
                </a:extLst>
              </a:tr>
              <a:tr h="414023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СОШ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с.Герасимовка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558679"/>
                  </a:ext>
                </a:extLst>
              </a:tr>
              <a:tr h="414023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СОШ с. Борская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2060"/>
                  </a:ext>
                </a:extLst>
              </a:tr>
              <a:tr h="414023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СОШ с. Борская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173627"/>
                  </a:ext>
                </a:extLst>
              </a:tr>
              <a:tr h="71461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ГБОУ СОШ № 1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г.Нефтегорск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83271"/>
                  </a:ext>
                </a:extLst>
              </a:tr>
              <a:tr h="71461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ГБОУ СОШ 2 г. Нефтегорск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289819"/>
                  </a:ext>
                </a:extLst>
              </a:tr>
              <a:tr h="714615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ГБОУ СОШ 3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г.Нефтегорск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950506"/>
                  </a:ext>
                </a:extLst>
              </a:tr>
              <a:tr h="414023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СОШ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с.Богдановка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57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45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B51332-AB0E-D874-4A6C-B92AFB5A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Диаграмма распределения тестовых баллов по предмету 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2D3F199-DF55-9490-E459-F1FA1AFCF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041922"/>
              </p:ext>
            </p:extLst>
          </p:nvPr>
        </p:nvGraphicFramePr>
        <p:xfrm>
          <a:off x="239152" y="1905001"/>
          <a:ext cx="11952848" cy="4819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3236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F486E-6AEA-19E5-3170-B90B6827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A8D5757E-C06C-D493-3D3E-526F421F9F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459363"/>
              </p:ext>
            </p:extLst>
          </p:nvPr>
        </p:nvGraphicFramePr>
        <p:xfrm>
          <a:off x="265471" y="1165122"/>
          <a:ext cx="11754464" cy="5584266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5667269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484783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504661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222187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20547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1141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805507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Строение   электронных   оболочек   атомов элементов первых четырёх периодов: s-, p- и d-элементы. Электронная конфигурация        атома. Основное и возбуждённое    состояния атомов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75880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Закономерности    изменения   химических свойств  элементов  и  их  соединений  по периодам и группам.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45784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Электроотрицательность.  Степень окисления    и    валентность    химических элементов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156646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Ковалентная      химическая      связь,      её разновидности  и  механизмы  образования.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       ковалентной        связи (полярность   и   энергия   связи).   Ионная связь.  Металлическая  связь.  Водородная связь. Вещества  молекулярного и немолекулярного         строения. Тип кристаллической    решётки.    Зависимость свойств веществ от их состава их строения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67598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Классификация  неорганических  веществ.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Номенклатура    неорганических    веществ (тривиальная и международная)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993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550AF-817F-9B1C-1B29-D2180C78C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D4E762-2E9D-4C53-870D-5A2AABA26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637C6B07-A3B4-03A6-EC8A-86350DC4A5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9697679"/>
              </p:ext>
            </p:extLst>
          </p:nvPr>
        </p:nvGraphicFramePr>
        <p:xfrm>
          <a:off x="265471" y="1327356"/>
          <a:ext cx="11754464" cy="5157945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6114530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425148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256183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83039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2088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       химические        свойства простых  веществ  – металлов:  щелочных,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щёлочноземельных, магния,  алюминия; переходных металлов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72625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  неорганических   веществ.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Номенклатура    неорганических    веществ (тривиальная и международная). Характерные химические  свойства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  неорганических   веществ.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Номенклатура    неорганических    веществ (тривиальная и международная);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химические  свойства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неорганических веществ: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Взаимосвязь неорганических веществ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64698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Классификация    органических    веществ.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Номенклатура      органических      веществ (тривиальная и международная)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10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3B46C-634B-9EE0-BF4D-F95358008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A9DEEB-AEC0-F87C-A3F8-71AEF1B4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065" y="176982"/>
            <a:ext cx="9808547" cy="11503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Статистический анализ выполнения заданий КИМ декабрь 2025 год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DECF3241-7F6F-88B8-D1D5-DF9415F6A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670179"/>
              </p:ext>
            </p:extLst>
          </p:nvPr>
        </p:nvGraphicFramePr>
        <p:xfrm>
          <a:off x="265471" y="1327356"/>
          <a:ext cx="11754464" cy="5268576"/>
        </p:xfrm>
        <a:graphic>
          <a:graphicData uri="http://schemas.openxmlformats.org/drawingml/2006/table">
            <a:tbl>
              <a:tblPr/>
              <a:tblGrid>
                <a:gridCol w="875564">
                  <a:extLst>
                    <a:ext uri="{9D8B030D-6E8A-4147-A177-3AD203B41FA5}">
                      <a16:colId xmlns:a16="http://schemas.microsoft.com/office/drawing/2014/main" val="2731410663"/>
                    </a:ext>
                  </a:extLst>
                </a:gridCol>
                <a:gridCol w="5607635">
                  <a:extLst>
                    <a:ext uri="{9D8B030D-6E8A-4147-A177-3AD203B41FA5}">
                      <a16:colId xmlns:a16="http://schemas.microsoft.com/office/drawing/2014/main" val="3348430052"/>
                    </a:ext>
                  </a:extLst>
                </a:gridCol>
                <a:gridCol w="2117034">
                  <a:extLst>
                    <a:ext uri="{9D8B030D-6E8A-4147-A177-3AD203B41FA5}">
                      <a16:colId xmlns:a16="http://schemas.microsoft.com/office/drawing/2014/main" val="2179191314"/>
                    </a:ext>
                  </a:extLst>
                </a:gridCol>
                <a:gridCol w="2882348">
                  <a:extLst>
                    <a:ext uri="{9D8B030D-6E8A-4147-A177-3AD203B41FA5}">
                      <a16:colId xmlns:a16="http://schemas.microsoft.com/office/drawing/2014/main" val="3278207778"/>
                    </a:ext>
                  </a:extLst>
                </a:gridCol>
                <a:gridCol w="271883">
                  <a:extLst>
                    <a:ext uri="{9D8B030D-6E8A-4147-A177-3AD203B41FA5}">
                      <a16:colId xmlns:a16="http://schemas.microsoft.com/office/drawing/2014/main" val="2543965335"/>
                    </a:ext>
                  </a:extLst>
                </a:gridCol>
              </a:tblGrid>
              <a:tr h="19666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b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 в КИМ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Проверяемые элементы содержания / умения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сложности задания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Процент выполнения задания </a:t>
                      </a:r>
                      <a:b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округе</a:t>
                      </a:r>
                      <a:endParaRPr lang="ru-RU" sz="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849095"/>
                  </a:ext>
                </a:extLst>
              </a:tr>
              <a:tr h="1038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368265"/>
                  </a:ext>
                </a:extLst>
              </a:tr>
              <a:tr h="62088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Теория  строения  органических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соединений:      гомология      и     изомерия (структурная        и        пространственная).</a:t>
                      </a:r>
                    </a:p>
                    <a:p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374860"/>
                  </a:ext>
                </a:extLst>
              </a:tr>
              <a:tr h="726255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       химические        свойства углеводородов:    алканов,   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циклоалканов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диенов, 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ароматических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углеводородов     (бензола     и     гомологов бензола, стирола).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759798"/>
                  </a:ext>
                </a:extLst>
              </a:tr>
              <a:tr h="10305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       химические        свойства азотсодержащих  органических соединений:     аминов     и     аминокислот.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1100" dirty="0"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33732"/>
                  </a:ext>
                </a:extLst>
              </a:tr>
              <a:tr h="89312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       химические        свойства углеводородов:    алканов,   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циклоалканов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алкенов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диенов, 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алкинов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 ароматических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углеводородов     (бензола     и     гомологов бензола,  стирола).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12666"/>
                  </a:ext>
                </a:extLst>
              </a:tr>
              <a:tr h="64698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Характерные        химические        свойства предельных одноатомных и многоатомных спиртов,  фенола,  альдегидов,  карбоновых</a:t>
                      </a:r>
                    </a:p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кислот,    сложных    эфиров.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668" marR="12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85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1678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261</TotalTime>
  <Words>1256</Words>
  <Application>Microsoft Office PowerPoint</Application>
  <PresentationFormat>Широкоэкранный</PresentationFormat>
  <Paragraphs>318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Анализ результатов тренировочного ЕГЭ по химии Юго-Восточного округа в 2025 году</vt:lpstr>
      <vt:lpstr>Количество школ округа  декабрь 2025 год</vt:lpstr>
      <vt:lpstr>Количество участников ЕГЭ по учебному предмету </vt:lpstr>
      <vt:lpstr>Количество участников ЕГЭ по учебному предмету по району </vt:lpstr>
      <vt:lpstr>Распределение баллов по школам  Юго-Восточного округа</vt:lpstr>
      <vt:lpstr>Диаграмма распределения тестовых баллов по предмету 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Статистический анализ выполнения заданий КИМ декабрь 2025 год</vt:lpstr>
      <vt:lpstr>Процент выполнения заданий КИМа</vt:lpstr>
      <vt:lpstr>  Тестовая часть</vt:lpstr>
      <vt:lpstr>Рекомендации при подготовке к ЕГЭ 2026 года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DLUX</dc:creator>
  <cp:lastModifiedBy>DLUX</cp:lastModifiedBy>
  <cp:revision>4</cp:revision>
  <dcterms:created xsi:type="dcterms:W3CDTF">2026-02-17T14:33:31Z</dcterms:created>
  <dcterms:modified xsi:type="dcterms:W3CDTF">2026-02-23T05:23:20Z</dcterms:modified>
</cp:coreProperties>
</file>