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83" r:id="rId11"/>
    <p:sldId id="270" r:id="rId12"/>
    <p:sldId id="257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учащихся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19</c:v>
                </c:pt>
                <c:pt idx="1">
                  <c:v>109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C-45AA-BF24-0C3DD6DD0D5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F0C-45AA-BF24-0C3DD6DD0D5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EC357FE-17BE-40A7-ACB4-0CAF4D437A6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F0C-45AA-BF24-0C3DD6DD0D5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 8,8%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F0C-45AA-BF24-0C3DD6DD0D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</c:v>
                </c:pt>
                <c:pt idx="1">
                  <c:v>79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0C-45AA-BF24-0C3DD6DD0D5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4F0C-45AA-BF24-0C3DD6DD0D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399072"/>
        <c:axId val="65383232"/>
      </c:barChart>
      <c:catAx>
        <c:axId val="6539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383232"/>
        <c:crosses val="autoZero"/>
        <c:auto val="1"/>
        <c:lblAlgn val="ctr"/>
        <c:lblOffset val="100"/>
        <c:noMultiLvlLbl val="0"/>
      </c:catAx>
      <c:valAx>
        <c:axId val="65383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39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>
        <c:manualLayout>
          <c:xMode val="edge"/>
          <c:yMode val="edge"/>
          <c:x val="0.33257667444347233"/>
          <c:y val="0.92574132842005119"/>
          <c:w val="0.38577257703898121"/>
          <c:h val="5.74224756145819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уч-ся</c:v>
                </c:pt>
              </c:strCache>
            </c:strRef>
          </c:tx>
          <c:spPr>
            <a:solidFill>
              <a:schemeClr val="accent3">
                <a:tint val="77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AC-458B-A341-AE354CE95FD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7AC-458B-A341-AE354CE95F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</c:v>
                </c:pt>
                <c:pt idx="1">
                  <c:v>79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AC-458B-A341-AE354CE95F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процент</c:v>
                </c:pt>
              </c:strCache>
            </c:strRef>
          </c:tx>
          <c:spPr>
            <a:solidFill>
              <a:schemeClr val="accent3">
                <a:shade val="76000"/>
              </a:schemeClr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8,8 %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7AC-458B-A341-AE354CE95F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248EC2E-A91D-4162-AF85-AE132D261B4B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7AC-458B-A341-AE354CE95FD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C50F622-5462-4275-B225-512C6286E32F}" type="VALUE">
                      <a:rPr lang="en-US" smtClean="0"/>
                      <a:pPr/>
                      <a:t>[ЗНАЧЕНИЕ]</a:t>
                    </a:fld>
                    <a:r>
                      <a:rPr lang="en-US"/>
                      <a:t> 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B7AC-458B-A341-AE354CE95F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понизили</c:v>
                </c:pt>
                <c:pt idx="1">
                  <c:v>подтвердили</c:v>
                </c:pt>
                <c:pt idx="2">
                  <c:v>повысили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 formatCode="0.00%">
                  <c:v>8.8000000000000007</c:v>
                </c:pt>
                <c:pt idx="1">
                  <c:v>87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7AC-458B-A341-AE354CE95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413952"/>
        <c:axId val="65428352"/>
      </c:barChart>
      <c:valAx>
        <c:axId val="654283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13952"/>
        <c:crosses val="autoZero"/>
        <c:crossBetween val="between"/>
      </c:valAx>
      <c:catAx>
        <c:axId val="65413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283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52D88-AADF-461C-BC79-0B220FE196E3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82DFD-1C77-44E2-B3CA-5BE34259867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682DFD-1C77-44E2-B3CA-5BE342598672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783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18BF-8C63-4391-9C6E-B475B13DBF3C}" type="datetimeFigureOut">
              <a:rPr lang="ru-RU" smtClean="0"/>
              <a:pPr/>
              <a:t>26.08.2025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D7314-C629-4D01-924C-22F32FF00C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024"/>
            </a:avLst>
          </a:prstGeom>
          <a:blipFill>
            <a:blip r:embed="rId13"/>
            <a:stretch>
              <a:fillRect/>
            </a:stretch>
          </a:blip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4048" y="5805264"/>
            <a:ext cx="3839922" cy="805096"/>
          </a:xfrm>
        </p:spPr>
        <p:txBody>
          <a:bodyPr>
            <a:normAutofit/>
          </a:bodyPr>
          <a:lstStyle/>
          <a:p>
            <a:pPr lvl="0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Фадеева Е.В., учитель химии </a:t>
            </a:r>
          </a:p>
          <a:p>
            <a:pPr lvl="0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№ 3 г. Нефтегорска</a:t>
            </a:r>
          </a:p>
        </p:txBody>
      </p:sp>
      <p:pic>
        <p:nvPicPr>
          <p:cNvPr id="4" name="Рисунок 3" descr="chemistry1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4563724"/>
            <a:ext cx="2357454" cy="2079962"/>
          </a:xfrm>
          <a:prstGeom prst="rect">
            <a:avLst/>
          </a:prstGeom>
        </p:spPr>
      </p:pic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19881AA7-A829-4C5F-EA4A-BB6BD8230C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ВПР по химии 8,10 класс 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7CD8A9-41B1-6C0B-E1A6-7C2D16426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C82F9F-5D8E-2E88-D28B-403ABCD6A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6.4. Из приведённого перечня веществ выберите ЛЮБОЕ соединение, состоящее из атомов ТРЁХ элементов. Вычислите массовую долю кислорода в этом соединении. Вещество – __________________________. Решение:________________________________________________________________________ 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78553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EFA4A6-CB22-78B2-7E4E-19E23FFD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8 класс 2025 год</a:t>
            </a:r>
            <a:endParaRPr lang="ru-RU" sz="24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4C66777-DAF3-3B7B-4CF5-8CC0667734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09322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0287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</a:t>
            </a:r>
            <a:b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Юго-Восточного округа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EDB3B21-2023-923C-F84B-D21A13608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513525"/>
              </p:ext>
            </p:extLst>
          </p:nvPr>
        </p:nvGraphicFramePr>
        <p:xfrm>
          <a:off x="179512" y="980728"/>
          <a:ext cx="8784977" cy="568863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47374">
                  <a:extLst>
                    <a:ext uri="{9D8B030D-6E8A-4147-A177-3AD203B41FA5}">
                      <a16:colId xmlns:a16="http://schemas.microsoft.com/office/drawing/2014/main" val="2401378515"/>
                    </a:ext>
                  </a:extLst>
                </a:gridCol>
                <a:gridCol w="1780118">
                  <a:extLst>
                    <a:ext uri="{9D8B030D-6E8A-4147-A177-3AD203B41FA5}">
                      <a16:colId xmlns:a16="http://schemas.microsoft.com/office/drawing/2014/main" val="3574913559"/>
                    </a:ext>
                  </a:extLst>
                </a:gridCol>
                <a:gridCol w="1652575">
                  <a:extLst>
                    <a:ext uri="{9D8B030D-6E8A-4147-A177-3AD203B41FA5}">
                      <a16:colId xmlns:a16="http://schemas.microsoft.com/office/drawing/2014/main" val="1278732562"/>
                    </a:ext>
                  </a:extLst>
                </a:gridCol>
                <a:gridCol w="1904910">
                  <a:extLst>
                    <a:ext uri="{9D8B030D-6E8A-4147-A177-3AD203B41FA5}">
                      <a16:colId xmlns:a16="http://schemas.microsoft.com/office/drawing/2014/main" val="3380997727"/>
                    </a:ext>
                  </a:extLst>
                </a:gridCol>
              </a:tblGrid>
              <a:tr h="758485">
                <a:tc>
                  <a:txBody>
                    <a:bodyPr/>
                    <a:lstStyle/>
                    <a:p>
                      <a:pPr algn="ctr">
                        <a:spcBef>
                          <a:spcPts val="9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результат,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1590" algn="ctr"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результат,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276815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область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5"/>
                        </a:lnSpc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78,29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12,39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889033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 ТУ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3232635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275865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с.С-Ивановка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7144468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10,53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102873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с.Борское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531191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с.Петровка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914959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с.Летниково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511517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27,78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234998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90,91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125690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с.Новый Кутулук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428100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с.Заплавное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6552"/>
                  </a:ext>
                </a:extLst>
              </a:tr>
              <a:tr h="37924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7771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0D749E-2B86-B09D-59BD-F00338D9C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участников ВПР по химии в 10 классе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3108565-0C7C-8578-C6D5-DA9DAA1F0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265200"/>
              </p:ext>
            </p:extLst>
          </p:nvPr>
        </p:nvGraphicFramePr>
        <p:xfrm>
          <a:off x="179512" y="1916832"/>
          <a:ext cx="8507287" cy="32403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209075">
                  <a:extLst>
                    <a:ext uri="{9D8B030D-6E8A-4147-A177-3AD203B41FA5}">
                      <a16:colId xmlns:a16="http://schemas.microsoft.com/office/drawing/2014/main" val="1647993888"/>
                    </a:ext>
                  </a:extLst>
                </a:gridCol>
                <a:gridCol w="1298212">
                  <a:extLst>
                    <a:ext uri="{9D8B030D-6E8A-4147-A177-3AD203B41FA5}">
                      <a16:colId xmlns:a16="http://schemas.microsoft.com/office/drawing/2014/main" val="1195700748"/>
                    </a:ext>
                  </a:extLst>
                </a:gridCol>
              </a:tblGrid>
              <a:tr h="1019901"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755542"/>
                  </a:ext>
                </a:extLst>
              </a:tr>
              <a:tr h="953585">
                <a:tc>
                  <a:txBody>
                    <a:bodyPr/>
                    <a:lstStyle/>
                    <a:p>
                      <a:pPr>
                        <a:spcBef>
                          <a:spcPts val="320"/>
                        </a:spcBef>
                        <a:buNone/>
                      </a:pP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20"/>
                        </a:spcBef>
                        <a:buNone/>
                      </a:pP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211984"/>
                  </a:ext>
                </a:extLst>
              </a:tr>
              <a:tr h="1266874">
                <a:tc>
                  <a:txBody>
                    <a:bodyPr/>
                    <a:lstStyle/>
                    <a:p>
                      <a:pPr>
                        <a:spcBef>
                          <a:spcPts val="655"/>
                        </a:spcBef>
                        <a:buNone/>
                      </a:pPr>
                      <a:r>
                        <a:rPr lang="ru-RU" sz="24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участников, чел.</a:t>
                      </a:r>
                      <a:endParaRPr lang="ru-RU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5"/>
                        </a:spcBef>
                        <a:buNone/>
                      </a:pP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136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493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86F90-3619-D4A8-B2C6-A556782B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проверочной работы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05FADC-A3C2-3DA0-8491-D48754BA9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работа состоит из двух частей и включает в себя 16 заданий различных типов .Все задания базового уровня.</a:t>
            </a:r>
            <a:r>
              <a:rPr lang="ru-RU" sz="1400" dirty="0"/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1 содержатся задания 1–8; в части 2 –задания 9–16.</a:t>
            </a:r>
          </a:p>
          <a:p>
            <a:pPr marL="0" indent="0" algn="ctr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распределения заданий по основным содержательным блокам курса химии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BA9287E0-2487-D687-A280-ADB29FEA9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051336"/>
              </p:ext>
            </p:extLst>
          </p:nvPr>
        </p:nvGraphicFramePr>
        <p:xfrm>
          <a:off x="251520" y="2564905"/>
          <a:ext cx="8568952" cy="1944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7185">
                  <a:extLst>
                    <a:ext uri="{9D8B030D-6E8A-4147-A177-3AD203B41FA5}">
                      <a16:colId xmlns:a16="http://schemas.microsoft.com/office/drawing/2014/main" val="3443876069"/>
                    </a:ext>
                  </a:extLst>
                </a:gridCol>
                <a:gridCol w="2431767">
                  <a:extLst>
                    <a:ext uri="{9D8B030D-6E8A-4147-A177-3AD203B41FA5}">
                      <a16:colId xmlns:a16="http://schemas.microsoft.com/office/drawing/2014/main" val="4265563859"/>
                    </a:ext>
                  </a:extLst>
                </a:gridCol>
              </a:tblGrid>
              <a:tr h="4674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Содержательные блоки курса химии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367482"/>
                  </a:ext>
                </a:extLst>
              </a:tr>
              <a:tr h="456901"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основы органической химии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marL="793750" algn="just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9674415"/>
                  </a:ext>
                </a:extLst>
              </a:tr>
              <a:tr h="228451"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Органическая химия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69467"/>
                  </a:ext>
                </a:extLst>
              </a:tr>
              <a:tr h="5629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познания в химии. Экспериментальные основы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r>
                        <a:rPr lang="ru-RU" sz="1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химии. Химия и жизнь. Расчетные задачи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93750" algn="just">
                        <a:buNone/>
                      </a:pPr>
                      <a:r>
                        <a:rPr lang="ru-RU" sz="11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31519"/>
                  </a:ext>
                </a:extLst>
              </a:tr>
              <a:tr h="2284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93750" algn="just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5641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8A94E61-3A8A-F07B-670A-96CF82790D14}"/>
              </a:ext>
            </a:extLst>
          </p:cNvPr>
          <p:cNvSpPr txBox="1"/>
          <p:nvPr/>
        </p:nvSpPr>
        <p:spPr>
          <a:xfrm>
            <a:off x="2483768" y="4691685"/>
            <a:ext cx="43204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оценивания выполнения работы</a:t>
            </a:r>
            <a:endParaRPr lang="ru-RU" sz="1600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408B30C2-383B-4172-3DF6-5DFB4027C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751751"/>
              </p:ext>
            </p:extLst>
          </p:nvPr>
        </p:nvGraphicFramePr>
        <p:xfrm>
          <a:off x="251520" y="5030238"/>
          <a:ext cx="8568952" cy="14951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036976">
                  <a:extLst>
                    <a:ext uri="{9D8B030D-6E8A-4147-A177-3AD203B41FA5}">
                      <a16:colId xmlns:a16="http://schemas.microsoft.com/office/drawing/2014/main" val="1265477551"/>
                    </a:ext>
                  </a:extLst>
                </a:gridCol>
                <a:gridCol w="1227206">
                  <a:extLst>
                    <a:ext uri="{9D8B030D-6E8A-4147-A177-3AD203B41FA5}">
                      <a16:colId xmlns:a16="http://schemas.microsoft.com/office/drawing/2014/main" val="3985030612"/>
                    </a:ext>
                  </a:extLst>
                </a:gridCol>
                <a:gridCol w="1100099">
                  <a:extLst>
                    <a:ext uri="{9D8B030D-6E8A-4147-A177-3AD203B41FA5}">
                      <a16:colId xmlns:a16="http://schemas.microsoft.com/office/drawing/2014/main" val="3656244116"/>
                    </a:ext>
                  </a:extLst>
                </a:gridCol>
                <a:gridCol w="1102783">
                  <a:extLst>
                    <a:ext uri="{9D8B030D-6E8A-4147-A177-3AD203B41FA5}">
                      <a16:colId xmlns:a16="http://schemas.microsoft.com/office/drawing/2014/main" val="2995143609"/>
                    </a:ext>
                  </a:extLst>
                </a:gridCol>
                <a:gridCol w="1101888">
                  <a:extLst>
                    <a:ext uri="{9D8B030D-6E8A-4147-A177-3AD203B41FA5}">
                      <a16:colId xmlns:a16="http://schemas.microsoft.com/office/drawing/2014/main" val="2758206104"/>
                    </a:ext>
                  </a:extLst>
                </a:gridCol>
              </a:tblGrid>
              <a:tr h="639918">
                <a:tc>
                  <a:txBody>
                    <a:bodyPr/>
                    <a:lstStyle/>
                    <a:p>
                      <a:pPr>
                        <a:spcBef>
                          <a:spcPts val="3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по пятибалльной шкале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19609"/>
                  </a:ext>
                </a:extLst>
              </a:tr>
              <a:tr h="855188">
                <a:tc>
                  <a:txBody>
                    <a:bodyPr/>
                    <a:lstStyle/>
                    <a:p>
                      <a:pPr>
                        <a:spcBef>
                          <a:spcPts val="72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Первичные баллы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2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0-8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2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2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17-24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725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25-32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645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6689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5E169F-FDAC-ADC6-CFE7-3A79B8CAA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участников по полученным баллам (статистика по отметкам)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1E8DE5A-452B-139A-9703-138277B850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38043"/>
              </p:ext>
            </p:extLst>
          </p:nvPr>
        </p:nvGraphicFramePr>
        <p:xfrm>
          <a:off x="179512" y="1556792"/>
          <a:ext cx="8784975" cy="50265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59914">
                  <a:extLst>
                    <a:ext uri="{9D8B030D-6E8A-4147-A177-3AD203B41FA5}">
                      <a16:colId xmlns:a16="http://schemas.microsoft.com/office/drawing/2014/main" val="1102673618"/>
                    </a:ext>
                  </a:extLst>
                </a:gridCol>
                <a:gridCol w="814888">
                  <a:extLst>
                    <a:ext uri="{9D8B030D-6E8A-4147-A177-3AD203B41FA5}">
                      <a16:colId xmlns:a16="http://schemas.microsoft.com/office/drawing/2014/main" val="1129856838"/>
                    </a:ext>
                  </a:extLst>
                </a:gridCol>
                <a:gridCol w="899918">
                  <a:extLst>
                    <a:ext uri="{9D8B030D-6E8A-4147-A177-3AD203B41FA5}">
                      <a16:colId xmlns:a16="http://schemas.microsoft.com/office/drawing/2014/main" val="1330168943"/>
                    </a:ext>
                  </a:extLst>
                </a:gridCol>
                <a:gridCol w="824925">
                  <a:extLst>
                    <a:ext uri="{9D8B030D-6E8A-4147-A177-3AD203B41FA5}">
                      <a16:colId xmlns:a16="http://schemas.microsoft.com/office/drawing/2014/main" val="291700800"/>
                    </a:ext>
                  </a:extLst>
                </a:gridCol>
                <a:gridCol w="899918">
                  <a:extLst>
                    <a:ext uri="{9D8B030D-6E8A-4147-A177-3AD203B41FA5}">
                      <a16:colId xmlns:a16="http://schemas.microsoft.com/office/drawing/2014/main" val="4003593224"/>
                    </a:ext>
                  </a:extLst>
                </a:gridCol>
                <a:gridCol w="899918">
                  <a:extLst>
                    <a:ext uri="{9D8B030D-6E8A-4147-A177-3AD203B41FA5}">
                      <a16:colId xmlns:a16="http://schemas.microsoft.com/office/drawing/2014/main" val="24588637"/>
                    </a:ext>
                  </a:extLst>
                </a:gridCol>
                <a:gridCol w="749932">
                  <a:extLst>
                    <a:ext uri="{9D8B030D-6E8A-4147-A177-3AD203B41FA5}">
                      <a16:colId xmlns:a16="http://schemas.microsoft.com/office/drawing/2014/main" val="604896506"/>
                    </a:ext>
                  </a:extLst>
                </a:gridCol>
                <a:gridCol w="749932">
                  <a:extLst>
                    <a:ext uri="{9D8B030D-6E8A-4147-A177-3AD203B41FA5}">
                      <a16:colId xmlns:a16="http://schemas.microsoft.com/office/drawing/2014/main" val="3427355849"/>
                    </a:ext>
                  </a:extLst>
                </a:gridCol>
                <a:gridCol w="577519">
                  <a:extLst>
                    <a:ext uri="{9D8B030D-6E8A-4147-A177-3AD203B41FA5}">
                      <a16:colId xmlns:a16="http://schemas.microsoft.com/office/drawing/2014/main" val="2467282745"/>
                    </a:ext>
                  </a:extLst>
                </a:gridCol>
                <a:gridCol w="172413">
                  <a:extLst>
                    <a:ext uri="{9D8B030D-6E8A-4147-A177-3AD203B41FA5}">
                      <a16:colId xmlns:a16="http://schemas.microsoft.com/office/drawing/2014/main" val="21782404"/>
                    </a:ext>
                  </a:extLst>
                </a:gridCol>
                <a:gridCol w="835698">
                  <a:extLst>
                    <a:ext uri="{9D8B030D-6E8A-4147-A177-3AD203B41FA5}">
                      <a16:colId xmlns:a16="http://schemas.microsoft.com/office/drawing/2014/main" val="3386543499"/>
                    </a:ext>
                  </a:extLst>
                </a:gridCol>
              </a:tblGrid>
              <a:tr h="466523">
                <a:tc rowSpan="3">
                  <a:txBody>
                    <a:bodyPr/>
                    <a:lstStyle/>
                    <a:p>
                      <a:pPr indent="124460" algn="ctr">
                        <a:spcBef>
                          <a:spcPts val="725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-69850" algn="ctr">
                        <a:spcBef>
                          <a:spcPts val="3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Факт. численность участников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9">
                  <a:txBody>
                    <a:bodyPr/>
                    <a:lstStyle/>
                    <a:p>
                      <a:pPr indent="-69850" algn="ctr">
                        <a:spcBef>
                          <a:spcPts val="3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участников по баллам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13478"/>
                  </a:ext>
                </a:extLst>
              </a:tr>
              <a:tr h="4665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37849"/>
                  </a:ext>
                </a:extLst>
              </a:tr>
              <a:tr h="776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386409"/>
                  </a:ext>
                </a:extLst>
              </a:tr>
              <a:tr h="466523">
                <a:tc gridSpan="11"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772427"/>
                  </a:ext>
                </a:extLst>
              </a:tr>
              <a:tr h="1710017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</a:p>
                    <a:p>
                      <a:pPr algn="ctr">
                        <a:lnSpc>
                          <a:spcPts val="132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33,29</a:t>
                      </a: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706719"/>
                  </a:ext>
                </a:extLst>
              </a:tr>
              <a:tr h="1140012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Юго-Восточный округ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67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600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2FD42-8D81-F652-132B-3338640EA1E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групп баллов ОО Юго-Восточного округа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DDA76F6-5E33-D287-F987-0F8A289626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9492328"/>
              </p:ext>
            </p:extLst>
          </p:nvPr>
        </p:nvGraphicFramePr>
        <p:xfrm>
          <a:off x="179512" y="980728"/>
          <a:ext cx="8784978" cy="57606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61803">
                  <a:extLst>
                    <a:ext uri="{9D8B030D-6E8A-4147-A177-3AD203B41FA5}">
                      <a16:colId xmlns:a16="http://schemas.microsoft.com/office/drawing/2014/main" val="305724018"/>
                    </a:ext>
                  </a:extLst>
                </a:gridCol>
                <a:gridCol w="1284116">
                  <a:extLst>
                    <a:ext uri="{9D8B030D-6E8A-4147-A177-3AD203B41FA5}">
                      <a16:colId xmlns:a16="http://schemas.microsoft.com/office/drawing/2014/main" val="3060250624"/>
                    </a:ext>
                  </a:extLst>
                </a:gridCol>
                <a:gridCol w="1023701">
                  <a:extLst>
                    <a:ext uri="{9D8B030D-6E8A-4147-A177-3AD203B41FA5}">
                      <a16:colId xmlns:a16="http://schemas.microsoft.com/office/drawing/2014/main" val="2329436468"/>
                    </a:ext>
                  </a:extLst>
                </a:gridCol>
                <a:gridCol w="1144032">
                  <a:extLst>
                    <a:ext uri="{9D8B030D-6E8A-4147-A177-3AD203B41FA5}">
                      <a16:colId xmlns:a16="http://schemas.microsoft.com/office/drawing/2014/main" val="3856896484"/>
                    </a:ext>
                  </a:extLst>
                </a:gridCol>
                <a:gridCol w="1144032">
                  <a:extLst>
                    <a:ext uri="{9D8B030D-6E8A-4147-A177-3AD203B41FA5}">
                      <a16:colId xmlns:a16="http://schemas.microsoft.com/office/drawing/2014/main" val="4240653891"/>
                    </a:ext>
                  </a:extLst>
                </a:gridCol>
                <a:gridCol w="1027294">
                  <a:extLst>
                    <a:ext uri="{9D8B030D-6E8A-4147-A177-3AD203B41FA5}">
                      <a16:colId xmlns:a16="http://schemas.microsoft.com/office/drawing/2014/main" val="3719957537"/>
                    </a:ext>
                  </a:extLst>
                </a:gridCol>
              </a:tblGrid>
              <a:tr h="443126">
                <a:tc rowSpan="2">
                  <a:txBody>
                    <a:bodyPr/>
                    <a:lstStyle/>
                    <a:p>
                      <a:pPr algn="ctr">
                        <a:spcBef>
                          <a:spcPts val="870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144780"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участников (%)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93035"/>
                  </a:ext>
                </a:extLst>
              </a:tr>
              <a:tr h="4431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9770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область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3578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33,29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372755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 ТУ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8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872055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6,67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846244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с.Герасимовка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580874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14,29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216312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с.Летниково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358615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 1 .Нефтегорска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57,89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427289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97335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с.Богдановка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956808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с.Зуевка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013311"/>
                  </a:ext>
                </a:extLst>
              </a:tr>
              <a:tr h="4431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</a:t>
                      </a:r>
                      <a:endParaRPr lang="ru-RU" sz="18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46,67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5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01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7A043-2B06-4560-70C3-FEC8E93B5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выполнения отдельных заданий (достижение планируемых результатов в соответствии с образовательной программой), %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3BE16F7-3CD9-4BF9-B0B9-DF6E74D2CC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486650"/>
              </p:ext>
            </p:extLst>
          </p:nvPr>
        </p:nvGraphicFramePr>
        <p:xfrm>
          <a:off x="107504" y="1268760"/>
          <a:ext cx="8856985" cy="5490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59855">
                  <a:extLst>
                    <a:ext uri="{9D8B030D-6E8A-4147-A177-3AD203B41FA5}">
                      <a16:colId xmlns:a16="http://schemas.microsoft.com/office/drawing/2014/main" val="411526902"/>
                    </a:ext>
                  </a:extLst>
                </a:gridCol>
                <a:gridCol w="642116">
                  <a:extLst>
                    <a:ext uri="{9D8B030D-6E8A-4147-A177-3AD203B41FA5}">
                      <a16:colId xmlns:a16="http://schemas.microsoft.com/office/drawing/2014/main" val="3045029153"/>
                    </a:ext>
                  </a:extLst>
                </a:gridCol>
                <a:gridCol w="1154966">
                  <a:extLst>
                    <a:ext uri="{9D8B030D-6E8A-4147-A177-3AD203B41FA5}">
                      <a16:colId xmlns:a16="http://schemas.microsoft.com/office/drawing/2014/main" val="2238267110"/>
                    </a:ext>
                  </a:extLst>
                </a:gridCol>
                <a:gridCol w="1100048">
                  <a:extLst>
                    <a:ext uri="{9D8B030D-6E8A-4147-A177-3AD203B41FA5}">
                      <a16:colId xmlns:a16="http://schemas.microsoft.com/office/drawing/2014/main" val="3310508888"/>
                    </a:ext>
                  </a:extLst>
                </a:gridCol>
              </a:tblGrid>
              <a:tr h="652895">
                <a:tc>
                  <a:txBody>
                    <a:bodyPr/>
                    <a:lstStyle/>
                    <a:p>
                      <a:pPr>
                        <a:lnSpc>
                          <a:spcPts val="1340"/>
                        </a:lnSpc>
                        <a:buNone/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</a:t>
                      </a:r>
                    </a:p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научиться или проверяемые требования (умения) в соответствии с ФГОС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Юго-Восточный округ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263090"/>
                  </a:ext>
                </a:extLst>
              </a:tr>
              <a:tr h="6528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Классификация</a:t>
                      </a:r>
                    </a:p>
                    <a:p>
                      <a:pPr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номенклатура органических соединений.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92,21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567353"/>
                  </a:ext>
                </a:extLst>
              </a:tr>
              <a:tr h="6528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2.Основные положения теории строения</a:t>
                      </a:r>
                    </a:p>
                    <a:p>
                      <a:pPr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строения органических молекулы. веществ А.М. Бутлерова.</a:t>
                      </a:r>
                    </a:p>
                    <a:p>
                      <a:pPr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Углеродный скелет органической Кратность химической связи. Зависимость свойств веществ строения молекул. Гомологический ряд. Изомерия и изомерия, изомеры.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80,93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323284"/>
                  </a:ext>
                </a:extLst>
              </a:tr>
              <a:tr h="778071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Состав, строение, физические и химические свойства типичных представителей различных классов органических веществ. Генетическая связь между типичными представителями различных классов органических веществ. Уравнения соответствующих химических реакций с использованием структурных формул.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90,35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83,69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721562"/>
                  </a:ext>
                </a:extLst>
              </a:tr>
              <a:tr h="65289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Тривиальные названия отдельных органических веществ. Состав, строение, физические и химические свойства типичных представителей различных классов органических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856483"/>
                  </a:ext>
                </a:extLst>
              </a:tr>
              <a:tr h="65289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Источники углеводородного сырья (нефть, природный газ, уголь), способы их переработки и практическое применение продуктов.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760360"/>
                  </a:ext>
                </a:extLst>
              </a:tr>
              <a:tr h="90774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Тривиальные названия отдельных органических веществ. Состав, строение, физические и химические свойства типичных представителей различных классов органических веществ. Генетическая связь между типичными представителями различных классов органических веществ. Уравнения соответствующих химических реакций с использованием структурных формул.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65,21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853638"/>
                  </a:ext>
                </a:extLst>
              </a:tr>
              <a:tr h="52231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Состав, строения и превращений органических соединений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84,86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8" marR="4021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552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471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922E30-D9A2-9FF5-4636-3FF6E0A82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274CC1F-2C95-C64F-11EF-DEF6F862C0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240143"/>
              </p:ext>
            </p:extLst>
          </p:nvPr>
        </p:nvGraphicFramePr>
        <p:xfrm>
          <a:off x="179512" y="274639"/>
          <a:ext cx="8784975" cy="6394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1402">
                  <a:extLst>
                    <a:ext uri="{9D8B030D-6E8A-4147-A177-3AD203B41FA5}">
                      <a16:colId xmlns:a16="http://schemas.microsoft.com/office/drawing/2014/main" val="3650315987"/>
                    </a:ext>
                  </a:extLst>
                </a:gridCol>
                <a:gridCol w="636895">
                  <a:extLst>
                    <a:ext uri="{9D8B030D-6E8A-4147-A177-3AD203B41FA5}">
                      <a16:colId xmlns:a16="http://schemas.microsoft.com/office/drawing/2014/main" val="3093848099"/>
                    </a:ext>
                  </a:extLst>
                </a:gridCol>
                <a:gridCol w="1145575">
                  <a:extLst>
                    <a:ext uri="{9D8B030D-6E8A-4147-A177-3AD203B41FA5}">
                      <a16:colId xmlns:a16="http://schemas.microsoft.com/office/drawing/2014/main" val="1497274044"/>
                    </a:ext>
                  </a:extLst>
                </a:gridCol>
                <a:gridCol w="1091103">
                  <a:extLst>
                    <a:ext uri="{9D8B030D-6E8A-4147-A177-3AD203B41FA5}">
                      <a16:colId xmlns:a16="http://schemas.microsoft.com/office/drawing/2014/main" val="3474713730"/>
                    </a:ext>
                  </a:extLst>
                </a:gridCol>
              </a:tblGrid>
              <a:tr h="70092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Вычисления по химическим уравнениям (массы, объема, количества исходного вещества или продукта реакции по известным массе, объему, количеству одного из исходных веществ или продуктов реакции).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47,5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32035"/>
                  </a:ext>
                </a:extLst>
              </a:tr>
              <a:tr h="525694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Методы научного познания, используемого в химии при изучении веществ и химических явлений (наблюдение, измерение, эксперимент, моделирование)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83,39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557404"/>
                  </a:ext>
                </a:extLst>
              </a:tr>
              <a:tr h="70092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Вычисления по химическим уравнениям (массы, объема, количества исходного вещества или продукта реакции по известным массе, объему, количеству одного из исходных веществ или продуктов реакции)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35,8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299618"/>
                  </a:ext>
                </a:extLst>
              </a:tr>
              <a:tr h="705792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Тривиальные названия отдельных органических веществ. Характеризовать состав, строение, физические и химические свойства типичных представителей различных классов органических веществ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71,93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652402"/>
                  </a:ext>
                </a:extLst>
              </a:tr>
              <a:tr h="705792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Тривиальные названия отдельных органических веществ. Состав, строение, физические и химические свойства типичных представителей различных классов органических веществ.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79,09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66475"/>
                  </a:ext>
                </a:extLst>
              </a:tr>
              <a:tr h="70092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 Химическая символика для составления молекулярных и структурных формул органических веществ и уравнений химических реакций. Класс/группа органических соединений, Названия по систематической номенклатуре (IUPAC).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77,36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78980"/>
                  </a:ext>
                </a:extLst>
              </a:tr>
              <a:tr h="700925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Генетическая связь между типичными представителями различных классов органических веществ, уравнениями Химические реакции с использованием структурных формул органических веществ.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42,67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51,41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086089"/>
                  </a:ext>
                </a:extLst>
              </a:tr>
              <a:tr h="1051386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Состав, строение, физические и химические свойства типичных представителей различных классов органических веществ. Генетическая связь между типичными представителями различных классов органических веществ. Химические реакций с использованием структурных формул. Названия  органических веществ по систематической номенклатуре (IUPAC).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36,42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52,29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998864"/>
                  </a:ext>
                </a:extLst>
              </a:tr>
              <a:tr h="60235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Молекулярная формула органического вещества по массовым долям элементов, входящих в его состав, или по продуктам сгорания. Практическое значения органических веществ.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46,72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31,34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508" marR="46508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680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585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326C09-A806-687F-64A5-F8E22480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10 класс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9E9314E-DA75-9121-C0A6-30BA1D89CD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557606"/>
              </p:ext>
            </p:extLst>
          </p:nvPr>
        </p:nvGraphicFramePr>
        <p:xfrm>
          <a:off x="251520" y="1052736"/>
          <a:ext cx="8640960" cy="5530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2135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05571-F0DF-47EA-F8F5-CA249F7AF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	ОБЕСПЕЧЕНИЕ	И	СРОКИ ПРОВЕДЕНИЯ ВПР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C13ADC-B64D-4DD0-4255-3D18B2610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 fontAlgn="base"/>
            <a:r>
              <a:rPr lang="ru-RU" dirty="0"/>
              <a:t>Письмо Рособрнадзора </a:t>
            </a:r>
            <a:r>
              <a:rPr lang="ru-RU" b="1" dirty="0"/>
              <a:t>27.06.2024 №02-168</a:t>
            </a:r>
            <a:r>
              <a:rPr lang="ru-RU" dirty="0"/>
              <a:t>. О проведении ВПР в 2025 году</a:t>
            </a:r>
          </a:p>
          <a:p>
            <a:pPr lvl="0" fontAlgn="base"/>
            <a:r>
              <a:rPr lang="ru-RU" dirty="0"/>
              <a:t>План-график проведения ВПР 2025</a:t>
            </a:r>
          </a:p>
          <a:p>
            <a:pPr lvl="0" fontAlgn="base"/>
            <a:r>
              <a:rPr lang="ru-RU" dirty="0"/>
              <a:t>Порядок-проведения ВПР в 2025 году</a:t>
            </a:r>
          </a:p>
          <a:p>
            <a:pPr lvl="0" fontAlgn="base"/>
            <a:r>
              <a:rPr lang="ru-RU" dirty="0"/>
              <a:t>Приказ Рособрнадзора от 13.05.2024 г № 1008 О проведении ВПР в 2025 году</a:t>
            </a:r>
          </a:p>
          <a:p>
            <a:pPr lvl="0" fontAlgn="base"/>
            <a:r>
              <a:rPr lang="ru-RU" dirty="0"/>
              <a:t>Распоряжение </a:t>
            </a:r>
            <a:r>
              <a:rPr lang="ru-RU" dirty="0" err="1"/>
              <a:t>МОиН</a:t>
            </a:r>
            <a:r>
              <a:rPr lang="ru-RU" dirty="0"/>
              <a:t> СО </a:t>
            </a:r>
            <a:r>
              <a:rPr lang="ru-RU" b="1" dirty="0"/>
              <a:t>№283-р </a:t>
            </a:r>
            <a:r>
              <a:rPr lang="ru-RU" dirty="0"/>
              <a:t>от </a:t>
            </a:r>
            <a:r>
              <a:rPr lang="ru-RU" b="1" dirty="0"/>
              <a:t>25.02.2025</a:t>
            </a:r>
            <a:r>
              <a:rPr lang="ru-RU" dirty="0"/>
              <a:t> года О проведении всероссийских проверочных работ</a:t>
            </a:r>
          </a:p>
          <a:p>
            <a:r>
              <a:rPr lang="ru-RU" dirty="0"/>
              <a:t>Распоряжение Юго-Восточного управления </a:t>
            </a:r>
            <a:r>
              <a:rPr lang="ru-RU" dirty="0" err="1"/>
              <a:t>МОиН</a:t>
            </a:r>
            <a:r>
              <a:rPr lang="ru-RU" dirty="0"/>
              <a:t> СО от 26.02.2025  «Об организации проведения в 2024 году Всероссийских проверочных работ в общеобразовательных учреждениях, подведомственных Юго-Восточному управлению министерства образования и науки Самарской области»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79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0B29E0-A505-194D-C425-7715E6589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отметок за выполненную работу и отметок по журналу ОО </a:t>
            </a:r>
            <a:b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Юго-Восточного округа 10 класс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89828FD-FBB5-3B93-C541-1E2F8F04A2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1020716"/>
              </p:ext>
            </p:extLst>
          </p:nvPr>
        </p:nvGraphicFramePr>
        <p:xfrm>
          <a:off x="179512" y="1417638"/>
          <a:ext cx="8784977" cy="525172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47374">
                  <a:extLst>
                    <a:ext uri="{9D8B030D-6E8A-4147-A177-3AD203B41FA5}">
                      <a16:colId xmlns:a16="http://schemas.microsoft.com/office/drawing/2014/main" val="3465468181"/>
                    </a:ext>
                  </a:extLst>
                </a:gridCol>
                <a:gridCol w="1780118">
                  <a:extLst>
                    <a:ext uri="{9D8B030D-6E8A-4147-A177-3AD203B41FA5}">
                      <a16:colId xmlns:a16="http://schemas.microsoft.com/office/drawing/2014/main" val="1308407980"/>
                    </a:ext>
                  </a:extLst>
                </a:gridCol>
                <a:gridCol w="1652575">
                  <a:extLst>
                    <a:ext uri="{9D8B030D-6E8A-4147-A177-3AD203B41FA5}">
                      <a16:colId xmlns:a16="http://schemas.microsoft.com/office/drawing/2014/main" val="2354742271"/>
                    </a:ext>
                  </a:extLst>
                </a:gridCol>
                <a:gridCol w="1904910">
                  <a:extLst>
                    <a:ext uri="{9D8B030D-6E8A-4147-A177-3AD203B41FA5}">
                      <a16:colId xmlns:a16="http://schemas.microsoft.com/office/drawing/2014/main" val="2782704447"/>
                    </a:ext>
                  </a:extLst>
                </a:gridCol>
              </a:tblGrid>
              <a:tr h="807956">
                <a:tc>
                  <a:txBody>
                    <a:bodyPr/>
                    <a:lstStyle/>
                    <a:p>
                      <a:pPr algn="ctr">
                        <a:spcBef>
                          <a:spcPts val="9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результат,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21590" algn="ctr"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результат, 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864539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область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5"/>
                        </a:lnSpc>
                        <a:spcBef>
                          <a:spcPts val="23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8,34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77,88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14,07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670295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 ТУ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77,59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125780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698236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с.Герасимовка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040131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с.Летниково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304705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719317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 1 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10,53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250746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35,29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52,94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303429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с.Богдановка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93071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с.Зуевка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115819"/>
                  </a:ext>
                </a:extLst>
              </a:tr>
              <a:tr h="4039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13,33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808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6482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B7A895-94C2-6500-FE49-3DB5581A3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ВПР по химии по программе 8 класса (2025 год)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CFE0CB4-252D-739A-6001-03C10AF300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403548"/>
              </p:ext>
            </p:extLst>
          </p:nvPr>
        </p:nvGraphicFramePr>
        <p:xfrm>
          <a:off x="179512" y="1124744"/>
          <a:ext cx="8784976" cy="54586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33075">
                  <a:extLst>
                    <a:ext uri="{9D8B030D-6E8A-4147-A177-3AD203B41FA5}">
                      <a16:colId xmlns:a16="http://schemas.microsoft.com/office/drawing/2014/main" val="2318878994"/>
                    </a:ext>
                  </a:extLst>
                </a:gridCol>
                <a:gridCol w="3051901">
                  <a:extLst>
                    <a:ext uri="{9D8B030D-6E8A-4147-A177-3AD203B41FA5}">
                      <a16:colId xmlns:a16="http://schemas.microsoft.com/office/drawing/2014/main" val="1766460694"/>
                    </a:ext>
                  </a:extLst>
                </a:gridCol>
              </a:tblGrid>
              <a:tr h="130737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635"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оценки освоения программы 8 класса по химии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232254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численность участников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909816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21,8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035155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отметка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031919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«3», «4» и «5»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510912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 indent="-7620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«4» и «5»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47,7%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8001999"/>
                  </a:ext>
                </a:extLst>
              </a:tr>
              <a:tr h="5112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учащихся, не преодолевших минимальную границу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5,9 %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089889"/>
                  </a:ext>
                </a:extLst>
              </a:tr>
              <a:tr h="108372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получивших отметку «5» от общего числа участников ВПР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12,2 %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133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5707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872A00-5050-1DE5-CA4C-EF4A00EDE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ВПР по химии по программе 10 класса (2025 год)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6D0BBA2-A9B1-9905-6BC9-042C586EE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629126"/>
              </p:ext>
            </p:extLst>
          </p:nvPr>
        </p:nvGraphicFramePr>
        <p:xfrm>
          <a:off x="179512" y="1124744"/>
          <a:ext cx="8784976" cy="55446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33075">
                  <a:extLst>
                    <a:ext uri="{9D8B030D-6E8A-4147-A177-3AD203B41FA5}">
                      <a16:colId xmlns:a16="http://schemas.microsoft.com/office/drawing/2014/main" val="1547172532"/>
                    </a:ext>
                  </a:extLst>
                </a:gridCol>
                <a:gridCol w="3051901">
                  <a:extLst>
                    <a:ext uri="{9D8B030D-6E8A-4147-A177-3AD203B41FA5}">
                      <a16:colId xmlns:a16="http://schemas.microsoft.com/office/drawing/2014/main" val="2081250771"/>
                    </a:ext>
                  </a:extLst>
                </a:gridCol>
              </a:tblGrid>
              <a:tr h="13279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635"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оценки освоения программы 10 класса по химии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524028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численность участников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344722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21,7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569216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отметка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718034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«3», «4» и «5»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98,00%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610544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 indent="-7620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«4» и «5»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77,3 %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772935"/>
                  </a:ext>
                </a:extLst>
              </a:tr>
              <a:tr h="5193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учащихся, не преодолевших минимальную границу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1,9%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408217"/>
                  </a:ext>
                </a:extLst>
              </a:tr>
              <a:tr h="110080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выпускников, получивших отметку «5» от общего числа участников ВПР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22,9%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7901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211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99399-7CA0-7E26-FB7C-E849B613D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И РЕКОМЕНДАЦИИ ПО ИТОГАМ ПРОВЕДЕНИЯ ВПР-2024 ПО ХИМИИ  В 8,10 КЛАССАХ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9AF532-683F-4AC9-94EA-0BB4E84FD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анализ полученных результатов (относительно запланированных в начале учебного года).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образцы и описания проверочных работ, размещенных на сайте ФГБУ «ФИОКО» и критерии их оценивания.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типологии пробелов в знаниях учащихся скорректировать содержание методической работы  с учителями-предметниками.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Рассмотреть на заседаниях ОМО учителей химии методическое сопровождение тем, вызвавших у обучающихся 10-х классов затруднения в выполнении заданий ВПР.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Включить в проверочные работы задания в формате ВПР для диагностики уровня усвоения материала (после прохождения каждого раздела программы).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Организовать индивидуальные тренировочные упражнения для учащихся по разделам учебного курса, вызвавшим затруднение.</a:t>
            </a:r>
          </a:p>
        </p:txBody>
      </p:sp>
    </p:spTree>
    <p:extLst>
      <p:ext uri="{BB962C8B-B14F-4D97-AF65-F5344CB8AC3E}">
        <p14:creationId xmlns:p14="http://schemas.microsoft.com/office/powerpoint/2010/main" val="35410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F8ECDC-8045-1CD4-D78D-90A0FEC46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характеристика участников ВПР по химии в 8 классе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D9F7896-75C4-6398-CC1F-8F4F0939E2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340868"/>
              </p:ext>
            </p:extLst>
          </p:nvPr>
        </p:nvGraphicFramePr>
        <p:xfrm>
          <a:off x="251520" y="2204864"/>
          <a:ext cx="8568953" cy="25922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62964">
                  <a:extLst>
                    <a:ext uri="{9D8B030D-6E8A-4147-A177-3AD203B41FA5}">
                      <a16:colId xmlns:a16="http://schemas.microsoft.com/office/drawing/2014/main" val="1422470093"/>
                    </a:ext>
                  </a:extLst>
                </a:gridCol>
                <a:gridCol w="1002568">
                  <a:extLst>
                    <a:ext uri="{9D8B030D-6E8A-4147-A177-3AD203B41FA5}">
                      <a16:colId xmlns:a16="http://schemas.microsoft.com/office/drawing/2014/main" val="827937078"/>
                    </a:ext>
                  </a:extLst>
                </a:gridCol>
                <a:gridCol w="1002568">
                  <a:extLst>
                    <a:ext uri="{9D8B030D-6E8A-4147-A177-3AD203B41FA5}">
                      <a16:colId xmlns:a16="http://schemas.microsoft.com/office/drawing/2014/main" val="3212423524"/>
                    </a:ext>
                  </a:extLst>
                </a:gridCol>
                <a:gridCol w="1000853">
                  <a:extLst>
                    <a:ext uri="{9D8B030D-6E8A-4147-A177-3AD203B41FA5}">
                      <a16:colId xmlns:a16="http://schemas.microsoft.com/office/drawing/2014/main" val="3028469814"/>
                    </a:ext>
                  </a:extLst>
                </a:gridCol>
              </a:tblGrid>
              <a:tr h="815922"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023902"/>
                  </a:ext>
                </a:extLst>
              </a:tr>
              <a:tr h="762868">
                <a:tc>
                  <a:txBody>
                    <a:bodyPr/>
                    <a:lstStyle/>
                    <a:p>
                      <a:pPr>
                        <a:spcBef>
                          <a:spcPts val="32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ОО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2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2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2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957853"/>
                  </a:ext>
                </a:extLst>
              </a:tr>
              <a:tr h="1013498">
                <a:tc>
                  <a:txBody>
                    <a:bodyPr/>
                    <a:lstStyle/>
                    <a:p>
                      <a:pPr>
                        <a:spcBef>
                          <a:spcPts val="6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участников, чел.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5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3656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285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EBE1D5-4102-5CAC-6854-55B5528C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проверочной работы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59F6E7-31CB-7C4C-4F92-654D8AB4F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217443"/>
          </a:xfrm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  <a:buNone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выполнение проверочной работы по химии отводится два урока (не более 45 минут каждый). Работа состоит из двух частей и включает в себя 9 заданий.</a:t>
            </a:r>
          </a:p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части 1 содержатся задания 1–5; в части 2 – задания 6–9.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База-1,2,3,5,8,9. Повышенный-4,6,7</a:t>
            </a:r>
          </a:p>
          <a:p>
            <a:pPr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5 из раздела ФГ(2025 году), задание 8 и 9 - добавили в раздел ФГ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ru-RU" sz="1800" b="1" dirty="0"/>
          </a:p>
          <a:p>
            <a:pPr marL="0" indent="0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первичных баллов по химии в отметки по пятибалльной шкале-2024 год</a:t>
            </a:r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F8E016B-EA3F-BC7B-0792-5396AA5F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164081"/>
              </p:ext>
            </p:extLst>
          </p:nvPr>
        </p:nvGraphicFramePr>
        <p:xfrm>
          <a:off x="251520" y="3140968"/>
          <a:ext cx="8435280" cy="1047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7708267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86611096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66944241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449314356"/>
                    </a:ext>
                  </a:extLst>
                </a:gridCol>
                <a:gridCol w="1522512">
                  <a:extLst>
                    <a:ext uri="{9D8B030D-6E8A-4147-A177-3AD203B41FA5}">
                      <a16:colId xmlns:a16="http://schemas.microsoft.com/office/drawing/2014/main" val="2109427802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по пятибалльной шкале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112373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Первичные баллы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0-9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9-18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19-27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28-36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70968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569CE69-037B-8382-9DDE-E9497DC8A4C3}"/>
              </a:ext>
            </a:extLst>
          </p:cNvPr>
          <p:cNvSpPr txBox="1"/>
          <p:nvPr/>
        </p:nvSpPr>
        <p:spPr>
          <a:xfrm>
            <a:off x="251520" y="4581128"/>
            <a:ext cx="84352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первичных баллов по химии в отметки по пятибалльной шкале-2025 год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4790DAA6-FFBD-3C01-A7FE-5F55E612F7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859086"/>
              </p:ext>
            </p:extLst>
          </p:nvPr>
        </p:nvGraphicFramePr>
        <p:xfrm>
          <a:off x="313186" y="5445224"/>
          <a:ext cx="8435280" cy="1047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6646">
                  <a:extLst>
                    <a:ext uri="{9D8B030D-6E8A-4147-A177-3AD203B41FA5}">
                      <a16:colId xmlns:a16="http://schemas.microsoft.com/office/drawing/2014/main" val="261359585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0469019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3807279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601670983"/>
                    </a:ext>
                  </a:extLst>
                </a:gridCol>
                <a:gridCol w="1584178">
                  <a:extLst>
                    <a:ext uri="{9D8B030D-6E8A-4147-A177-3AD203B41FA5}">
                      <a16:colId xmlns:a16="http://schemas.microsoft.com/office/drawing/2014/main" val="3259950636"/>
                    </a:ext>
                  </a:extLst>
                </a:gridCol>
              </a:tblGrid>
              <a:tr h="468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по пятибалльной шкале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643311"/>
                  </a:ext>
                </a:extLst>
              </a:tr>
              <a:tr h="46805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/>
                          </a:solidFill>
                        </a:rPr>
                        <a:t>Первичные баллы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0-12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13-22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23-30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31-36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09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8202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2588A3-86C8-A575-898E-F1A50E1F1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участников по полученным баллам (статистика по отметкам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E222DDE1-C717-7D94-3463-9CD4FD6F11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3683108"/>
              </p:ext>
            </p:extLst>
          </p:nvPr>
        </p:nvGraphicFramePr>
        <p:xfrm>
          <a:off x="179512" y="1268760"/>
          <a:ext cx="8928993" cy="547261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82208">
                  <a:extLst>
                    <a:ext uri="{9D8B030D-6E8A-4147-A177-3AD203B41FA5}">
                      <a16:colId xmlns:a16="http://schemas.microsoft.com/office/drawing/2014/main" val="120677390"/>
                    </a:ext>
                  </a:extLst>
                </a:gridCol>
                <a:gridCol w="1050971">
                  <a:extLst>
                    <a:ext uri="{9D8B030D-6E8A-4147-A177-3AD203B41FA5}">
                      <a16:colId xmlns:a16="http://schemas.microsoft.com/office/drawing/2014/main" val="3546605727"/>
                    </a:ext>
                  </a:extLst>
                </a:gridCol>
                <a:gridCol w="781276">
                  <a:extLst>
                    <a:ext uri="{9D8B030D-6E8A-4147-A177-3AD203B41FA5}">
                      <a16:colId xmlns:a16="http://schemas.microsoft.com/office/drawing/2014/main" val="987669787"/>
                    </a:ext>
                  </a:extLst>
                </a:gridCol>
                <a:gridCol w="703149">
                  <a:extLst>
                    <a:ext uri="{9D8B030D-6E8A-4147-A177-3AD203B41FA5}">
                      <a16:colId xmlns:a16="http://schemas.microsoft.com/office/drawing/2014/main" val="3522529024"/>
                    </a:ext>
                  </a:extLst>
                </a:gridCol>
                <a:gridCol w="859403">
                  <a:extLst>
                    <a:ext uri="{9D8B030D-6E8A-4147-A177-3AD203B41FA5}">
                      <a16:colId xmlns:a16="http://schemas.microsoft.com/office/drawing/2014/main" val="3242131143"/>
                    </a:ext>
                  </a:extLst>
                </a:gridCol>
                <a:gridCol w="781276">
                  <a:extLst>
                    <a:ext uri="{9D8B030D-6E8A-4147-A177-3AD203B41FA5}">
                      <a16:colId xmlns:a16="http://schemas.microsoft.com/office/drawing/2014/main" val="3272053137"/>
                    </a:ext>
                  </a:extLst>
                </a:gridCol>
                <a:gridCol w="937531">
                  <a:extLst>
                    <a:ext uri="{9D8B030D-6E8A-4147-A177-3AD203B41FA5}">
                      <a16:colId xmlns:a16="http://schemas.microsoft.com/office/drawing/2014/main" val="4106260753"/>
                    </a:ext>
                  </a:extLst>
                </a:gridCol>
                <a:gridCol w="703149">
                  <a:extLst>
                    <a:ext uri="{9D8B030D-6E8A-4147-A177-3AD203B41FA5}">
                      <a16:colId xmlns:a16="http://schemas.microsoft.com/office/drawing/2014/main" val="3096766826"/>
                    </a:ext>
                  </a:extLst>
                </a:gridCol>
                <a:gridCol w="625021">
                  <a:extLst>
                    <a:ext uri="{9D8B030D-6E8A-4147-A177-3AD203B41FA5}">
                      <a16:colId xmlns:a16="http://schemas.microsoft.com/office/drawing/2014/main" val="862027470"/>
                    </a:ext>
                  </a:extLst>
                </a:gridCol>
                <a:gridCol w="1105009">
                  <a:extLst>
                    <a:ext uri="{9D8B030D-6E8A-4147-A177-3AD203B41FA5}">
                      <a16:colId xmlns:a16="http://schemas.microsoft.com/office/drawing/2014/main" val="2100530804"/>
                    </a:ext>
                  </a:extLst>
                </a:gridCol>
              </a:tblGrid>
              <a:tr h="285523">
                <a:tc rowSpan="3">
                  <a:txBody>
                    <a:bodyPr/>
                    <a:lstStyle/>
                    <a:p>
                      <a:pPr indent="124460" algn="ctr">
                        <a:spcBef>
                          <a:spcPts val="725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участников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-69850" algn="ctr">
                        <a:spcBef>
                          <a:spcPts val="3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Факт. численность участников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indent="-69850" algn="ctr">
                        <a:spcBef>
                          <a:spcPts val="3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участников по баллам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079019"/>
                  </a:ext>
                </a:extLst>
              </a:tr>
              <a:tr h="2855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422325"/>
                  </a:ext>
                </a:extLst>
              </a:tr>
              <a:tr h="5710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094625"/>
                  </a:ext>
                </a:extLst>
              </a:tr>
              <a:tr h="233687">
                <a:tc gridSpan="10"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468522"/>
                  </a:ext>
                </a:extLst>
              </a:tr>
              <a:tr h="468224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</a:p>
                    <a:p>
                      <a:pPr algn="ctr">
                        <a:lnSpc>
                          <a:spcPts val="132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317912"/>
                  </a:ext>
                </a:extLst>
              </a:tr>
              <a:tr h="663417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Юго-Восточный округ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343833"/>
                  </a:ext>
                </a:extLst>
              </a:tr>
              <a:tr h="233687">
                <a:tc gridSpan="10"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815124"/>
                  </a:ext>
                </a:extLst>
              </a:tr>
              <a:tr h="468224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</a:t>
                      </a:r>
                    </a:p>
                    <a:p>
                      <a:pPr algn="ctr">
                        <a:lnSpc>
                          <a:spcPts val="132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9590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3775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39,72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3690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38,83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406060"/>
                  </a:ext>
                </a:extLst>
              </a:tr>
              <a:tr h="663417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Юго-Восточный округ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49,73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489335"/>
                  </a:ext>
                </a:extLst>
              </a:tr>
              <a:tr h="468224">
                <a:tc gridSpan="10">
                  <a:txBody>
                    <a:bodyPr/>
                    <a:lstStyle/>
                    <a:p>
                      <a:pPr algn="ctr">
                        <a:spcBef>
                          <a:spcPts val="785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63882"/>
                  </a:ext>
                </a:extLst>
              </a:tr>
              <a:tr h="468224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</a:t>
                      </a:r>
                    </a:p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область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290705"/>
                  </a:ext>
                </a:extLst>
              </a:tr>
              <a:tr h="663417">
                <a:tc>
                  <a:txBody>
                    <a:bodyPr/>
                    <a:lstStyle/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</a:t>
                      </a:r>
                    </a:p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Восточный</a:t>
                      </a:r>
                    </a:p>
                    <a:p>
                      <a:pPr algn="ctr">
                        <a:lnSpc>
                          <a:spcPts val="1340"/>
                        </a:lnSpc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90"/>
                        </a:spcBef>
                        <a:buNone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9288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3A279-A980-DB4A-46EA-747D08FC1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групп баллов ОО Юго-Восточного округа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1BB5ADB-9F4C-B0A9-0BF9-08AF43F62F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8979523"/>
              </p:ext>
            </p:extLst>
          </p:nvPr>
        </p:nvGraphicFramePr>
        <p:xfrm>
          <a:off x="179512" y="1196752"/>
          <a:ext cx="8712968" cy="54726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35886">
                  <a:extLst>
                    <a:ext uri="{9D8B030D-6E8A-4147-A177-3AD203B41FA5}">
                      <a16:colId xmlns:a16="http://schemas.microsoft.com/office/drawing/2014/main" val="2081683307"/>
                    </a:ext>
                  </a:extLst>
                </a:gridCol>
                <a:gridCol w="1273591">
                  <a:extLst>
                    <a:ext uri="{9D8B030D-6E8A-4147-A177-3AD203B41FA5}">
                      <a16:colId xmlns:a16="http://schemas.microsoft.com/office/drawing/2014/main" val="252457379"/>
                    </a:ext>
                  </a:extLst>
                </a:gridCol>
                <a:gridCol w="1015310">
                  <a:extLst>
                    <a:ext uri="{9D8B030D-6E8A-4147-A177-3AD203B41FA5}">
                      <a16:colId xmlns:a16="http://schemas.microsoft.com/office/drawing/2014/main" val="2623876219"/>
                    </a:ext>
                  </a:extLst>
                </a:gridCol>
                <a:gridCol w="1134654">
                  <a:extLst>
                    <a:ext uri="{9D8B030D-6E8A-4147-A177-3AD203B41FA5}">
                      <a16:colId xmlns:a16="http://schemas.microsoft.com/office/drawing/2014/main" val="4097454910"/>
                    </a:ext>
                  </a:extLst>
                </a:gridCol>
                <a:gridCol w="1134654">
                  <a:extLst>
                    <a:ext uri="{9D8B030D-6E8A-4147-A177-3AD203B41FA5}">
                      <a16:colId xmlns:a16="http://schemas.microsoft.com/office/drawing/2014/main" val="1762877880"/>
                    </a:ext>
                  </a:extLst>
                </a:gridCol>
                <a:gridCol w="1018873">
                  <a:extLst>
                    <a:ext uri="{9D8B030D-6E8A-4147-A177-3AD203B41FA5}">
                      <a16:colId xmlns:a16="http://schemas.microsoft.com/office/drawing/2014/main" val="1463761774"/>
                    </a:ext>
                  </a:extLst>
                </a:gridCol>
              </a:tblGrid>
              <a:tr h="364841">
                <a:tc rowSpan="2">
                  <a:txBody>
                    <a:bodyPr/>
                    <a:lstStyle/>
                    <a:p>
                      <a:pPr algn="ctr">
                        <a:spcBef>
                          <a:spcPts val="87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indent="144780"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участников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</a:rPr>
                        <a:t>Распределение участников (%)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330051"/>
                  </a:ext>
                </a:extLst>
              </a:tr>
              <a:tr h="3648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5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744965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spcBef>
                          <a:spcPts val="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область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7183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40,07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16,77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090317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Юго-Восточное ТУ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8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20"/>
                        </a:lnSpc>
                        <a:spcBef>
                          <a:spcPts val="175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100318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с.Алексеевка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932095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с.С-Ивановка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419933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№1 с.Борское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599725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с.Борское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1358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с.Петровка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551040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с.Летниково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844951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№2 г.Нефтегорска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5,56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422140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№3 г.Нефтегорска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59,09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31,82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9,09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324840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с.Новый Кутулук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049692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СОШ с.Утевка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570803"/>
                  </a:ext>
                </a:extLst>
              </a:tr>
              <a:tr h="364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ООШ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с.Заплавное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167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384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938EF7-6F3D-438F-CE98-BCE4B5445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rmAutofit fontScale="90000"/>
          </a:bodyPr>
          <a:lstStyle/>
          <a:p>
            <a:r>
              <a:rPr lang="ru-RU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выполнения отдельных заданий (достижение планируемых результатов в соответствии с образовательной </a:t>
            </a:r>
            <a:r>
              <a:rPr lang="ru-RU" sz="1800" b="1" i="1" dirty="0"/>
              <a:t>программой), %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53D0BC5-6753-6705-718F-E822130731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72007"/>
              </p:ext>
            </p:extLst>
          </p:nvPr>
        </p:nvGraphicFramePr>
        <p:xfrm>
          <a:off x="179512" y="836613"/>
          <a:ext cx="8856984" cy="55295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59854">
                  <a:extLst>
                    <a:ext uri="{9D8B030D-6E8A-4147-A177-3AD203B41FA5}">
                      <a16:colId xmlns:a16="http://schemas.microsoft.com/office/drawing/2014/main" val="2072755766"/>
                    </a:ext>
                  </a:extLst>
                </a:gridCol>
                <a:gridCol w="642116">
                  <a:extLst>
                    <a:ext uri="{9D8B030D-6E8A-4147-A177-3AD203B41FA5}">
                      <a16:colId xmlns:a16="http://schemas.microsoft.com/office/drawing/2014/main" val="3094400209"/>
                    </a:ext>
                  </a:extLst>
                </a:gridCol>
                <a:gridCol w="1154966">
                  <a:extLst>
                    <a:ext uri="{9D8B030D-6E8A-4147-A177-3AD203B41FA5}">
                      <a16:colId xmlns:a16="http://schemas.microsoft.com/office/drawing/2014/main" val="1527045614"/>
                    </a:ext>
                  </a:extLst>
                </a:gridCol>
                <a:gridCol w="1100048">
                  <a:extLst>
                    <a:ext uri="{9D8B030D-6E8A-4147-A177-3AD203B41FA5}">
                      <a16:colId xmlns:a16="http://schemas.microsoft.com/office/drawing/2014/main" val="2879082110"/>
                    </a:ext>
                  </a:extLst>
                </a:gridCol>
              </a:tblGrid>
              <a:tr h="648997">
                <a:tc>
                  <a:txBody>
                    <a:bodyPr/>
                    <a:lstStyle/>
                    <a:p>
                      <a:pPr>
                        <a:lnSpc>
                          <a:spcPts val="1340"/>
                        </a:lnSpc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</a:t>
                      </a:r>
                    </a:p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научиться или проверяемые требования (умения) в соответствии с ФГОС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Юго-Восточный округ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Самарская обл.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122998"/>
                  </a:ext>
                </a:extLst>
              </a:tr>
              <a:tr h="116013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 Первоначальные химические понятия. Тела и вещества. Чистые вещества и смеси. Описывать свойства твердых, жидких, газообразных веществ, выделяя их существенные признаки; называть соединения изученных классов неорганических веществ; составлять формулы неорганических соединений изученных классов;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82,39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852034"/>
                  </a:ext>
                </a:extLst>
              </a:tr>
              <a:tr h="116013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 Первоначальные химические понятия. Тела и вещества. Чистые вещества и смеси. Описывать свойства твердых, жидких, газообразных веществ, выделяя их существенные признаки; называть соединения изученных классов неорганических веществ; составлять формулы неорганических соединений изученных классов;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60,59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708089"/>
                  </a:ext>
                </a:extLst>
              </a:tr>
              <a:tr h="116013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 Первоначальные химические понятия. Физические и химические явления. Химическая реакция. Признаки химических реакций. Различать химические и физические явления; называть признаки и условия протекания химических реакций; выявлять признаки, свидетельствующие о протекании химической реакции при выполнении химического опыта;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68,92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69,59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891004"/>
                  </a:ext>
                </a:extLst>
              </a:tr>
              <a:tr h="116013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 Первоначальные химические понятия. Физические и химические явления. Химическая реакция. Признаки химических реакций. Различать химические и физические явления; называть признаки и условия протекания химических реакций; выявлять признаки, свидетельствующие о протекании химической реакции при выполнении химического опыта;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339" marR="48339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833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698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8FC217-6A9F-397C-DCE0-9184CA43D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48D1570-24DF-A0D9-B8DE-4B78C56946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728278"/>
              </p:ext>
            </p:extLst>
          </p:nvPr>
        </p:nvGraphicFramePr>
        <p:xfrm>
          <a:off x="179512" y="274638"/>
          <a:ext cx="8784976" cy="63947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1402">
                  <a:extLst>
                    <a:ext uri="{9D8B030D-6E8A-4147-A177-3AD203B41FA5}">
                      <a16:colId xmlns:a16="http://schemas.microsoft.com/office/drawing/2014/main" val="3446387928"/>
                    </a:ext>
                  </a:extLst>
                </a:gridCol>
                <a:gridCol w="636895">
                  <a:extLst>
                    <a:ext uri="{9D8B030D-6E8A-4147-A177-3AD203B41FA5}">
                      <a16:colId xmlns:a16="http://schemas.microsoft.com/office/drawing/2014/main" val="2862818342"/>
                    </a:ext>
                  </a:extLst>
                </a:gridCol>
                <a:gridCol w="1145575">
                  <a:extLst>
                    <a:ext uri="{9D8B030D-6E8A-4147-A177-3AD203B41FA5}">
                      <a16:colId xmlns:a16="http://schemas.microsoft.com/office/drawing/2014/main" val="673115904"/>
                    </a:ext>
                  </a:extLst>
                </a:gridCol>
                <a:gridCol w="1091104">
                  <a:extLst>
                    <a:ext uri="{9D8B030D-6E8A-4147-A177-3AD203B41FA5}">
                      <a16:colId xmlns:a16="http://schemas.microsoft.com/office/drawing/2014/main" val="3558639793"/>
                    </a:ext>
                  </a:extLst>
                </a:gridCol>
              </a:tblGrid>
              <a:tr h="1308011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Атомы и молекулы. Химические элементы. Знаки химических элементов. Относительная атомная масса. Простые и сложные вещества. Атомно-молекулярное учение. Химическая формула. Относительная молекулярная масса. Моль. Молярная масса. Закон Авогадро. Вычислять относительную молекулярную и молярную массы веществ; раскрывать смысл закона Авогадро; характеризовать вещества по составу, строению и свойствам, устанавливать причинно-следственные связи между данными характеристиками вещества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75,32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75,17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258209"/>
                  </a:ext>
                </a:extLst>
              </a:tr>
              <a:tr h="1308011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3.2. Атомы и молекулы. Химические элементы. Знаки химических элементов. Относительная атомная масса. Простые и сложные вещества. Атомно-молекулярное учение. Химическая формула. Относительная молекулярная масса. Моль. Молярная масса. Закон Авогадро. Вычислять относительную молекулярную и молярную массы веществ; раскрывать смысл закона Авогадро; характеризовать вещества по составу, строению и свойствам, устанавливать причинно-следственные связи между данными характеристиками вещества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64,05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057618"/>
                  </a:ext>
                </a:extLst>
              </a:tr>
              <a:tr h="1017343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4.1. Состав и строение атомов. Понятие об изотопах.  Периодический закон и Периодическая система химических элементов Д.И. Менделеева. Периоды и группы. Физический смысл порядкового номера элемента. Строение электронных оболочек атомов первых двадцати химических элементов Периодической системы Д.И. Менделеева. Химическая формула. Валентность химических элементов. Понятие об оксидах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75,32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76,44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826678"/>
                  </a:ext>
                </a:extLst>
              </a:tr>
              <a:tr h="87200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 Раскрывать смысл понятий «атом», «химический элемент», «простое вещество», «валентность», используя знаковую систему химии; называть химические элементы; объяснять физический смысл атомного (порядкового) номера химического элемента, номеров группы и периода в Периодической системе Д.И. Менделеева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66,39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73,95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197415"/>
                  </a:ext>
                </a:extLst>
              </a:tr>
              <a:tr h="436003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4.3. Характеризовать химические элементы (от водорода до кальция) на основе их положения в Периодической системе Д.И. Менделеева и особенностей строения их атомов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72,81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77,47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8321294"/>
                  </a:ext>
                </a:extLst>
              </a:tr>
              <a:tr h="436003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 Составлять схемы строения атомов первых 20 элементов Периодической системы Д.И. Менделеева; составлять формулы бинарных соединений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479232"/>
                  </a:ext>
                </a:extLst>
              </a:tr>
              <a:tr h="1017343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11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5.1. Роль химии в жизни человека. Вода как растворитель. Растворы. Понятие о растворимости веществ в воде. Массовая доля вещества в растворе. Роль растворов в природе и жизни человека. Вычислять массовую долю растворенного вещества в растворе; приготовлять растворы с определенной массовой долей растворенного вещества; грамотно обращаться с веществами в повседневной жизни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71,34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67,21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574" marR="3857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1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8716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62F936-AFB0-3D74-08AA-C4C3AD6E5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D717E22-C1A8-BFAB-EDE3-568C7C636D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53530"/>
              </p:ext>
            </p:extLst>
          </p:nvPr>
        </p:nvGraphicFramePr>
        <p:xfrm>
          <a:off x="179512" y="188640"/>
          <a:ext cx="8712968" cy="6689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62945">
                  <a:extLst>
                    <a:ext uri="{9D8B030D-6E8A-4147-A177-3AD203B41FA5}">
                      <a16:colId xmlns:a16="http://schemas.microsoft.com/office/drawing/2014/main" val="3475287034"/>
                    </a:ext>
                  </a:extLst>
                </a:gridCol>
                <a:gridCol w="631676">
                  <a:extLst>
                    <a:ext uri="{9D8B030D-6E8A-4147-A177-3AD203B41FA5}">
                      <a16:colId xmlns:a16="http://schemas.microsoft.com/office/drawing/2014/main" val="1653449077"/>
                    </a:ext>
                  </a:extLst>
                </a:gridCol>
                <a:gridCol w="1136186">
                  <a:extLst>
                    <a:ext uri="{9D8B030D-6E8A-4147-A177-3AD203B41FA5}">
                      <a16:colId xmlns:a16="http://schemas.microsoft.com/office/drawing/2014/main" val="1091178453"/>
                    </a:ext>
                  </a:extLst>
                </a:gridCol>
                <a:gridCol w="1082161">
                  <a:extLst>
                    <a:ext uri="{9D8B030D-6E8A-4147-A177-3AD203B41FA5}">
                      <a16:colId xmlns:a16="http://schemas.microsoft.com/office/drawing/2014/main" val="257828861"/>
                    </a:ext>
                  </a:extLst>
                </a:gridCol>
              </a:tblGrid>
              <a:tr h="580622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5.2. Использовать приобретенные знания для экологически грамотного поведения в окружающей среде;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человека; понимать необходимость соблюдения предписаний, предлагаемых в инструкциях по использованию лекарств, средств бытовой химии и др.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1Б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613323"/>
                  </a:ext>
                </a:extLst>
              </a:tr>
              <a:tr h="248838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6.1. Химическая формула. Массовая доля химического элемента в соединении. Расчеты по химической формуле. Расчеты массовой доли химического элемента в соединении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56,42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660383"/>
                  </a:ext>
                </a:extLst>
              </a:tr>
              <a:tr h="331784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6.2. Кислород. Водород. Вода. Важнейшие классы неорганических соединений. Оксиды. Основания. Кислоты. Соли (средние). Количество вещества. Моль. Молярная масса.  Молярный объем газов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78,44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690897"/>
                  </a:ext>
                </a:extLst>
              </a:tr>
              <a:tr h="66356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6.3. Раскрывать смысл основных химических понятий «атом», «молекула», «химический элемент», «простое вещество», «сложное вещество», используя знаковую систему химии; составлять формулы бинарных соединений; вычислять относительную молекулярную и молярную массы веществ; вычислять массовую долю химического элемента по формуле соединения; характеризовать физические и химические свойства простых веществ: кислорода и водорода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48,73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62,91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143804"/>
                  </a:ext>
                </a:extLst>
              </a:tr>
              <a:tr h="414729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6.4. Характеризовать физические и химические свойства воды; называть соединения изученных классов неорганических веществ; характеризовать физические и химические свойства основных классов неорганических веществ: оксидов, кислот, оснований, солей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823819"/>
                  </a:ext>
                </a:extLst>
              </a:tr>
              <a:tr h="497676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6.5. Определять принадлежность веществ к определенному классу соединений; составлять формулы неорганических соединений изученных классов; описывать свойства твердых, жидких, газообразных веществ, выделяя их существенные признаки; объективно оценивать информацию о веществах и химических процессах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35,63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605526"/>
                  </a:ext>
                </a:extLst>
              </a:tr>
              <a:tr h="746513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7.1. Химическая реакция. Химические уравнения. Закон сохранения массы веществ. Типы химических реакций (соединения, разложения, замещения, обмена). Кислород. Водород. Вода. Генетическая связь между классами неорганических соединений. Правила безопасного обращения с веществами и лабораторным оборудованием. Способы разделения смесей. Понятие о методах познания в химии. Раскрывать смысл понятия «химическая реакция», используя знаковую систему химии; составлять уравнения химических реакций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36,01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48,93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248602"/>
                  </a:ext>
                </a:extLst>
              </a:tr>
              <a:tr h="66356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7.2. Определять тип химических реакций; характеризовать физические и химические свойства простых веществ: кислорода и водорода; получать, собирать кислород и водород; характеризовать физические и химические свойства воды; характеризовать физические и химические свойства основных классов неорганических веществ: оксидов, кислот, оснований, солей; проводить опыты, подтверждающие химические свойства изученных классов неорганических веществ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38,05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098597"/>
                  </a:ext>
                </a:extLst>
              </a:tr>
              <a:tr h="66356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7.3.1. Характеризовать взаимосвязь между классами неорганических соединений; соблюдать правила безопасной работы при проведении опытов; пользоваться лабораторным оборудованием и посудой; характеризовать вещества по составу, строению и свойствам, устанавливать причинно-следственные связи между данными характеристиками вещества; составлять уравнения реакций, соответствующих последовательности превращений неорганических веществ различных классов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68,31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60,04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985286"/>
                  </a:ext>
                </a:extLst>
              </a:tr>
              <a:tr h="66356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7.3.2. Характеризовать взаимосвязь между классами неорганических соединений; соблюдать правила безопасной работы при проведении опытов; пользоваться лабораторным оборудованием и посудой; характеризовать вещества по составу, строению и свойствам, устанавливать причинно-следственные связи между данными характеристиками вещества; составлять уравнения реакций, соответствующих последовательности превращений неорганических веществ различных классов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40,88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40,18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027339"/>
                  </a:ext>
                </a:extLst>
              </a:tr>
              <a:tr h="414729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Химия в системе наук. Роль химии в жизни человека. Грамотно обращаться с веществами в повседневной жизни; объективно оценивать информацию о веществах и химических процессах; осознавать значение теоретических знаний по химии для практической деятельности человека</a:t>
                      </a:r>
                      <a:endParaRPr lang="ru-RU" sz="9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69,62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027653"/>
                  </a:ext>
                </a:extLst>
              </a:tr>
              <a:tr h="663567">
                <a:tc>
                  <a:txBody>
                    <a:bodyPr/>
                    <a:lstStyle/>
                    <a:p>
                      <a:pPr>
                        <a:spcBef>
                          <a:spcPts val="990"/>
                        </a:spcBef>
                        <a:buNone/>
                      </a:pPr>
                      <a:r>
                        <a:rPr lang="ru-RU" sz="9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Химия в системе наук. Роль химии в жизни человека. Правила безопасного обращения с веществами и лабораторным оборудованием. Способы разделения смесей. Понятие о методах познания в химии. Соблюдать правила безопасной работы при проведении опытов; пользоваться лабораторным оборудованием и посудой; оценивать влияние химического загрязнения окружающей среды на организм человека; грамотно обращаться с веществами в повседневной жизни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74,83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990"/>
                        </a:spcBef>
                        <a:buNone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71,27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484" marR="2148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582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0823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3248</Words>
  <Application>Microsoft Office PowerPoint</Application>
  <PresentationFormat>Экран (4:3)</PresentationFormat>
  <Paragraphs>699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Тема Office</vt:lpstr>
      <vt:lpstr>Анализ ВПР по химии 8,10 класс  2025 год</vt:lpstr>
      <vt:lpstr>НОРМАТИВНО-ПРАВОВОЕ ОБЕСПЕЧЕНИЕ И СРОКИ ПРОВЕДЕНИЯ ВПР </vt:lpstr>
      <vt:lpstr>Общая характеристика участников ВПР по химии в 8 классе</vt:lpstr>
      <vt:lpstr>Структура проверочной работы </vt:lpstr>
      <vt:lpstr>Распределение участников по полученным баллам (статистика по отметкам</vt:lpstr>
      <vt:lpstr>Распределение групп баллов ОО Юго-Восточного округа </vt:lpstr>
      <vt:lpstr>Анализ выполнения отдельных заданий (достижение планируемых результатов в соответствии с образовательной программой), % </vt:lpstr>
      <vt:lpstr>Презентация PowerPoint</vt:lpstr>
      <vt:lpstr>Презентация PowerPoint</vt:lpstr>
      <vt:lpstr>Презентация PowerPoint</vt:lpstr>
      <vt:lpstr>Соответствие отметок за выполненную работу и отметок по журналу 8 класс 2025 год</vt:lpstr>
      <vt:lpstr>Соответствие отметок за выполненную работу и отметок по журналу  Юго-Восточного округа </vt:lpstr>
      <vt:lpstr>Общая характеристика участников ВПР по химии в 10 классе</vt:lpstr>
      <vt:lpstr>Структура проверочной работы </vt:lpstr>
      <vt:lpstr>Распределение участников по полученным баллам (статистика по отметкам)</vt:lpstr>
      <vt:lpstr>Распределение групп баллов ОО Юго-Восточного округа </vt:lpstr>
      <vt:lpstr>Анализ выполнения отдельных заданий (достижение планируемых результатов в соответствии с образовательной программой), % </vt:lpstr>
      <vt:lpstr>Презентация PowerPoint</vt:lpstr>
      <vt:lpstr>Соответствие отметок за выполненную работу и отметок по журналу 10 класс </vt:lpstr>
      <vt:lpstr>Соответствие отметок за выполненную работу и отметок по журналу ОО  Юго-Восточного округа 10 класс </vt:lpstr>
      <vt:lpstr>Результативность ВПР по химии по программе 8 класса (2025 год) </vt:lpstr>
      <vt:lpstr>Результативность ВПР по химии по программе 10 класса (2025 год) </vt:lpstr>
      <vt:lpstr>ВЫВОДЫ И РЕКОМЕНДАЦИИ ПО ИТОГАМ ПРОВЕДЕНИЯ ВПР-2024 ПО ХИМИИ  В 8,10 КЛАССАХ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ХИМИЯ</dc:title>
  <dc:creator>ПК</dc:creator>
  <cp:lastModifiedBy>DLUX</cp:lastModifiedBy>
  <cp:revision>12</cp:revision>
  <dcterms:created xsi:type="dcterms:W3CDTF">2022-07-01T15:20:21Z</dcterms:created>
  <dcterms:modified xsi:type="dcterms:W3CDTF">2025-08-26T04:49:49Z</dcterms:modified>
</cp:coreProperties>
</file>