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8" r:id="rId5"/>
    <p:sldId id="267" r:id="rId6"/>
    <p:sldId id="270" r:id="rId7"/>
    <p:sldId id="271" r:id="rId8"/>
    <p:sldId id="272" r:id="rId9"/>
    <p:sldId id="273" r:id="rId10"/>
    <p:sldId id="274" r:id="rId11"/>
    <p:sldId id="276" r:id="rId12"/>
    <p:sldId id="277" r:id="rId13"/>
    <p:sldId id="275" r:id="rId14"/>
    <p:sldId id="278" r:id="rId15"/>
    <p:sldId id="279" r:id="rId16"/>
    <p:sldId id="280" r:id="rId17"/>
    <p:sldId id="26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F1BAD"/>
    <a:srgbClr val="F19E6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B7A2CFF-8B03-4E4F-B7C3-269960625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AA678E-7C72-479F-B200-6C20C0256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33E3178-9902-4D0F-ADEE-201B466BF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07DE4E2-515B-411A-9ADC-E8B13136A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9DCD-1E6A-45AB-A2DF-38EE5344A654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48F44A0-FA2D-4485-BD21-C06B1508C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304F0DD-A31A-4136-A5F0-5FB380E23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A741-9D79-4EEF-95D9-1CE2A8ABE8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189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94051A-0FA8-4290-8488-65BE8B873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71E1807-1D2C-40B7-B5C1-E03BCDA75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1E1274-AA82-49FA-B0EC-D231F8236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9DCD-1E6A-45AB-A2DF-38EE5344A654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D94981-14A0-4526-89B7-AEAA9618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EC41BC-3B66-4AED-AEF5-3648CB7F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A741-9D79-4EEF-95D9-1CE2A8ABE8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037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F0CF99D-C5AB-400B-87C4-5D94C57EE7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C304C97-09AF-477E-A64F-9415B969B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6C1827C-4D0F-4F0A-AF18-8D03935E1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9DCD-1E6A-45AB-A2DF-38EE5344A654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CED9DA7-8AD3-44AD-B1B4-4B6EBAE1B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075CD9-463A-4506-AA3B-F63EA19A2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A741-9D79-4EEF-95D9-1CE2A8ABE8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106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5A9A0E-1044-4A3B-B8AE-49A610FC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1201EED-A7A9-432B-81A0-5D676C49E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A94FE5-7DAE-4032-810D-1C3BEEE5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9DCD-1E6A-45AB-A2DF-38EE5344A654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15A09F6-9CFC-47D3-A8C0-4BA0A9A99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99F2584-BBBC-40D7-9D97-BFBD6FEE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A741-9D79-4EEF-95D9-1CE2A8ABE8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423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6AF9F0-A9A3-4255-8241-86F24AA63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DABE1A3-300C-44FF-B7FE-9576507F6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A44F0E-4FAB-4DFF-9B7C-8EE5A9568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9DCD-1E6A-45AB-A2DF-38EE5344A654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F95773-C916-4676-BC02-211EE30F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CF98191-EC72-4247-B57D-1BF49698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A741-9D79-4EEF-95D9-1CE2A8ABE8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872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FAC6E8-19E6-4B60-A7AE-E5DD0A56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FABC3B5-D907-4063-8416-051DB64E9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79D649A-4938-41AA-839C-AC64211A3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2DAA928-C7E9-43AA-8733-35F28EEC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9DCD-1E6A-45AB-A2DF-38EE5344A654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E4182C4-EAAF-43F5-A0DB-C900075EC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9EEE136-2F2B-48C3-A0FE-9A23AF352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A741-9D79-4EEF-95D9-1CE2A8ABE8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943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EDA044-6C67-47BD-A6AE-755D1689F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337AE94-CFCC-4C05-AA14-8E6154FA1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603066F-282F-447B-83E2-76896CE27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176687B-D35D-4C13-96CC-243961B50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BDF7C65-DCC9-4B03-8B3C-BB4A5136A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2CE2B67-E330-4A7A-82F4-0ABA2C115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9DCD-1E6A-45AB-A2DF-38EE5344A654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18BB7CF-ACC3-4A8C-9DBC-01786B665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1EB7E27-EFDB-4141-A22A-E7DFC1A05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A741-9D79-4EEF-95D9-1CE2A8ABE8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813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B75038-9672-4F23-89D2-C4FF18B35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9742EE8-02BC-4FC0-A3DD-1D23F282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9DCD-1E6A-45AB-A2DF-38EE5344A654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7BE0AD8-71F1-4F6A-BCA2-0A5DF2A50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BF576BD-A1B6-43AC-A4D6-79F8FA3E0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A741-9D79-4EEF-95D9-1CE2A8ABE8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898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708F0C4-AA66-4335-838C-50CE9C083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9DCD-1E6A-45AB-A2DF-38EE5344A654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0E77A4C-C032-4DC9-A422-F26DED63A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87F8A6D-A983-4F62-8218-D898681D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A741-9D79-4EEF-95D9-1CE2A8ABE8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063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98C45E-2F11-462F-8C58-432C8AFEF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5FC6FB-5DD4-4370-85C9-F60FAED46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2CFB892-3C09-4B19-86BC-C8464C9D8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EC4DC96-047E-4F8E-887C-3E09620E7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9DCD-1E6A-45AB-A2DF-38EE5344A654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B6D94F3-D9D4-4DAE-A722-CFF317AC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BCF0691-C2CF-4F6F-A29B-ADC1F30E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A741-9D79-4EEF-95D9-1CE2A8ABE8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358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31546D-A156-4A7F-AA30-8D1B734E6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68A9463-B303-447C-8CDB-A117BB324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D6320DE-7DE7-4D03-B536-F2B219A0C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2EDA5F2-F892-4B04-80DC-3D9C521D4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9DCD-1E6A-45AB-A2DF-38EE5344A654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F1C5EAD-8328-4D5F-954C-124B144FB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03F8530-C780-496F-997F-ADA7BBB67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A741-9D79-4EEF-95D9-1CE2A8ABE8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664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95BFA40-4310-49D7-9DAA-9BF521999ED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677C72-E561-4356-BAA1-F5628148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337F7A7-8DFD-4E32-9380-7B2AF4CC9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1422CC-B73B-495E-ABA4-868692839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99DCD-1E6A-45AB-A2DF-38EE5344A654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B0C959F-0B6B-4846-A8D9-568E9A2CA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9D0C49A-AB86-4364-985D-39402FC8E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8A741-9D79-4EEF-95D9-1CE2A8ABE8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883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B0DFF8-373D-42C1-BF32-FE68229C3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717" y="363072"/>
            <a:ext cx="10584536" cy="2793450"/>
          </a:xfrm>
          <a:solidFill>
            <a:schemeClr val="accent2">
              <a:lumMod val="20000"/>
              <a:lumOff val="80000"/>
            </a:schemeClr>
          </a:solidFill>
          <a:ln w="82550">
            <a:solidFill>
              <a:srgbClr val="CF1BAD"/>
            </a:solidFill>
          </a:ln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Тьюторское сопровождение профессионального самоопределения обучающихся</a:t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нозологией ЗПР </a:t>
            </a:r>
            <a:r>
              <a:rPr lang="ru-RU" sz="48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географии»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3B36F7C-A575-4AEA-8F6E-B85BCAE41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2299" y="4330381"/>
            <a:ext cx="6079771" cy="1789066"/>
          </a:xfrm>
          <a:solidFill>
            <a:schemeClr val="accent2">
              <a:lumMod val="20000"/>
              <a:lumOff val="80000"/>
            </a:schemeClr>
          </a:solidFill>
          <a:ln w="79375">
            <a:solidFill>
              <a:srgbClr val="CF1BAD"/>
            </a:solidFill>
          </a:ln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Незнамова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Наталья Ивановна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ГБОУ СОШ пос. Новый Кутулук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Борского района Самарской области</a:t>
            </a:r>
          </a:p>
          <a:p>
            <a:pPr algn="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53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87578" y="221815"/>
            <a:ext cx="70104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6675">
            <a:solidFill>
              <a:srgbClr val="CF1BA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Тематические уроки – создаются в Конструкторе с учетом возраста и нозологии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74" y="1187116"/>
            <a:ext cx="11011231" cy="5650375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726" y="154745"/>
            <a:ext cx="1781424" cy="17433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53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84B2B4-A00E-44C3-A35B-38F4C5F26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407" y="0"/>
            <a:ext cx="9928894" cy="647753"/>
          </a:xfrm>
          <a:solidFill>
            <a:schemeClr val="accent2">
              <a:lumMod val="20000"/>
              <a:lumOff val="80000"/>
            </a:schemeClr>
          </a:solidFill>
          <a:ln w="69850">
            <a:solidFill>
              <a:srgbClr val="CF1BAD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участия Маргариты в проекте «Билет в будущее»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772399" y="741882"/>
            <a:ext cx="4150657" cy="60016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6675">
            <a:solidFill>
              <a:srgbClr val="CF1BA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Маргарита Н. прошла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6 этапов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платформе, в том числе Навигационную диагностику, результаты которой представлены в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Приложении.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завершения этапа профессиональных проб по выбору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9-классница прошла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углубленную сравнительную диагностику.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Завершилось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проекте рефлексивным итоговым уроком-консультацией в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 ноября.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0" y="926549"/>
            <a:ext cx="2061814" cy="2569686"/>
          </a:xfrm>
          <a:prstGeom prst="rect">
            <a:avLst/>
          </a:prstGeom>
        </p:spPr>
      </p:pic>
      <p:pic>
        <p:nvPicPr>
          <p:cNvPr id="6" name="Picture 4" descr="https://sun9-east.userapi.com/sun9-19/s/v1/ig2/aQNn0Wbi1UrBh8jpXeRG5RYXYL67yceIQiAdFDre2ItgJuib1f5yLUuOjtHOy3VWFHyA4qpwEOQUJN9KcbKhZ2Xu.jpg?size=810x108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0" y="3882888"/>
            <a:ext cx="2006978" cy="267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brightnessContrast bright="-1000" contrast="2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95" y="1177305"/>
            <a:ext cx="5154996" cy="46378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56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84B2B4-A00E-44C3-A35B-38F4C5F26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758" y="208547"/>
            <a:ext cx="7953827" cy="647753"/>
          </a:xfrm>
          <a:solidFill>
            <a:schemeClr val="accent2">
              <a:lumMod val="20000"/>
              <a:lumOff val="80000"/>
            </a:schemeClr>
          </a:solidFill>
          <a:ln w="69850">
            <a:solidFill>
              <a:srgbClr val="CF1BAD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Рекомендованные направления образования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2" y="2196546"/>
            <a:ext cx="2745087" cy="4412801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428" y="960532"/>
            <a:ext cx="8857982" cy="216768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428" y="3232444"/>
            <a:ext cx="8857982" cy="1193217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428" y="4529893"/>
            <a:ext cx="8857982" cy="20794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305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5011" y="193988"/>
            <a:ext cx="1156635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6675">
            <a:solidFill>
              <a:srgbClr val="CF1BA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кейс.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Автоматизированная информационная система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АИС «Трудовые ресурсы»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170" y="1952940"/>
            <a:ext cx="9753603" cy="4797252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63" y="726428"/>
            <a:ext cx="11572005" cy="1155737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9" y="4186989"/>
            <a:ext cx="4214482" cy="2563203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17000"/>
                    </a14:imgEffect>
                    <a14:imgEffect>
                      <a14:brightnessContrast bright="-5000" contrast="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4" y="2461705"/>
            <a:ext cx="3093076" cy="1725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74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363327" y="104653"/>
            <a:ext cx="482867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6675">
            <a:solidFill>
              <a:srgbClr val="CF1BA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кейс.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АИС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«Трудовые ресурсы»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2295" y="4023478"/>
            <a:ext cx="11758864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6675">
            <a:solidFill>
              <a:srgbClr val="CF1BA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учащийся выбирает по 3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практико-ориентированных курса из предложенных в АИС.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Курсы реализуются в «единый день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предпрофиля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Учащиеся – дети с </a:t>
            </a:r>
            <a:r>
              <a:rPr lang="ru-RU" sz="20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ОВЗ </a:t>
            </a:r>
            <a:r>
              <a:rPr lang="ru-RU" sz="2000" b="1" u="sng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дети-инвалиды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посещают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курсы в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соответствии со своими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проф. интересами, рекомендациями, полученными в </a:t>
            </a: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ходе участия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проекте «Билет в будущее»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 учетом индивидуальных ограничений по здоровью.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 по проекту завершается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созданием продукта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направленности – презентацией индивидуального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проф.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выбора.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Учащимся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предоставляется возможность участия </a:t>
            </a:r>
            <a:r>
              <a:rPr lang="ru-RU" sz="2000" b="1" u="sng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проектном этапе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школьного до регионального уровня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5" y="781284"/>
            <a:ext cx="11389894" cy="3181116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17000"/>
                    </a14:imgEffect>
                    <a14:imgEffect>
                      <a14:brightnessContrast bright="-5000" contrast="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1" y="2791899"/>
            <a:ext cx="2098466" cy="11705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475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84B2B4-A00E-44C3-A35B-38F4C5F26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407" y="0"/>
            <a:ext cx="9928894" cy="647753"/>
          </a:xfrm>
          <a:solidFill>
            <a:schemeClr val="accent2">
              <a:lumMod val="20000"/>
              <a:lumOff val="80000"/>
            </a:schemeClr>
          </a:solidFill>
          <a:ln w="69850">
            <a:solidFill>
              <a:srgbClr val="CF1BAD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 и перспективы развития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к написать цели и задачи контрольной работы: полезные сове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7" y="2361118"/>
            <a:ext cx="3482787" cy="3410973"/>
          </a:xfrm>
          <a:prstGeom prst="rect">
            <a:avLst/>
          </a:prstGeom>
          <a:noFill/>
          <a:ln w="69850">
            <a:solidFill>
              <a:srgbClr val="CF1BAD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899647" y="1111214"/>
            <a:ext cx="8130987" cy="5262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6675">
            <a:solidFill>
              <a:srgbClr val="CF1BA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	для 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тьюторанта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самостоятельности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планировании,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построение индивидуальной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образовательно-профессиональной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траектории;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родителей 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тьюторанта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получение рекомендаций по возможной помощи подростку, получение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актуальной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информации о рынке образования и рынке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труда,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включая информацию о наиболее перспективных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ближайшем будущем профессиях и отраслях экономики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РФ;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педагога-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тьютора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платформа «Билет в будущее» дает возможность освоить новые технологии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работы с использованием интерактивного конструктора для построения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уроков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диагностик, виртуальных экскурсий и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проф.проб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проводимых в разных формах (онлайн и офлайн). </a:t>
            </a:r>
          </a:p>
        </p:txBody>
      </p:sp>
    </p:spTree>
    <p:extLst>
      <p:ext uri="{BB962C8B-B14F-4D97-AF65-F5344CB8AC3E}">
        <p14:creationId xmlns="" xmlns:p14="http://schemas.microsoft.com/office/powerpoint/2010/main" val="81003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84B2B4-A00E-44C3-A35B-38F4C5F26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407" y="0"/>
            <a:ext cx="9928894" cy="647753"/>
          </a:xfrm>
          <a:solidFill>
            <a:schemeClr val="accent2">
              <a:lumMod val="20000"/>
              <a:lumOff val="80000"/>
            </a:schemeClr>
          </a:solidFill>
          <a:ln w="69850">
            <a:solidFill>
              <a:srgbClr val="CF1BAD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ерспективы развития проекта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к написать цели и задачи контрольной работы: полезные сове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7" y="2361118"/>
            <a:ext cx="3482787" cy="3410973"/>
          </a:xfrm>
          <a:prstGeom prst="rect">
            <a:avLst/>
          </a:prstGeom>
          <a:noFill/>
          <a:ln w="69850">
            <a:solidFill>
              <a:srgbClr val="CF1BAD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62399" y="774331"/>
            <a:ext cx="8100319" cy="5262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6675">
            <a:solidFill>
              <a:srgbClr val="CF1BA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4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результате участия в проекте «Билет в будущее» и  консультаций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тьюторант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узнал, что в его профессиональном выборе присутствует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такие социально-значимые профессии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мед. сестра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ветеринар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тьюторант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познакомился с типами художественных профессий и сделал выбор в пользу профессии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«дизайнера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именно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ландшафтного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дизайнера».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втором этапе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январе-мае,  используя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участия в проекте «Билет в будущее»,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тьюторант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sz="24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системе АИС «Трудовые ресурсы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сможет осознанно подойти к выбору 3-х значимых для него куров.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 все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поставленные задачи были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выполнены.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442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&quot;Спасибо за внимание&quot; для презентации - 553 классных иде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59" y="900362"/>
            <a:ext cx="9753600" cy="5486400"/>
          </a:xfrm>
          <a:prstGeom prst="rect">
            <a:avLst/>
          </a:prstGeom>
          <a:noFill/>
          <a:ln w="88900">
            <a:solidFill>
              <a:srgbClr val="CF1BAD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750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5183B5-CA43-469B-AB8A-D1687CE26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528" y="172718"/>
            <a:ext cx="5516624" cy="734627"/>
          </a:xfrm>
          <a:solidFill>
            <a:schemeClr val="accent2">
              <a:lumMod val="20000"/>
              <a:lumOff val="80000"/>
            </a:schemeClr>
          </a:solidFill>
          <a:ln w="63500">
            <a:solidFill>
              <a:srgbClr val="CF1BAD"/>
            </a:solidFill>
          </a:ln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567EAA-EA05-48E3-B224-550927F93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07423" y="1115893"/>
            <a:ext cx="6440197" cy="5052296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F1BAD"/>
            </a:solidFill>
          </a:ln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Получение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лицами с ОВЗ общего и профессионального образования является одним из основных условий их успешной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социализации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Школы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сталкиваются с проблемой создания условий для эффективной организации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самоопределения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подростков.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Необходима комплексная модель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тьюторского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сопровождения подростков с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ОВЗ в проблемах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проф. выбора.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dirty="0"/>
          </a:p>
        </p:txBody>
      </p:sp>
      <p:pic>
        <p:nvPicPr>
          <p:cNvPr id="1026" name="Picture 2" descr="Круг общ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35" y="1781982"/>
            <a:ext cx="4800104" cy="3758206"/>
          </a:xfrm>
          <a:prstGeom prst="rect">
            <a:avLst/>
          </a:prstGeom>
          <a:noFill/>
          <a:ln w="76200">
            <a:solidFill>
              <a:srgbClr val="CF1BAD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16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84B2B4-A00E-44C3-A35B-38F4C5F26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821" y="254955"/>
            <a:ext cx="7106652" cy="902200"/>
          </a:xfrm>
          <a:solidFill>
            <a:schemeClr val="accent2">
              <a:lumMod val="20000"/>
              <a:lumOff val="80000"/>
            </a:schemeClr>
          </a:solidFill>
          <a:ln w="73025">
            <a:solidFill>
              <a:srgbClr val="CF1BAD"/>
            </a:solidFill>
          </a:ln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8E76EE6-5DC1-4E5F-B649-4ADBC49AB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1480667"/>
            <a:ext cx="6773779" cy="5241591"/>
          </a:xfrm>
          <a:solidFill>
            <a:schemeClr val="bg1"/>
          </a:solidFill>
          <a:ln>
            <a:solidFill>
              <a:srgbClr val="CF1BAD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модели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тьюторского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сопровождения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проф.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самоопределения подростка с ЗПР с использованием проекта «Билет в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будущее»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 АИС «Трудовые ресурсы».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Провести </a:t>
            </a:r>
            <a:r>
              <a:rPr lang="ru-RU" dirty="0"/>
              <a:t>анализ возрастных особенностей старших </a:t>
            </a:r>
            <a:r>
              <a:rPr lang="ru-RU" dirty="0" smtClean="0"/>
              <a:t>школьников с ОВЗ. 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b="1" dirty="0" smtClean="0"/>
              <a:t>Изучить</a:t>
            </a:r>
            <a:r>
              <a:rPr lang="ru-RU" dirty="0" smtClean="0"/>
              <a:t> </a:t>
            </a:r>
            <a:r>
              <a:rPr lang="ru-RU" dirty="0"/>
              <a:t>психолого-педагогическую литературу по </a:t>
            </a:r>
            <a:r>
              <a:rPr lang="ru-RU" dirty="0" smtClean="0"/>
              <a:t>проблеме. 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b="1" dirty="0" smtClean="0"/>
              <a:t>Раскрыть</a:t>
            </a:r>
            <a:r>
              <a:rPr lang="ru-RU" dirty="0" smtClean="0"/>
              <a:t> понятие </a:t>
            </a:r>
            <a:r>
              <a:rPr lang="ru-RU" dirty="0"/>
              <a:t>«</a:t>
            </a:r>
            <a:r>
              <a:rPr lang="ru-RU" dirty="0" err="1"/>
              <a:t>тьюторское</a:t>
            </a:r>
            <a:r>
              <a:rPr lang="ru-RU" dirty="0"/>
              <a:t> сопровождение». 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Разработать</a:t>
            </a:r>
            <a:r>
              <a:rPr lang="ru-RU" dirty="0" smtClean="0"/>
              <a:t> </a:t>
            </a:r>
            <a:r>
              <a:rPr lang="ru-RU" dirty="0"/>
              <a:t>и апробировать модель по сопровождению </a:t>
            </a:r>
            <a:r>
              <a:rPr lang="ru-RU" dirty="0" smtClean="0"/>
              <a:t>проф. </a:t>
            </a:r>
            <a:r>
              <a:rPr lang="ru-RU" dirty="0"/>
              <a:t>самоопределения </a:t>
            </a:r>
            <a:r>
              <a:rPr lang="ru-RU" dirty="0" smtClean="0"/>
              <a:t>9-классницы </a:t>
            </a:r>
            <a:r>
              <a:rPr lang="ru-RU" dirty="0"/>
              <a:t>с ЗПР с использованием современных платформ </a:t>
            </a:r>
            <a:r>
              <a:rPr lang="ru-RU" b="1" dirty="0"/>
              <a:t>проекта «Билет в </a:t>
            </a:r>
            <a:r>
              <a:rPr lang="ru-RU" b="1" dirty="0" smtClean="0"/>
              <a:t>будущее» и </a:t>
            </a:r>
            <a:r>
              <a:rPr lang="ru-RU" b="1" dirty="0"/>
              <a:t>АИС «Трудовые ресурсы».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dirty="0"/>
          </a:p>
        </p:txBody>
      </p:sp>
      <p:pic>
        <p:nvPicPr>
          <p:cNvPr id="2050" name="Picture 2" descr="Цели и задачи научного исследования в курсовой, дипломной работ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7" y="2103919"/>
            <a:ext cx="4860994" cy="3645747"/>
          </a:xfrm>
          <a:prstGeom prst="rect">
            <a:avLst/>
          </a:prstGeom>
          <a:noFill/>
          <a:ln w="76200">
            <a:solidFill>
              <a:srgbClr val="CF1BAD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32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078071" y="-45472"/>
            <a:ext cx="5968118" cy="6740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9850">
            <a:solidFill>
              <a:srgbClr val="CF1BA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Тьюторантом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стала ученица 9 класса ГБОУ СОШ пос. Новый Кутулук муниципального района Борский Самарской области (Маргарита Н.).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лет, учится по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адаптированной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программе для детей с ЗПР инклюзивно, в составе класса. С программой справляется. Из хобби: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музыка,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аниме, рисование.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раннего детства очень любит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рисовать. Из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 в год способности заметно развиваются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Проф.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запрос 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тьюторанта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в настоящий момент М. волнует будущее поступление, экзамены и выбор профессии. М. не знает кем хочет быть. Она уверена, что это будет связано с рисованием, но хотела бы убедиться в этом, так не знает какую профессию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выбрать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1" y="2346113"/>
            <a:ext cx="3070888" cy="3823560"/>
          </a:xfrm>
          <a:prstGeom prst="rect">
            <a:avLst/>
          </a:prstGeom>
        </p:spPr>
      </p:pic>
      <p:pic>
        <p:nvPicPr>
          <p:cNvPr id="14" name="Рисунок 13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15" y="3324681"/>
            <a:ext cx="2388647" cy="3273915"/>
          </a:xfrm>
          <a:prstGeom prst="rect">
            <a:avLst/>
          </a:prstGeom>
        </p:spPr>
      </p:pic>
      <p:pic>
        <p:nvPicPr>
          <p:cNvPr id="24" name="Рисунок 23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492" y="122717"/>
            <a:ext cx="2297094" cy="3123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809129" y="184666"/>
            <a:ext cx="6270811" cy="6370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6675">
            <a:solidFill>
              <a:srgbClr val="CF1BA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целью определения предрасположенностей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тьторанта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определенным типам профессий была проведена диагностика по адаптированным методикам ДДО (Дифференциально-диагностический опросник) Е. А.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Климова,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диагностику по опроснику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проф.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самоопределения Дж. 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Голланда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Профессиональная направленность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тьюторанта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делится в среднем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3 равные части: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человек-природа, человек-человек, человек-художественный образ.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Профессиональный выбор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сформирован. Кроме выбираемой профессии,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тьюторант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проявляет интересы к сфере природы и социально-значимым профессиям, таким как ветеринар, медсестра, повар, воспитатель.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6" y="163725"/>
            <a:ext cx="5476955" cy="3269975"/>
          </a:xfrm>
          <a:prstGeom prst="rect">
            <a:avLst/>
          </a:prstGeom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2" y="3530288"/>
            <a:ext cx="2218765" cy="3210019"/>
          </a:xfrm>
          <a:prstGeom prst="rect">
            <a:avLst/>
          </a:prstGeom>
        </p:spPr>
      </p:pic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20" y="3530288"/>
            <a:ext cx="2272596" cy="3056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387353" y="68307"/>
            <a:ext cx="5616389" cy="6740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6675">
            <a:solidFill>
              <a:srgbClr val="CF1BA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Проанализировав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данные исследования, мы выяснили, что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тьюторант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осведомлен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видах профессий, которые связаны с его выбором.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основан на хобби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девятиклассницы.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отношении профессии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Маргарита Н. не знает основные факторы, помогающие совершить профессиональный выбор: оклад труда, востребованность профессии, условия труда.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Кроме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того, 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тьюторант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представляет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виды профессий могут быть связаны с ее выбором.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Девятиклассница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указывает на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необходимость 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тьюторского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сопровождения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94" y="3130671"/>
            <a:ext cx="3202236" cy="3611654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412" y="3618205"/>
            <a:ext cx="2197240" cy="3156955"/>
          </a:xfrm>
          <a:prstGeom prst="rect">
            <a:avLst/>
          </a:prstGeom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80" y="68307"/>
            <a:ext cx="2407758" cy="3456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11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13095" y="371520"/>
            <a:ext cx="8130990" cy="61247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6675">
            <a:solidFill>
              <a:srgbClr val="CF1BA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комплекса мероприятий по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тьюторскому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сопровождению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9-классницы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состоит в том, чтобы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расширить представления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тьюторанта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своих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проф.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интересах, 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мире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профессий,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соответствии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возможностей своего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выбора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решения проблемы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самоопределения была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разработана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модель сопровождения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использованием 2-х кейсов: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«Билет в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будущее» и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Автоматической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информационной системы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   АИС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«Трудовые ресурсы»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индивидуальной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работе 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тьюторантом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мы подробнее выясняем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запрос и исходя из него варьируется содержание комплекса мероприятий.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1" y="3745004"/>
            <a:ext cx="1631186" cy="2622175"/>
          </a:xfrm>
          <a:prstGeom prst="rect">
            <a:avLst/>
          </a:prstGeom>
        </p:spPr>
      </p:pic>
      <p:pic>
        <p:nvPicPr>
          <p:cNvPr id="2050" name="Picture 2" descr="https://sun9-north.userapi.com/sun9-86/s/v1/ig2/IGVw54CEn397GWCtIMupzL1gNk9PEsISW17ugyq0489hCUVZiTd9Fmrjqrd9HLpKQkG8ZfO_ouVeZgveMA7m8ubL.jpg?size=772x108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75" y="3692226"/>
            <a:ext cx="1949824" cy="27277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40" y="534987"/>
            <a:ext cx="2293459" cy="28989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28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388658" y="204369"/>
            <a:ext cx="649327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6675">
            <a:solidFill>
              <a:srgbClr val="CF1BA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кейс. Проект «Билет в будущее» - 6 этапов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1" y="905151"/>
            <a:ext cx="10402395" cy="5822500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794" y="0"/>
            <a:ext cx="1781424" cy="17433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22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42736" y="190147"/>
            <a:ext cx="890336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6675">
            <a:solidFill>
              <a:srgbClr val="CF1BA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Удобная обучающая система обучения учителей-навигаторов в проекте «Билет в будущее» в том числе: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Вопрос-Ответ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977" y="1211291"/>
            <a:ext cx="5187026" cy="52680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468" y="1464436"/>
            <a:ext cx="6177240" cy="5014931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794" y="0"/>
            <a:ext cx="1781424" cy="17433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37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base.com-w93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powerpointbase.com-w932</Template>
  <TotalTime>778</TotalTime>
  <Words>824</Words>
  <Application>Microsoft Office PowerPoint</Application>
  <PresentationFormat>Произвольный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powerpointbase.com-w932</vt:lpstr>
      <vt:lpstr>«Тьюторское сопровождение профессионального самоопределения обучающихся с нозологией ЗПР по географии»</vt:lpstr>
      <vt:lpstr>Актуальность проекта</vt:lpstr>
      <vt:lpstr>Цели и задачи проекта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Итоги участия Маргариты в проекте «Билет в будущее»</vt:lpstr>
      <vt:lpstr>Рекомендованные направления образования</vt:lpstr>
      <vt:lpstr>Слайд 13</vt:lpstr>
      <vt:lpstr>Слайд 14</vt:lpstr>
      <vt:lpstr>Ожидаемые результаты проекта и перспективы развития</vt:lpstr>
      <vt:lpstr>Перспективы развития проекта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метода арт-терапии в системе психолого-педагогической реабилитации с аутичными детьми и подростками</dc:title>
  <dc:creator>админ</dc:creator>
  <cp:lastModifiedBy>User</cp:lastModifiedBy>
  <cp:revision>78</cp:revision>
  <dcterms:created xsi:type="dcterms:W3CDTF">2022-10-15T10:35:23Z</dcterms:created>
  <dcterms:modified xsi:type="dcterms:W3CDTF">2023-08-28T01:22:12Z</dcterms:modified>
</cp:coreProperties>
</file>