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7"/>
  </p:notesMasterIdLst>
  <p:handoutMasterIdLst>
    <p:handoutMasterId r:id="rId18"/>
  </p:handoutMasterIdLst>
  <p:sldIdLst>
    <p:sldId id="479" r:id="rId2"/>
    <p:sldId id="613" r:id="rId3"/>
    <p:sldId id="614" r:id="rId4"/>
    <p:sldId id="619" r:id="rId5"/>
    <p:sldId id="620" r:id="rId6"/>
    <p:sldId id="621" r:id="rId7"/>
    <p:sldId id="622" r:id="rId8"/>
    <p:sldId id="623" r:id="rId9"/>
    <p:sldId id="624" r:id="rId10"/>
    <p:sldId id="625" r:id="rId11"/>
    <p:sldId id="626" r:id="rId12"/>
    <p:sldId id="2147380894" r:id="rId13"/>
    <p:sldId id="627" r:id="rId14"/>
    <p:sldId id="618" r:id="rId15"/>
    <p:sldId id="461" r:id="rId16"/>
  </p:sldIdLst>
  <p:sldSz cx="9144000" cy="5715000" type="screen16x10"/>
  <p:notesSz cx="6858000" cy="9144000"/>
  <p:defaultTextStyle>
    <a:defPPr>
      <a:defRPr lang="ru-RU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8" autoAdjust="0"/>
    <p:restoredTop sz="50000" autoAdjust="0"/>
  </p:normalViewPr>
  <p:slideViewPr>
    <p:cSldViewPr>
      <p:cViewPr varScale="1">
        <p:scale>
          <a:sx n="99" d="100"/>
          <a:sy n="99" d="100"/>
        </p:scale>
        <p:origin x="950" y="8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36" y="1652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03AAA-EA4C-4126-8FCF-93F67AE0ED01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49E5A-2706-4B77-9A4B-85C5520835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87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848600" cy="1606021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21000"/>
            <a:ext cx="64008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832100"/>
            <a:ext cx="7848600" cy="132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08000"/>
            <a:ext cx="2057400" cy="4889500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8000"/>
            <a:ext cx="6019800" cy="48895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50B3A33-03F4-4866-B517-A54DC890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750" y="157500"/>
            <a:ext cx="6806700" cy="1104636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D773-BCC8-4360-9A6F-68AB44F7C26C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81677-725E-4205-BB33-0CD4487A6E8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68500"/>
            <a:ext cx="7772400" cy="1833563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5720"/>
            <a:ext cx="7772400" cy="1250156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832860"/>
            <a:ext cx="7848600" cy="132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94460"/>
            <a:ext cx="4038600" cy="3931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4460"/>
            <a:ext cx="4038600" cy="3931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7000"/>
            <a:ext cx="3931920" cy="533135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2000"/>
            <a:ext cx="3931920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397000"/>
            <a:ext cx="3931920" cy="533135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32000"/>
            <a:ext cx="3931920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610247" y="3371453"/>
            <a:ext cx="392430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067"/>
            <a:ext cx="2139696" cy="1051560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660067"/>
            <a:ext cx="5715000" cy="4648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5460"/>
            <a:ext cx="2139696" cy="35363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451704" y="2983373"/>
            <a:ext cx="46482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400"/>
            <a:ext cx="2142680" cy="10541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98501"/>
            <a:ext cx="5904390" cy="4583713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8000"/>
            <a:ext cx="2139696" cy="35356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83988"/>
            <a:ext cx="9144000" cy="19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40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5240"/>
            <a:ext cx="2895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D89DCA0-1BB0-4A78-B9FD-CBA4791AF177}" type="datetimeFigureOut">
              <a:rPr lang="ru-RU" smtClean="0"/>
              <a:pPr/>
              <a:t>06.02.2026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5240"/>
            <a:ext cx="411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5240"/>
            <a:ext cx="1066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6941388-63F8-4FEC-99A6-4E4A5CF5E8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660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rspc@samte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000" y="1012500"/>
            <a:ext cx="7697400" cy="1215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/>
              <a:t>Алгоритм работы педагогического коллектива </a:t>
            </a:r>
            <a:r>
              <a:rPr lang="ru-RU" sz="2000" dirty="0" err="1"/>
              <a:t>оо</a:t>
            </a:r>
            <a:r>
              <a:rPr lang="ru-RU" sz="2000" dirty="0"/>
              <a:t> </a:t>
            </a:r>
            <a:br>
              <a:rPr lang="ru-RU" sz="2000" dirty="0"/>
            </a:br>
            <a:r>
              <a:rPr lang="ru-RU" sz="2000" dirty="0"/>
              <a:t>по профилактике буллинга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7000" y="3082500"/>
            <a:ext cx="6445800" cy="1145500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1"/>
                </a:solidFill>
              </a:rPr>
              <a:t>Клюева Т. Н.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</a:p>
          <a:p>
            <a:r>
              <a:rPr lang="ru-RU" sz="1400" dirty="0">
                <a:solidFill>
                  <a:schemeClr val="tx1"/>
                </a:solidFill>
              </a:rPr>
              <a:t>директор ГБУ ДПО «Региональный социопсихологический центр»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2000" y="3178580"/>
            <a:ext cx="1359107" cy="135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5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C1FC0-9953-494A-875D-02D3D852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+mn-lt"/>
              </a:rPr>
              <a:t>Алгоритм действий управленческой команды по  профилактике травли / насилия (булинга)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86A9FB-8CA2-431F-A4C9-EE9FDC4D1854}"/>
              </a:ext>
            </a:extLst>
          </p:cNvPr>
          <p:cNvSpPr/>
          <p:nvPr/>
        </p:nvSpPr>
        <p:spPr>
          <a:xfrm>
            <a:off x="441183" y="1507500"/>
            <a:ext cx="857056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0" indent="-984250"/>
            <a:r>
              <a:rPr lang="ru-RU" sz="2000" b="1" dirty="0"/>
              <a:t>4 этап : Оказание помощи, принятие воспитательных и дисциплинарных мер и завершение случая </a:t>
            </a:r>
            <a:endParaRPr lang="ru-RU" sz="2000" dirty="0"/>
          </a:p>
          <a:p>
            <a:r>
              <a:rPr lang="ru-RU" sz="1000" dirty="0"/>
              <a:t>   </a:t>
            </a:r>
          </a:p>
          <a:p>
            <a:pPr>
              <a:spcAft>
                <a:spcPts val="1200"/>
              </a:spcAft>
            </a:pPr>
            <a:r>
              <a:rPr lang="ru-RU" sz="2000" u="sng" dirty="0"/>
              <a:t>Педагог-психолог </a:t>
            </a:r>
            <a:r>
              <a:rPr lang="ru-RU" sz="2000" dirty="0"/>
              <a:t>проводит следующую работу: </a:t>
            </a:r>
          </a:p>
          <a:p>
            <a:pPr algn="r">
              <a:spcAft>
                <a:spcPts val="1200"/>
              </a:spcAft>
            </a:pPr>
            <a:r>
              <a:rPr lang="ru-RU" sz="1600" i="1" dirty="0">
                <a:solidFill>
                  <a:srgbClr val="7030A0"/>
                </a:solidFill>
              </a:rPr>
              <a:t>(продолжение)</a:t>
            </a:r>
          </a:p>
          <a:p>
            <a:pPr marL="285750" indent="-285750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800" dirty="0"/>
              <a:t>при необходимости самостоятельно или совместно с классным руководителем или с ответственным заместителем директора организует обсуждение случая или профилактическую беседу с классом; </a:t>
            </a:r>
          </a:p>
          <a:p>
            <a:pPr marL="285750" indent="-285750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800" dirty="0"/>
              <a:t>консультирует родителей, при наличии показаний рекомендует обратиться за психологической, медицинской и социальной помощью в другие учреждения.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1349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C1FC0-9953-494A-875D-02D3D852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+mn-lt"/>
              </a:rPr>
              <a:t>Алгоритм действий управленческой команды по  профилактике травли / насилия (булинга)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86A9FB-8CA2-431F-A4C9-EE9FDC4D1854}"/>
              </a:ext>
            </a:extLst>
          </p:cNvPr>
          <p:cNvSpPr/>
          <p:nvPr/>
        </p:nvSpPr>
        <p:spPr>
          <a:xfrm>
            <a:off x="441183" y="1507500"/>
            <a:ext cx="8570563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0" indent="-984250"/>
            <a:r>
              <a:rPr lang="ru-RU" sz="2000" b="1" dirty="0"/>
              <a:t>4 этап : Оказание помощи, принятие воспитательных и дисциплинарных мер и завершение случая </a:t>
            </a:r>
            <a:endParaRPr lang="ru-RU" sz="2000" dirty="0"/>
          </a:p>
          <a:p>
            <a:r>
              <a:rPr lang="ru-RU" sz="1000" dirty="0"/>
              <a:t>   </a:t>
            </a:r>
          </a:p>
          <a:p>
            <a:pPr>
              <a:spcAft>
                <a:spcPts val="1800"/>
              </a:spcAft>
            </a:pPr>
            <a:r>
              <a:rPr lang="ru-RU" sz="2000" dirty="0"/>
              <a:t>Действия </a:t>
            </a:r>
            <a:r>
              <a:rPr lang="ru-RU" sz="2000" u="sng" dirty="0"/>
              <a:t>заместителя директора по УВР </a:t>
            </a:r>
            <a:r>
              <a:rPr lang="ru-RU" sz="2000" dirty="0"/>
              <a:t>/ </a:t>
            </a:r>
            <a:r>
              <a:rPr lang="ru-RU" sz="2000" u="sng" dirty="0"/>
              <a:t>социального педагога</a:t>
            </a:r>
            <a:r>
              <a:rPr lang="ru-RU" sz="2000" dirty="0"/>
              <a:t>: </a:t>
            </a:r>
          </a:p>
          <a:p>
            <a:pPr marL="285750" indent="-285750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800" dirty="0"/>
              <a:t>координирует оказание помощи учащимся со стороны различных специалистов (психолога, социального работника, медицинского работника, юриста и др.) и служб; </a:t>
            </a:r>
          </a:p>
          <a:p>
            <a:pPr marL="285750" indent="-285750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800" dirty="0"/>
              <a:t>взаимодействует с родителями учащихся и информирует об оказанной помощи классного руководителя и ответственного заместителя директора.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2621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DEFE49-0487-ADDD-94F8-70C49425090F}"/>
              </a:ext>
            </a:extLst>
          </p:cNvPr>
          <p:cNvSpPr/>
          <p:nvPr/>
        </p:nvSpPr>
        <p:spPr>
          <a:xfrm>
            <a:off x="142592" y="342467"/>
            <a:ext cx="8822684" cy="887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1930" algn="ctr">
              <a:lnSpc>
                <a:spcPct val="107000"/>
              </a:lnSpc>
            </a:pPr>
            <a:r>
              <a:rPr lang="ru-RU" sz="165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Классным руководителям осуществить следующие дополнительные меры по профилактике межличностных конфликтов в классных коллективах:</a:t>
            </a:r>
          </a:p>
          <a:p>
            <a:pPr marR="201930" algn="ctr">
              <a:lnSpc>
                <a:spcPct val="107000"/>
              </a:lnSpc>
            </a:pPr>
            <a:endParaRPr lang="ru-RU" sz="165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38" y="1034020"/>
            <a:ext cx="8946573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>
              <a:buFont typeface="+mj-lt"/>
              <a:buAutoNum type="arabicPeriod"/>
            </a:pPr>
            <a:r>
              <a:rPr lang="ru-RU" sz="1050" dirty="0"/>
              <a:t> Провести социометрические измерения в целях изучения межличностных и межгрупповых отношений,  психологического климата, по результатам которых можно обнаружить проблемные взаимоотношения, конфликтные ситуации в самом начале их формирования и своевременного их разрешения </a:t>
            </a:r>
          </a:p>
          <a:p>
            <a:pPr algn="just"/>
            <a:r>
              <a:rPr lang="ru-RU" sz="1050" dirty="0"/>
              <a:t>        </a:t>
            </a:r>
          </a:p>
          <a:p>
            <a:pPr algn="r"/>
            <a:r>
              <a:rPr lang="ru-RU" sz="1050" dirty="0"/>
              <a:t>                                                                                                                                                                                                                        Срок: до 13.02.2026</a:t>
            </a:r>
          </a:p>
          <a:p>
            <a:pPr algn="just"/>
            <a:r>
              <a:rPr lang="ru-RU" sz="1050" dirty="0"/>
              <a:t> </a:t>
            </a:r>
          </a:p>
          <a:p>
            <a:pPr marL="257175" indent="-257175" algn="just">
              <a:buAutoNum type="arabicPeriod" startAt="2"/>
            </a:pPr>
            <a:r>
              <a:rPr lang="ru-RU" sz="1050" dirty="0"/>
              <a:t>Обеспечить выполнение планов индивидуальной работы с детьми высочайшей группы </a:t>
            </a:r>
            <a:r>
              <a:rPr lang="ru-RU" sz="1050" dirty="0" err="1"/>
              <a:t>рискогенного</a:t>
            </a:r>
            <a:r>
              <a:rPr lang="ru-RU" sz="1050" dirty="0"/>
              <a:t> поведения, выявленными по результатам СПТ</a:t>
            </a:r>
          </a:p>
          <a:p>
            <a:pPr algn="r"/>
            <a:r>
              <a:rPr lang="ru-RU" sz="1050" dirty="0"/>
              <a:t> Срок: постоянно </a:t>
            </a:r>
          </a:p>
          <a:p>
            <a:pPr algn="r"/>
            <a:endParaRPr lang="ru-RU" sz="1050" dirty="0"/>
          </a:p>
          <a:p>
            <a:pPr algn="just"/>
            <a:r>
              <a:rPr lang="ru-RU" sz="1050" dirty="0"/>
              <a:t>3.    Организовать информационно-просветительскую, разъяснительную работу с родителями по вопросам предупреждения   </a:t>
            </a:r>
          </a:p>
          <a:p>
            <a:pPr algn="just"/>
            <a:r>
              <a:rPr lang="ru-RU" sz="1050" dirty="0"/>
              <a:t>      семейных конфликтов, возрастных особенностей детей и правильного выстраивания детско-родительских отношений</a:t>
            </a:r>
          </a:p>
          <a:p>
            <a:pPr algn="just"/>
            <a:endParaRPr lang="ru-RU" sz="1050" dirty="0"/>
          </a:p>
          <a:p>
            <a:pPr algn="just"/>
            <a:endParaRPr lang="ru-RU" sz="1050" dirty="0"/>
          </a:p>
          <a:p>
            <a:pPr algn="r"/>
            <a:r>
              <a:rPr lang="ru-RU" sz="1050" dirty="0"/>
              <a:t>Срок: до 27.02.2026</a:t>
            </a:r>
          </a:p>
          <a:p>
            <a:pPr marL="257175" indent="-257175" algn="just">
              <a:buAutoNum type="arabicPeriod" startAt="4"/>
            </a:pPr>
            <a:r>
              <a:rPr lang="ru-RU" sz="1050" dirty="0"/>
              <a:t>В случае выявления  конфликтных ситуаций между детьми, направить заявку в школьную службу примирения в целях</a:t>
            </a:r>
          </a:p>
          <a:p>
            <a:pPr algn="just"/>
            <a:r>
              <a:rPr lang="ru-RU" sz="1050" dirty="0"/>
              <a:t>        разрешения конфликтов мирным путём.</a:t>
            </a:r>
          </a:p>
          <a:p>
            <a:pPr algn="r"/>
            <a:r>
              <a:rPr lang="ru-RU" sz="1050" dirty="0"/>
              <a:t> Срок: постоянно </a:t>
            </a:r>
          </a:p>
          <a:p>
            <a:pPr algn="just"/>
            <a:endParaRPr lang="ru-RU" sz="1050" dirty="0"/>
          </a:p>
          <a:p>
            <a:pPr marL="257175" indent="-257175" algn="just">
              <a:buAutoNum type="arabicPeriod" startAt="5"/>
            </a:pPr>
            <a:r>
              <a:rPr lang="ru-RU" sz="1050" dirty="0"/>
              <a:t>Совместно с педагогами-психологами провести тренинги с обучающимися, направленными на формирование у обучающихся навыков </a:t>
            </a:r>
            <a:r>
              <a:rPr lang="ru-RU" sz="1050" dirty="0" err="1"/>
              <a:t>саморегуляции</a:t>
            </a:r>
            <a:r>
              <a:rPr lang="ru-RU" sz="1050" dirty="0"/>
              <a:t>, </a:t>
            </a:r>
            <a:r>
              <a:rPr lang="ru-RU" sz="1050" dirty="0" err="1"/>
              <a:t>совладания</a:t>
            </a:r>
            <a:r>
              <a:rPr lang="ru-RU" sz="1050" dirty="0"/>
              <a:t> со стрессом, развития умений и навыков справляться с жизненными ситуациями, переживать интенсивные эмоции </a:t>
            </a:r>
          </a:p>
          <a:p>
            <a:pPr marL="257175" indent="-257175" algn="just">
              <a:buAutoNum type="arabicPeriod" startAt="5"/>
            </a:pPr>
            <a:endParaRPr lang="ru-RU" sz="1050" dirty="0"/>
          </a:p>
          <a:p>
            <a:pPr algn="r"/>
            <a:r>
              <a:rPr lang="ru-RU" sz="1050" dirty="0"/>
              <a:t>Срок: до 12.02.2026</a:t>
            </a:r>
          </a:p>
          <a:p>
            <a:pPr algn="just"/>
            <a:r>
              <a:rPr lang="ru-RU" sz="1050" dirty="0"/>
              <a:t>6.    Организовать беседы с лидерами классных коллективов на предмет выявления конфликтных ситуаций и проявления буллинга</a:t>
            </a:r>
          </a:p>
          <a:p>
            <a:pPr lvl="0" algn="r"/>
            <a:r>
              <a:rPr lang="ru-RU" sz="1050" dirty="0"/>
              <a:t>Срок: постоянно</a:t>
            </a:r>
          </a:p>
        </p:txBody>
      </p:sp>
    </p:spTree>
    <p:extLst>
      <p:ext uri="{BB962C8B-B14F-4D97-AF65-F5344CB8AC3E}">
        <p14:creationId xmlns:p14="http://schemas.microsoft.com/office/powerpoint/2010/main" val="249413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7360E-9CCD-41EA-864A-7B594BD72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Службы экстренной помощи жертвам буллинга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29D9AA-1DA3-44B9-BA33-23738FCBDBD1}"/>
              </a:ext>
            </a:extLst>
          </p:cNvPr>
          <p:cNvSpPr/>
          <p:nvPr/>
        </p:nvSpPr>
        <p:spPr>
          <a:xfrm>
            <a:off x="572400" y="1642500"/>
            <a:ext cx="83448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Всероссийский телефон доверия для детей и подростков: </a:t>
            </a: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8-800-2000-122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(круглосуточно, звонок бесплатный). </a:t>
            </a:r>
          </a:p>
          <a:p>
            <a:pPr>
              <a:spcAft>
                <a:spcPts val="1800"/>
              </a:spcAft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Горячая линия экстренной психологической помощи: </a:t>
            </a: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8 800 100 21 15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(звонок бесплатный). </a:t>
            </a:r>
          </a:p>
          <a:p>
            <a:pPr>
              <a:spcAft>
                <a:spcPts val="1800"/>
              </a:spcAft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Московский государственный психолого-педагогический университет. Центр экстренной психологической помощи. Детский телефон доверия: </a:t>
            </a: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(800) 2000-122; 8 (495) 624-60-01. 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 также обращение к уполномоченному по правам ребенка в Самарской области по телефонам: </a:t>
            </a: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(846) 214-48-30; 8 (846) 214-73-89.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57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Методическое сопровождение профилактической работы</a:t>
            </a:r>
            <a:endParaRPr lang="ru-RU" sz="24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669368"/>
            <a:ext cx="9505056" cy="297033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7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971550" y="396875"/>
            <a:ext cx="7715250" cy="4747948"/>
          </a:xfrm>
        </p:spPr>
        <p:txBody>
          <a:bodyPr/>
          <a:lstStyle/>
          <a:p>
            <a:pPr algn="r" eaLnBrk="1" hangingPunct="1">
              <a:buFont typeface="Wingdings 2" pitchFamily="18" charset="2"/>
              <a:buNone/>
            </a:pPr>
            <a:r>
              <a:rPr lang="ru-RU" dirty="0">
                <a:latin typeface="Arial" charset="0"/>
                <a:cs typeface="Arial" charset="0"/>
              </a:rPr>
              <a:t>(846) 931-55-08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n-US" dirty="0">
                <a:latin typeface="Arial" charset="0"/>
                <a:cs typeface="Arial" charset="0"/>
              </a:rPr>
              <a:t>www.rspc-samara.ru </a:t>
            </a:r>
            <a:endParaRPr lang="ru-RU" dirty="0">
              <a:latin typeface="Arial" charset="0"/>
              <a:cs typeface="Arial" charset="0"/>
            </a:endParaRPr>
          </a:p>
          <a:p>
            <a:pPr algn="r" eaLnBrk="1" hangingPunct="1">
              <a:buFont typeface="Wingdings 2" pitchFamily="18" charset="2"/>
              <a:buNone/>
            </a:pPr>
            <a:r>
              <a:rPr lang="en-US" dirty="0" err="1">
                <a:solidFill>
                  <a:srgbClr val="002060"/>
                </a:solidFill>
                <a:latin typeface="Arial" charset="0"/>
                <a:cs typeface="Arial" charset="0"/>
                <a:hlinkClick r:id="rId2"/>
              </a:rPr>
              <a:t>rspc</a:t>
            </a:r>
            <a:r>
              <a:rPr lang="en-US" dirty="0">
                <a:solidFill>
                  <a:srgbClr val="002060"/>
                </a:solidFill>
                <a:latin typeface="Arial" charset="0"/>
                <a:cs typeface="Arial" charset="0"/>
                <a:hlinkClick r:id="rId2"/>
              </a:rPr>
              <a:t>@</a:t>
            </a: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  <a:hlinkClick r:id="rId2"/>
              </a:rPr>
              <a:t>63</a:t>
            </a:r>
            <a:r>
              <a:rPr lang="en-US" dirty="0">
                <a:solidFill>
                  <a:srgbClr val="002060"/>
                </a:solidFill>
                <a:latin typeface="Arial" charset="0"/>
                <a:cs typeface="Arial" charset="0"/>
                <a:hlinkClick r:id="rId2"/>
              </a:rPr>
              <a:t>edu.ru</a:t>
            </a:r>
            <a:endParaRPr lang="ru-RU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r" eaLnBrk="1" hangingPunct="1">
              <a:buFont typeface="Wingdings 2" pitchFamily="18" charset="2"/>
              <a:buNone/>
            </a:pPr>
            <a:endParaRPr lang="ru-RU" b="1" dirty="0">
              <a:latin typeface="Bookman Old Style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5400" b="1" i="1" dirty="0">
                <a:solidFill>
                  <a:srgbClr val="0070C0"/>
                </a:solidFill>
                <a:latin typeface="Arial" charset="0"/>
                <a:cs typeface="Arial" charset="0"/>
              </a:rPr>
              <a:t>Спасибо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000" y="472500"/>
            <a:ext cx="1755000" cy="17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1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35DBCA-4AC8-D95D-15C5-FA2D8DE088F5}"/>
              </a:ext>
            </a:extLst>
          </p:cNvPr>
          <p:cNvSpPr txBox="1"/>
          <p:nvPr/>
        </p:nvSpPr>
        <p:spPr>
          <a:xfrm>
            <a:off x="943092" y="425510"/>
            <a:ext cx="767860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Выявление  обучающихся с девиантным поведением: индивидуальный скрининг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83B430-7703-37CA-0727-3C9222E089D5}"/>
              </a:ext>
            </a:extLst>
          </p:cNvPr>
          <p:cNvSpPr txBox="1"/>
          <p:nvPr/>
        </p:nvSpPr>
        <p:spPr>
          <a:xfrm>
            <a:off x="80690" y="2391067"/>
            <a:ext cx="4136703" cy="1933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материалы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признакам девиаций, действиям </a:t>
            </a:r>
            <a:b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специалистов органов и организаций системы образования </a:t>
            </a:r>
            <a:b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ситуациях социальных рисков и профилактике девиантного </a:t>
            </a:r>
            <a:b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поведения обучающихся </a:t>
            </a: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«Навигатор профилактики», </a:t>
            </a:r>
            <a:b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включая </a:t>
            </a: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выявления изменений в поведение детей, </a:t>
            </a:r>
            <a:b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могут свидетельствовать о рисках совершения </a:t>
            </a:r>
            <a:b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 опасного деяния</a:t>
            </a:r>
            <a:endParaRPr lang="ru-RU" sz="3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СОГЛАСОВАНО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Минздрав России</a:t>
            </a:r>
          </a:p>
          <a:p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разработаны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ФГБУ «НМИЦ психиатрии </a:t>
            </a:r>
            <a:b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и наркологии им. В.П. Сербского»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C79D87-46F6-581C-9B8B-3C46B7DD05A9}"/>
              </a:ext>
            </a:extLst>
          </p:cNvPr>
          <p:cNvSpPr txBox="1"/>
          <p:nvPr/>
        </p:nvSpPr>
        <p:spPr>
          <a:xfrm>
            <a:off x="5548900" y="1209098"/>
            <a:ext cx="35951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 совокупность обучающихся, с особым вниманием на детей «группы риска», выявленной ранее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9BC097-3451-9FC4-7250-C87BB71F4AFF}"/>
              </a:ext>
            </a:extLst>
          </p:cNvPr>
          <p:cNvSpPr txBox="1"/>
          <p:nvPr/>
        </p:nvSpPr>
        <p:spPr>
          <a:xfrm>
            <a:off x="0" y="1314666"/>
            <a:ext cx="3595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Психолого-педагогическое наблюдение </a:t>
            </a:r>
            <a:b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поведением обучающихся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930CE99-76E7-61FD-CE6C-6E49BBDA6D66}"/>
              </a:ext>
            </a:extLst>
          </p:cNvPr>
          <p:cNvSpPr/>
          <p:nvPr/>
        </p:nvSpPr>
        <p:spPr>
          <a:xfrm>
            <a:off x="206999" y="1875914"/>
            <a:ext cx="2184507" cy="309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Инструментарий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C97EEA2-3C81-69BD-3D22-C8AD4482DE2E}"/>
              </a:ext>
            </a:extLst>
          </p:cNvPr>
          <p:cNvSpPr/>
          <p:nvPr/>
        </p:nvSpPr>
        <p:spPr>
          <a:xfrm>
            <a:off x="207000" y="911923"/>
            <a:ext cx="2184508" cy="303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9C8451B-74DD-582B-49C3-3AF8AEDFBD10}"/>
              </a:ext>
            </a:extLst>
          </p:cNvPr>
          <p:cNvSpPr/>
          <p:nvPr/>
        </p:nvSpPr>
        <p:spPr>
          <a:xfrm>
            <a:off x="6527877" y="888078"/>
            <a:ext cx="2391508" cy="309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группы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E48677-7B8F-7441-58A9-38920F4072B4}"/>
              </a:ext>
            </a:extLst>
          </p:cNvPr>
          <p:cNvSpPr txBox="1"/>
          <p:nvPr/>
        </p:nvSpPr>
        <p:spPr>
          <a:xfrm>
            <a:off x="69928" y="4212155"/>
            <a:ext cx="3378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Социально-психологическая дезадаптация</a:t>
            </a:r>
          </a:p>
          <a:p>
            <a:pPr marL="257175" indent="-257175">
              <a:buFont typeface="+mj-lt"/>
              <a:buAutoNum type="arabicPeriod"/>
            </a:pP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Ранее проблемное (отклоняющееся) поведение</a:t>
            </a:r>
          </a:p>
          <a:p>
            <a:pPr marL="257175" indent="-257175">
              <a:buFont typeface="+mj-lt"/>
              <a:buAutoNum type="arabicPeriod"/>
            </a:pP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Агрессивное поведение</a:t>
            </a:r>
          </a:p>
          <a:p>
            <a:pPr marL="257175" indent="-257175">
              <a:buFont typeface="+mj-lt"/>
              <a:buAutoNum type="arabicPeriod"/>
            </a:pP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Суицидальное,</a:t>
            </a:r>
            <a:r>
              <a:rPr lang="en-US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самоповреждающее поведение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B80C9E-D388-0510-EF50-DC5480D08AFD}"/>
              </a:ext>
            </a:extLst>
          </p:cNvPr>
          <p:cNvSpPr txBox="1"/>
          <p:nvPr/>
        </p:nvSpPr>
        <p:spPr>
          <a:xfrm>
            <a:off x="80690" y="4772413"/>
            <a:ext cx="4480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 startAt="5"/>
            </a:pP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 нападения обучающимся на образовательную организацию</a:t>
            </a:r>
          </a:p>
          <a:p>
            <a:pPr marL="257175" indent="-257175">
              <a:buFont typeface="+mj-lt"/>
              <a:buAutoNum type="arabicPeriod" startAt="5"/>
            </a:pP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Делинквентное поведение</a:t>
            </a:r>
          </a:p>
          <a:p>
            <a:pPr marL="257175" indent="-257175">
              <a:buFont typeface="+mj-lt"/>
              <a:buAutoNum type="arabicPeriod" startAt="5"/>
            </a:pP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Аддиктивное (зависимое) поведение</a:t>
            </a:r>
          </a:p>
          <a:p>
            <a:pPr marL="257175" indent="-257175">
              <a:buFont typeface="+mj-lt"/>
              <a:buAutoNum type="arabicPeriod" startAt="5"/>
            </a:pP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Рискованное поведение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B7F6800-A5CC-B803-8C70-6E9BE7A33F0E}"/>
              </a:ext>
            </a:extLst>
          </p:cNvPr>
          <p:cNvSpPr/>
          <p:nvPr/>
        </p:nvSpPr>
        <p:spPr>
          <a:xfrm>
            <a:off x="3039664" y="1748698"/>
            <a:ext cx="1581883" cy="577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/>
              <a:t>НАВИГАТОР ПРОФИЛАКТИКИ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F65FF9-8E8F-80E1-36BE-977245AE9846}"/>
              </a:ext>
            </a:extLst>
          </p:cNvPr>
          <p:cNvSpPr txBox="1"/>
          <p:nvPr/>
        </p:nvSpPr>
        <p:spPr>
          <a:xfrm>
            <a:off x="4688297" y="5044430"/>
            <a:ext cx="575021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7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Минпросвещения России от 13 декабря 2022 г. № 07-8351</a:t>
            </a:r>
          </a:p>
          <a:p>
            <a:r>
              <a:rPr lang="ru-RU" sz="97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Минздрава России от 27 декабря 2022 г. № 15-2/И/1-22618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CCA22C9-8AE4-52C0-E722-3FD6BFB1385A}"/>
              </a:ext>
            </a:extLst>
          </p:cNvPr>
          <p:cNvSpPr/>
          <p:nvPr/>
        </p:nvSpPr>
        <p:spPr>
          <a:xfrm>
            <a:off x="2501903" y="5095682"/>
            <a:ext cx="2186394" cy="238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Направлено в субъекты РФ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E850E31-3257-DB7A-EC45-C8EDD987AE35}"/>
              </a:ext>
            </a:extLst>
          </p:cNvPr>
          <p:cNvCxnSpPr>
            <a:cxnSpLocks/>
          </p:cNvCxnSpPr>
          <p:nvPr/>
        </p:nvCxnSpPr>
        <p:spPr>
          <a:xfrm>
            <a:off x="4547455" y="5016339"/>
            <a:ext cx="4571999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ADC376-8AF6-7E81-F5EF-1C5148A3F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621" y="1787503"/>
            <a:ext cx="3755380" cy="3070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F4AD9C28-8437-D3EE-9B89-2AFBA53B5682}"/>
              </a:ext>
            </a:extLst>
          </p:cNvPr>
          <p:cNvSpPr/>
          <p:nvPr/>
        </p:nvSpPr>
        <p:spPr>
          <a:xfrm>
            <a:off x="2596610" y="1897610"/>
            <a:ext cx="346708" cy="27449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F914CD1E-AEFF-5EBF-FB52-20488C67B388}"/>
              </a:ext>
            </a:extLst>
          </p:cNvPr>
          <p:cNvSpPr/>
          <p:nvPr/>
        </p:nvSpPr>
        <p:spPr>
          <a:xfrm>
            <a:off x="4641347" y="1934436"/>
            <a:ext cx="346708" cy="27449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0B4D53D-11AE-FC25-5B39-8000B3043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409" y="4156266"/>
            <a:ext cx="632938" cy="615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1CE8FA6-51D0-25F7-CB23-4889B7DB4329}"/>
              </a:ext>
            </a:extLst>
          </p:cNvPr>
          <p:cNvCxnSpPr>
            <a:cxnSpLocks/>
          </p:cNvCxnSpPr>
          <p:nvPr/>
        </p:nvCxnSpPr>
        <p:spPr>
          <a:xfrm>
            <a:off x="4547455" y="1611166"/>
            <a:ext cx="4571999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651427B-FDBD-BEFB-9587-E01B220F8242}"/>
              </a:ext>
            </a:extLst>
          </p:cNvPr>
          <p:cNvCxnSpPr>
            <a:cxnSpLocks/>
          </p:cNvCxnSpPr>
          <p:nvPr/>
        </p:nvCxnSpPr>
        <p:spPr>
          <a:xfrm>
            <a:off x="615139" y="769683"/>
            <a:ext cx="801281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10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35DBCA-4AC8-D95D-15C5-FA2D8DE088F5}"/>
              </a:ext>
            </a:extLst>
          </p:cNvPr>
          <p:cNvSpPr txBox="1"/>
          <p:nvPr/>
        </p:nvSpPr>
        <p:spPr>
          <a:xfrm>
            <a:off x="902861" y="483451"/>
            <a:ext cx="767860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Выявление  обучающихся с девиантным поведением: индивидуальный скрининг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C79D87-46F6-581C-9B8B-3C46B7DD05A9}"/>
              </a:ext>
            </a:extLst>
          </p:cNvPr>
          <p:cNvSpPr txBox="1"/>
          <p:nvPr/>
        </p:nvSpPr>
        <p:spPr>
          <a:xfrm>
            <a:off x="5350426" y="2085659"/>
            <a:ext cx="359510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 совокупность обучающихся, с особым вниманием на детей «группы риска», выявленной ранее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9BC097-3451-9FC4-7250-C87BB71F4AFF}"/>
              </a:ext>
            </a:extLst>
          </p:cNvPr>
          <p:cNvSpPr txBox="1"/>
          <p:nvPr/>
        </p:nvSpPr>
        <p:spPr>
          <a:xfrm>
            <a:off x="280479" y="2241460"/>
            <a:ext cx="3503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социально-психологического </a:t>
            </a:r>
            <a:b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климата в классе/группе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930CE99-76E7-61FD-CE6C-6E49BBDA6D66}"/>
              </a:ext>
            </a:extLst>
          </p:cNvPr>
          <p:cNvSpPr/>
          <p:nvPr/>
        </p:nvSpPr>
        <p:spPr>
          <a:xfrm>
            <a:off x="305028" y="3095821"/>
            <a:ext cx="2229507" cy="309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Инструментарий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C97EEA2-3C81-69BD-3D22-C8AD4482DE2E}"/>
              </a:ext>
            </a:extLst>
          </p:cNvPr>
          <p:cNvSpPr/>
          <p:nvPr/>
        </p:nvSpPr>
        <p:spPr>
          <a:xfrm>
            <a:off x="387000" y="1641957"/>
            <a:ext cx="2254056" cy="309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9C8451B-74DD-582B-49C3-3AF8AEDFBD10}"/>
              </a:ext>
            </a:extLst>
          </p:cNvPr>
          <p:cNvSpPr/>
          <p:nvPr/>
        </p:nvSpPr>
        <p:spPr>
          <a:xfrm>
            <a:off x="6486957" y="1592686"/>
            <a:ext cx="2094509" cy="309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группы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B7F6800-A5CC-B803-8C70-6E9BE7A33F0E}"/>
              </a:ext>
            </a:extLst>
          </p:cNvPr>
          <p:cNvSpPr/>
          <p:nvPr/>
        </p:nvSpPr>
        <p:spPr>
          <a:xfrm>
            <a:off x="3253344" y="2946562"/>
            <a:ext cx="2298359" cy="577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/>
              <a:t>Социометрическое исследование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F4AD9C28-8437-D3EE-9B89-2AFBA53B5682}"/>
              </a:ext>
            </a:extLst>
          </p:cNvPr>
          <p:cNvSpPr/>
          <p:nvPr/>
        </p:nvSpPr>
        <p:spPr>
          <a:xfrm>
            <a:off x="2720585" y="3138152"/>
            <a:ext cx="346708" cy="243898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F914CD1E-AEFF-5EBF-FB52-20488C67B388}"/>
              </a:ext>
            </a:extLst>
          </p:cNvPr>
          <p:cNvSpPr/>
          <p:nvPr/>
        </p:nvSpPr>
        <p:spPr>
          <a:xfrm rot="5400000">
            <a:off x="4229170" y="3684496"/>
            <a:ext cx="346708" cy="27449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0F61E20-F5EA-8195-BAC7-27D7F7E1B5ED}"/>
              </a:ext>
            </a:extLst>
          </p:cNvPr>
          <p:cNvCxnSpPr>
            <a:cxnSpLocks/>
          </p:cNvCxnSpPr>
          <p:nvPr/>
        </p:nvCxnSpPr>
        <p:spPr>
          <a:xfrm>
            <a:off x="635497" y="810265"/>
            <a:ext cx="801281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0DBCBA5-E7B7-8C17-49AD-597E02D0ED02}"/>
              </a:ext>
            </a:extLst>
          </p:cNvPr>
          <p:cNvSpPr txBox="1"/>
          <p:nvPr/>
        </p:nvSpPr>
        <p:spPr>
          <a:xfrm>
            <a:off x="2708017" y="4177592"/>
            <a:ext cx="438421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КЛАССА / ГРУППЫ (СОЦИОГРАММА)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A4EB169-A2B7-6958-0A6F-56BE553E4D62}"/>
              </a:ext>
            </a:extLst>
          </p:cNvPr>
          <p:cNvSpPr txBox="1"/>
          <p:nvPr/>
        </p:nvSpPr>
        <p:spPr>
          <a:xfrm>
            <a:off x="6623848" y="4621294"/>
            <a:ext cx="20045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цифровые платформы</a:t>
            </a:r>
          </a:p>
        </p:txBody>
      </p:sp>
      <p:pic>
        <p:nvPicPr>
          <p:cNvPr id="41" name="Рисунок 40" descr="Подключения со сплошной заливкой">
            <a:extLst>
              <a:ext uri="{FF2B5EF4-FFF2-40B4-BE49-F238E27FC236}">
                <a16:creationId xmlns:a16="http://schemas.microsoft.com/office/drawing/2014/main" id="{2E2803DB-DB03-35D6-E9A0-878F048BD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0309" y="2701000"/>
            <a:ext cx="1271586" cy="1322657"/>
          </a:xfrm>
          <a:prstGeom prst="rect">
            <a:avLst/>
          </a:prstGeom>
        </p:spPr>
      </p:pic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EE31D957-6AE5-816C-F85E-52D2B40C67BA}"/>
              </a:ext>
            </a:extLst>
          </p:cNvPr>
          <p:cNvCxnSpPr>
            <a:cxnSpLocks/>
          </p:cNvCxnSpPr>
          <p:nvPr/>
        </p:nvCxnSpPr>
        <p:spPr>
          <a:xfrm>
            <a:off x="7677000" y="4162500"/>
            <a:ext cx="0" cy="325850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285BA676-00EE-73A1-C6BD-576C91BFD7A3}"/>
              </a:ext>
            </a:extLst>
          </p:cNvPr>
          <p:cNvCxnSpPr>
            <a:cxnSpLocks/>
          </p:cNvCxnSpPr>
          <p:nvPr/>
        </p:nvCxnSpPr>
        <p:spPr>
          <a:xfrm>
            <a:off x="6088942" y="3847500"/>
            <a:ext cx="733058" cy="0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79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C1FC0-9953-494A-875D-02D3D852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+mn-lt"/>
              </a:rPr>
              <a:t>Алгоритм действий управленческой команды по  профилактике травли / насилия (булинга)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86A9FB-8CA2-431F-A4C9-EE9FDC4D1854}"/>
              </a:ext>
            </a:extLst>
          </p:cNvPr>
          <p:cNvSpPr/>
          <p:nvPr/>
        </p:nvSpPr>
        <p:spPr>
          <a:xfrm>
            <a:off x="837000" y="1417500"/>
            <a:ext cx="7849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38488" indent="-3138488">
              <a:lnSpc>
                <a:spcPct val="150000"/>
              </a:lnSpc>
            </a:pPr>
            <a:r>
              <a:rPr lang="ru-RU" sz="1600" b="1" dirty="0"/>
              <a:t>1 этап самый ответственный: </a:t>
            </a:r>
            <a:r>
              <a:rPr lang="ru-RU" sz="1600" i="1" dirty="0"/>
              <a:t>Сообщение/выявление случаев насилия -  признание, что проблема существует </a:t>
            </a:r>
          </a:p>
          <a:p>
            <a:endParaRPr lang="ru-RU" sz="1600" dirty="0"/>
          </a:p>
          <a:p>
            <a:r>
              <a:rPr lang="ru-RU" sz="1600" dirty="0"/>
              <a:t>Информация может поступить  :</a:t>
            </a:r>
          </a:p>
          <a:p>
            <a:pPr marL="534988" indent="-177800">
              <a:buFont typeface="Arial" panose="020B0604020202020204" pitchFamily="34" charset="0"/>
              <a:buChar char="•"/>
            </a:pPr>
            <a:r>
              <a:rPr lang="ru-RU" sz="1600" dirty="0"/>
              <a:t>от пострадавшего;</a:t>
            </a:r>
          </a:p>
          <a:p>
            <a:pPr marL="534988" indent="-177800">
              <a:buFont typeface="Arial" panose="020B0604020202020204" pitchFamily="34" charset="0"/>
              <a:buChar char="•"/>
            </a:pPr>
            <a:r>
              <a:rPr lang="ru-RU" sz="1600" dirty="0"/>
              <a:t>от свидетеля;</a:t>
            </a:r>
          </a:p>
          <a:p>
            <a:pPr marL="534988" indent="-177800">
              <a:buFont typeface="Arial" panose="020B0604020202020204" pitchFamily="34" charset="0"/>
              <a:buChar char="•"/>
            </a:pPr>
            <a:r>
              <a:rPr lang="ru-RU" sz="1600" dirty="0"/>
              <a:t>родителя;</a:t>
            </a:r>
          </a:p>
          <a:p>
            <a:pPr marL="534988" indent="-177800">
              <a:buFont typeface="Arial" panose="020B0604020202020204" pitchFamily="34" charset="0"/>
              <a:buChar char="•"/>
            </a:pPr>
            <a:r>
              <a:rPr lang="ru-RU" sz="1600" dirty="0"/>
              <a:t>педагога;</a:t>
            </a:r>
          </a:p>
          <a:p>
            <a:pPr marL="534988" indent="-177800">
              <a:buFont typeface="Arial" panose="020B0604020202020204" pitchFamily="34" charset="0"/>
              <a:buChar char="•"/>
            </a:pPr>
            <a:r>
              <a:rPr lang="ru-RU" sz="1600" dirty="0"/>
              <a:t>сотрудника.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r>
              <a:rPr lang="ru-RU" sz="1600" b="1" dirty="0"/>
              <a:t>2 этап: определение проблемы.</a:t>
            </a:r>
          </a:p>
          <a:p>
            <a:r>
              <a:rPr lang="ru-RU" sz="1600" dirty="0"/>
              <a:t> </a:t>
            </a:r>
          </a:p>
          <a:p>
            <a:r>
              <a:rPr lang="ru-RU" sz="1600" i="1" dirty="0"/>
              <a:t>Немедленное вмешательство в целях прекращения случаев насилия, буллинга</a:t>
            </a:r>
          </a:p>
          <a:p>
            <a:r>
              <a:rPr lang="ru-RU" sz="1600" dirty="0"/>
              <a:t> </a:t>
            </a:r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5382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C1FC0-9953-494A-875D-02D3D852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+mn-lt"/>
              </a:rPr>
              <a:t>Алгоритм действий управленческой команды по  профилактике травли / насилия (булинга)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86A9FB-8CA2-431F-A4C9-EE9FDC4D1854}"/>
              </a:ext>
            </a:extLst>
          </p:cNvPr>
          <p:cNvSpPr/>
          <p:nvPr/>
        </p:nvSpPr>
        <p:spPr>
          <a:xfrm>
            <a:off x="387000" y="1462500"/>
            <a:ext cx="84892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/>
              <a:t>3 этап : Разбор и регистрация случая насилия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r>
              <a:rPr lang="ru-RU" sz="2000" dirty="0"/>
              <a:t>Принимают участие:</a:t>
            </a:r>
          </a:p>
          <a:p>
            <a:pPr marL="285750" indent="163513">
              <a:lnSpc>
                <a:spcPct val="150000"/>
              </a:lnSpc>
              <a:buFontTx/>
              <a:buChar char="-"/>
            </a:pPr>
            <a:r>
              <a:rPr lang="ru-RU" sz="2000" dirty="0"/>
              <a:t>классный руководитель;</a:t>
            </a:r>
          </a:p>
          <a:p>
            <a:pPr marL="285750" indent="163513">
              <a:lnSpc>
                <a:spcPct val="150000"/>
              </a:lnSpc>
              <a:buFontTx/>
              <a:buChar char="-"/>
            </a:pPr>
            <a:r>
              <a:rPr lang="ru-RU" sz="2000" dirty="0"/>
              <a:t>заместитель директора по УВР;</a:t>
            </a:r>
          </a:p>
          <a:p>
            <a:pPr marL="285750" indent="163513">
              <a:lnSpc>
                <a:spcPct val="150000"/>
              </a:lnSpc>
              <a:buFontTx/>
              <a:buChar char="-"/>
            </a:pPr>
            <a:r>
              <a:rPr lang="ru-RU" sz="2000" dirty="0"/>
              <a:t>советник по воспитанию;</a:t>
            </a:r>
          </a:p>
          <a:p>
            <a:pPr marL="285750" indent="163513">
              <a:lnSpc>
                <a:spcPct val="150000"/>
              </a:lnSpc>
              <a:buFontTx/>
              <a:buChar char="-"/>
            </a:pPr>
            <a:r>
              <a:rPr lang="ru-RU" sz="2000" dirty="0"/>
              <a:t>социальный педагог;</a:t>
            </a:r>
          </a:p>
          <a:p>
            <a:pPr marL="285750" indent="163513">
              <a:lnSpc>
                <a:spcPct val="150000"/>
              </a:lnSpc>
              <a:buFontTx/>
              <a:buChar char="-"/>
            </a:pPr>
            <a:r>
              <a:rPr lang="ru-RU" sz="2000" dirty="0"/>
              <a:t>педагог-психолог. </a:t>
            </a:r>
          </a:p>
          <a:p>
            <a:pPr>
              <a:lnSpc>
                <a:spcPct val="150000"/>
              </a:lnSpc>
            </a:pP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0745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C1FC0-9953-494A-875D-02D3D852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+mn-lt"/>
              </a:rPr>
              <a:t>Алгоритм действий управленческой команды по  профилактике травли / насилия (булинга)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86A9FB-8CA2-431F-A4C9-EE9FDC4D1854}"/>
              </a:ext>
            </a:extLst>
          </p:cNvPr>
          <p:cNvSpPr/>
          <p:nvPr/>
        </p:nvSpPr>
        <p:spPr>
          <a:xfrm>
            <a:off x="457200" y="1417500"/>
            <a:ext cx="84892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/>
              <a:t>3 этап : Разбор и регистрация случая насилия</a:t>
            </a:r>
            <a:endParaRPr lang="ru-RU" sz="2000" dirty="0"/>
          </a:p>
          <a:p>
            <a:r>
              <a:rPr lang="ru-RU" sz="1000" dirty="0"/>
              <a:t>   </a:t>
            </a:r>
          </a:p>
          <a:p>
            <a:r>
              <a:rPr lang="ru-RU" sz="1600" dirty="0"/>
              <a:t>Анализ ситуации предполагает прояснение следующих </a:t>
            </a:r>
            <a:r>
              <a:rPr lang="ru-RU" sz="1600" u="sng" dirty="0"/>
              <a:t>важных моментов</a:t>
            </a:r>
            <a:r>
              <a:rPr lang="ru-RU" sz="1600" dirty="0"/>
              <a:t>:</a:t>
            </a:r>
          </a:p>
          <a:p>
            <a:r>
              <a:rPr lang="ru-RU" sz="1000" dirty="0"/>
              <a:t>  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SzPct val="136000"/>
              <a:buFont typeface="Wingdings" panose="05000000000000000000" pitchFamily="2" charset="2"/>
              <a:buChar char="ü"/>
            </a:pPr>
            <a:r>
              <a:rPr lang="ru-RU" sz="1600" dirty="0"/>
              <a:t>реальность факта совершения насильственных или дискриминационных действий;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SzPct val="136000"/>
              <a:buFont typeface="Wingdings" panose="05000000000000000000" pitchFamily="2" charset="2"/>
              <a:buChar char="ü"/>
            </a:pPr>
            <a:r>
              <a:rPr lang="ru-RU" sz="1600" dirty="0"/>
              <a:t>длительность и повторяемость этих действий;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SzPct val="136000"/>
              <a:buFont typeface="Wingdings" panose="05000000000000000000" pitchFamily="2" charset="2"/>
              <a:buChar char="ü"/>
            </a:pPr>
            <a:r>
              <a:rPr lang="ru-RU" sz="1600" dirty="0"/>
              <a:t>его характер (физический, психологический, смешанный);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SzPct val="136000"/>
              <a:buFont typeface="Wingdings" panose="05000000000000000000" pitchFamily="2" charset="2"/>
              <a:buChar char="ü"/>
            </a:pPr>
            <a:r>
              <a:rPr lang="ru-RU" sz="1600" dirty="0"/>
              <a:t>основные проявления буллинга — что конкретно происходило, в каких формах выражалось, кто в этом принимал участие;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SzPct val="136000"/>
              <a:buFont typeface="Wingdings" panose="05000000000000000000" pitchFamily="2" charset="2"/>
              <a:buChar char="ü"/>
            </a:pPr>
            <a:r>
              <a:rPr lang="ru-RU" sz="1600" dirty="0"/>
              <a:t>участники (инициаторы и исполнители буллинга);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SzPct val="136000"/>
              <a:buFont typeface="Wingdings" panose="05000000000000000000" pitchFamily="2" charset="2"/>
              <a:buChar char="ü"/>
            </a:pPr>
            <a:r>
              <a:rPr lang="ru-RU" sz="1600" dirty="0"/>
              <a:t>мотивация участников к </a:t>
            </a:r>
            <a:r>
              <a:rPr lang="ru-RU" sz="1600" dirty="0" err="1"/>
              <a:t>буллингу</a:t>
            </a:r>
            <a:r>
              <a:rPr lang="ru-RU" sz="1600" dirty="0"/>
              <a:t>;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SzPct val="136000"/>
              <a:buFont typeface="Wingdings" panose="05000000000000000000" pitchFamily="2" charset="2"/>
              <a:buChar char="ü"/>
            </a:pPr>
            <a:r>
              <a:rPr lang="ru-RU" sz="1600" dirty="0"/>
              <a:t>свидетели и их отношение к происходящему;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SzPct val="136000"/>
              <a:buFont typeface="Wingdings" panose="05000000000000000000" pitchFamily="2" charset="2"/>
              <a:buChar char="ü"/>
            </a:pPr>
            <a:r>
              <a:rPr lang="ru-RU" sz="1600" dirty="0"/>
              <a:t>состояние и поведение жертвы (пострадавшего);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SzPct val="136000"/>
              <a:buFont typeface="Wingdings" panose="05000000000000000000" pitchFamily="2" charset="2"/>
              <a:buChar char="ü"/>
            </a:pPr>
            <a:r>
              <a:rPr lang="ru-RU" sz="1600" dirty="0"/>
              <a:t>динамика всего происходящего и прочие важные для диагностики обстоятельства.</a:t>
            </a:r>
          </a:p>
          <a:p>
            <a:pPr>
              <a:spcAft>
                <a:spcPts val="600"/>
              </a:spcAft>
            </a:pPr>
            <a:endParaRPr lang="ru-RU" sz="16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9172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C1FC0-9953-494A-875D-02D3D852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+mn-lt"/>
              </a:rPr>
              <a:t>Алгоритм действий управленческой команды по  профилактике травли / насилия (булинга)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86A9FB-8CA2-431F-A4C9-EE9FDC4D1854}"/>
              </a:ext>
            </a:extLst>
          </p:cNvPr>
          <p:cNvSpPr/>
          <p:nvPr/>
        </p:nvSpPr>
        <p:spPr>
          <a:xfrm>
            <a:off x="457200" y="1417500"/>
            <a:ext cx="8569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0" indent="-984250"/>
            <a:r>
              <a:rPr lang="ru-RU" sz="2000" b="1" dirty="0"/>
              <a:t>4 этап : Оказание помощи, принятие воспитательных и дисциплинарных мер и завершение случая </a:t>
            </a:r>
            <a:endParaRPr lang="ru-RU" sz="2000" dirty="0"/>
          </a:p>
          <a:p>
            <a:r>
              <a:rPr lang="ru-RU" sz="1000" dirty="0"/>
              <a:t>   </a:t>
            </a:r>
          </a:p>
          <a:p>
            <a:pPr>
              <a:spcAft>
                <a:spcPts val="900"/>
              </a:spcAft>
            </a:pPr>
            <a:r>
              <a:rPr lang="ru-RU" sz="2000" dirty="0" err="1"/>
              <a:t>Буллинг</a:t>
            </a:r>
            <a:r>
              <a:rPr lang="ru-RU" sz="2000" dirty="0"/>
              <a:t> может считаться завершенным в том случае, если: </a:t>
            </a:r>
          </a:p>
          <a:p>
            <a:pPr marL="984250" indent="-263525">
              <a:spcAft>
                <a:spcPts val="900"/>
              </a:spcAft>
            </a:pPr>
            <a:r>
              <a:rPr lang="ru-RU" sz="2000" dirty="0"/>
              <a:t>1. пострадавшим оказана необходимая помощь; </a:t>
            </a:r>
          </a:p>
          <a:p>
            <a:pPr marL="984250" indent="-263525">
              <a:spcAft>
                <a:spcPts val="900"/>
              </a:spcAft>
            </a:pPr>
            <a:r>
              <a:rPr lang="ru-RU" sz="2000" dirty="0"/>
              <a:t>2. в отношении обидчиков приняты воспитательные и при необходимости – дисциплинарные меры; </a:t>
            </a:r>
          </a:p>
          <a:p>
            <a:pPr marL="984250" indent="-263525">
              <a:spcAft>
                <a:spcPts val="900"/>
              </a:spcAft>
            </a:pPr>
            <a:r>
              <a:rPr lang="ru-RU" sz="2000" dirty="0"/>
              <a:t>3. обстановка в классе или группе нормализовалась и повторных проявлений насилия со стороны обидчиков в отношении пострадавшего не наблюдается в течение 3–4 недель.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320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C1FC0-9953-494A-875D-02D3D852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+mn-lt"/>
              </a:rPr>
              <a:t>Алгоритм действий управленческой команды по  профилактике травли / насилия (булинга)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86A9FB-8CA2-431F-A4C9-EE9FDC4D1854}"/>
              </a:ext>
            </a:extLst>
          </p:cNvPr>
          <p:cNvSpPr/>
          <p:nvPr/>
        </p:nvSpPr>
        <p:spPr>
          <a:xfrm>
            <a:off x="457199" y="1417500"/>
            <a:ext cx="8570563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0" indent="-984250"/>
            <a:r>
              <a:rPr lang="ru-RU" sz="2000" b="1" dirty="0"/>
              <a:t>4 этап : Оказание помощи, принятие воспитательных и дисциплинарных мер и завершение случая </a:t>
            </a:r>
            <a:endParaRPr lang="ru-RU" sz="2000" dirty="0"/>
          </a:p>
          <a:p>
            <a:r>
              <a:rPr lang="ru-RU" sz="1000" dirty="0"/>
              <a:t>   </a:t>
            </a:r>
          </a:p>
          <a:p>
            <a:pPr>
              <a:spcAft>
                <a:spcPts val="1200"/>
              </a:spcAft>
            </a:pPr>
            <a:r>
              <a:rPr lang="ru-RU" sz="2000" u="sng" dirty="0"/>
              <a:t>Классный руководитель </a:t>
            </a:r>
            <a:r>
              <a:rPr lang="ru-RU" sz="2000" dirty="0"/>
              <a:t>должен: </a:t>
            </a:r>
          </a:p>
          <a:p>
            <a:pPr marL="534988" indent="-263525">
              <a:spcAft>
                <a:spcPts val="1200"/>
              </a:spcAft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800" dirty="0"/>
              <a:t>наблюдать за состоянием участников насилия, беседовать с ними, их родителями; </a:t>
            </a:r>
          </a:p>
          <a:p>
            <a:pPr marL="534988" indent="-263525">
              <a:spcAft>
                <a:spcPts val="1200"/>
              </a:spcAft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800" dirty="0"/>
              <a:t>при необходимости оказания участникам помощи привлекать психолога, социального педагога, советника по воспитанию, куратора службы примирения; </a:t>
            </a:r>
          </a:p>
          <a:p>
            <a:pPr marL="534988" indent="-263525">
              <a:spcAft>
                <a:spcPts val="1200"/>
              </a:spcAft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800" dirty="0"/>
              <a:t>проводить (совместно с психологом, социальным педагогом, советником по воспитанию, куратором службы примирения) обсуждение случая, разъяснительную и профилактическую работу в классе.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5494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C1FC0-9953-494A-875D-02D3D852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+mn-lt"/>
              </a:rPr>
              <a:t>Алгоритм действий управленческой команды по  профилактике травли / насилия (булинга)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86A9FB-8CA2-431F-A4C9-EE9FDC4D1854}"/>
              </a:ext>
            </a:extLst>
          </p:cNvPr>
          <p:cNvSpPr/>
          <p:nvPr/>
        </p:nvSpPr>
        <p:spPr>
          <a:xfrm>
            <a:off x="457200" y="1552500"/>
            <a:ext cx="8570563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0" indent="-984250"/>
            <a:r>
              <a:rPr lang="ru-RU" sz="2000" b="1" dirty="0"/>
              <a:t>4 этап : Оказание помощи, принятие воспитательных и дисциплинарных мер и завершение случая </a:t>
            </a:r>
            <a:endParaRPr lang="ru-RU" sz="2000" dirty="0"/>
          </a:p>
          <a:p>
            <a:r>
              <a:rPr lang="ru-RU" sz="1000" dirty="0"/>
              <a:t>   </a:t>
            </a:r>
          </a:p>
          <a:p>
            <a:pPr>
              <a:spcAft>
                <a:spcPts val="1800"/>
              </a:spcAft>
            </a:pPr>
            <a:r>
              <a:rPr lang="ru-RU" sz="2000" u="sng" dirty="0"/>
              <a:t>Педагог-психолог </a:t>
            </a:r>
            <a:r>
              <a:rPr lang="ru-RU" sz="2000" dirty="0"/>
              <a:t>проводит следующую работу: </a:t>
            </a:r>
          </a:p>
          <a:p>
            <a:pPr marL="285750" indent="-285750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800" dirty="0"/>
              <a:t>оценивает психологическое состояние пострадавшего, обидчика, свидетелей, оказывает им психологическую помощь; </a:t>
            </a:r>
          </a:p>
          <a:p>
            <a:pPr marL="285750" indent="-285750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800" dirty="0"/>
              <a:t>консультирует классного руководителя, других учителей и работников образовательной организации по тактике поведения в отношении участников насилия и проведения разъяснительной и профилактической работы в классе и в образовательной организации в целом;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3033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4270</TotalTime>
  <Words>1050</Words>
  <Application>Microsoft Office PowerPoint</Application>
  <PresentationFormat>Экран (16:10)</PresentationFormat>
  <Paragraphs>138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Bookman Old Style</vt:lpstr>
      <vt:lpstr>Calibri</vt:lpstr>
      <vt:lpstr>Times New Roman</vt:lpstr>
      <vt:lpstr>Wingdings</vt:lpstr>
      <vt:lpstr>Wingdings 2</vt:lpstr>
      <vt:lpstr>Ясность</vt:lpstr>
      <vt:lpstr>Алгоритм работы педагогического коллектива оо  по профилактике буллинга</vt:lpstr>
      <vt:lpstr>Презентация PowerPoint</vt:lpstr>
      <vt:lpstr>Презентация PowerPoint</vt:lpstr>
      <vt:lpstr>Алгоритм действий управленческой команды по  профилактике травли / насилия (булинга) </vt:lpstr>
      <vt:lpstr>Алгоритм действий управленческой команды по  профилактике травли / насилия (булинга) </vt:lpstr>
      <vt:lpstr>Алгоритм действий управленческой команды по  профилактике травли / насилия (булинга) </vt:lpstr>
      <vt:lpstr>Алгоритм действий управленческой команды по  профилактике травли / насилия (булинга) </vt:lpstr>
      <vt:lpstr>Алгоритм действий управленческой команды по  профилактике травли / насилия (булинга) </vt:lpstr>
      <vt:lpstr>Алгоритм действий управленческой команды по  профилактике травли / насилия (булинга) </vt:lpstr>
      <vt:lpstr>Алгоритм действий управленческой команды по  профилактике травли / насилия (булинга) </vt:lpstr>
      <vt:lpstr>Алгоритм действий управленческой команды по  профилактике травли / насилия (булинга) </vt:lpstr>
      <vt:lpstr>Презентация PowerPoint</vt:lpstr>
      <vt:lpstr>Службы экстренной помощи жертвам буллинга</vt:lpstr>
      <vt:lpstr>Методическое сопровождение профилактической работы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СИПКРО</dc:creator>
  <cp:lastModifiedBy>Татьяна Клюева Татьяна Клюева</cp:lastModifiedBy>
  <cp:revision>420</cp:revision>
  <cp:lastPrinted>2021-06-15T11:59:01Z</cp:lastPrinted>
  <dcterms:created xsi:type="dcterms:W3CDTF">2020-07-05T17:04:43Z</dcterms:created>
  <dcterms:modified xsi:type="dcterms:W3CDTF">2026-02-06T08:47:11Z</dcterms:modified>
</cp:coreProperties>
</file>