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4"/>
  </p:notesMasterIdLst>
  <p:sldIdLst>
    <p:sldId id="256" r:id="rId2"/>
    <p:sldId id="461" r:id="rId3"/>
    <p:sldId id="430" r:id="rId4"/>
    <p:sldId id="431" r:id="rId5"/>
    <p:sldId id="432" r:id="rId6"/>
    <p:sldId id="448" r:id="rId7"/>
    <p:sldId id="433" r:id="rId8"/>
    <p:sldId id="435" r:id="rId9"/>
    <p:sldId id="436" r:id="rId10"/>
    <p:sldId id="437" r:id="rId11"/>
    <p:sldId id="438" r:id="rId12"/>
    <p:sldId id="439" r:id="rId13"/>
    <p:sldId id="442" r:id="rId14"/>
    <p:sldId id="441" r:id="rId15"/>
    <p:sldId id="440" r:id="rId16"/>
    <p:sldId id="443" r:id="rId17"/>
    <p:sldId id="444" r:id="rId18"/>
    <p:sldId id="445" r:id="rId19"/>
    <p:sldId id="446" r:id="rId20"/>
    <p:sldId id="447" r:id="rId21"/>
    <p:sldId id="449" r:id="rId22"/>
    <p:sldId id="450" r:id="rId23"/>
    <p:sldId id="451" r:id="rId24"/>
    <p:sldId id="452" r:id="rId25"/>
    <p:sldId id="453" r:id="rId26"/>
    <p:sldId id="454" r:id="rId27"/>
    <p:sldId id="455" r:id="rId28"/>
    <p:sldId id="456" r:id="rId29"/>
    <p:sldId id="457" r:id="rId30"/>
    <p:sldId id="458" r:id="rId31"/>
    <p:sldId id="459" r:id="rId32"/>
    <p:sldId id="46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7030A0"/>
    <a:srgbClr val="3B29A7"/>
    <a:srgbClr val="006666"/>
    <a:srgbClr val="3366CC"/>
    <a:srgbClr val="009999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>
      <p:cViewPr>
        <p:scale>
          <a:sx n="66" d="100"/>
          <a:sy n="66" d="100"/>
        </p:scale>
        <p:origin x="-133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69D672-1360-4178-84D5-CC65D4A52F62}" type="datetimeFigureOut">
              <a:rPr lang="ru-RU"/>
              <a:pPr>
                <a:defRPr/>
              </a:pPr>
              <a:t>03.03.2024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B59CB4-9ED3-40EA-836C-915332E59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5D64E-C3A2-4C48-AB8C-91943961443E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CEA9-79AF-4011-956D-BE85EE3801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817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F9FB4-9F9F-49AB-BDD2-7C077E89853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49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E7A9C-9229-4287-9D5F-F5E4159705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580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B00AF-F46D-4FA3-83DC-95E254D8C2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4097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4BC6-E80F-4529-A09F-00CB1F2365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822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FF1CD-66C1-4AA4-BE44-367261B39A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975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2DC4-E7E3-42DE-B21C-6817CBA9A3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21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EB22C-3A67-4828-9D84-7E88E7292FC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624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47842-A093-43F0-93ED-D32F3DA31D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690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D920-D056-4D32-96B8-04C82464B9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386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F098-ABD8-42C4-985D-DC36F74CCA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33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5F1699C3-4154-4346-BB2D-71B3C39969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354138"/>
          </a:xfrm>
        </p:spPr>
        <p:txBody>
          <a:bodyPr/>
          <a:lstStyle/>
          <a:p>
            <a:pPr algn="ctr"/>
            <a:r>
              <a:rPr lang="ru-RU" altLang="ru-RU" sz="2800" dirty="0" smtClean="0">
                <a:solidFill>
                  <a:srgbClr val="7030A0"/>
                </a:solidFill>
                <a:latin typeface="Monotype Corsiva" pitchFamily="66" charset="0"/>
              </a:rPr>
              <a:t>Окружное методическое  объединение  учителей  биологии и химии</a:t>
            </a:r>
            <a:r>
              <a:rPr lang="ru-RU" altLang="ru-RU" sz="2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altLang="ru-RU" sz="2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altLang="ru-RU" sz="2400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409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7162800" cy="3657600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330066"/>
              </a:buClr>
              <a:defRPr/>
            </a:pPr>
            <a:endParaRPr lang="ru-RU" sz="2400" b="1" dirty="0" smtClean="0">
              <a:solidFill>
                <a:srgbClr val="330066">
                  <a:lumMod val="60000"/>
                  <a:lumOff val="4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330066"/>
              </a:buClr>
              <a:defRPr/>
            </a:pPr>
            <a:r>
              <a:rPr lang="ru-RU" sz="2400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Методический анализ </a:t>
            </a:r>
            <a:r>
              <a:rPr lang="ru-RU" sz="2400" b="1" dirty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результатов  </a:t>
            </a:r>
            <a:r>
              <a:rPr lang="ru-RU" sz="2400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экспертиз</a:t>
            </a:r>
            <a:r>
              <a:rPr lang="ru-RU" sz="2400" b="1" dirty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ы у</a:t>
            </a:r>
            <a:r>
              <a:rPr lang="ru-RU" sz="2400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ровня  подготовки учащихся 11-х классов образовательных  учреждений к прохождению ГИА </a:t>
            </a:r>
            <a:r>
              <a:rPr lang="ru-RU" sz="2400" b="1" dirty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 </a:t>
            </a:r>
            <a:r>
              <a:rPr lang="ru-RU" sz="2400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2024 году    </a:t>
            </a:r>
            <a:r>
              <a:rPr lang="ru-RU" sz="2400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химии Юго- Восточного образовательном округа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endParaRPr lang="ru-RU" sz="2000" b="1" i="1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endParaRPr lang="ru-RU" sz="2000" b="1" i="1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endParaRPr lang="ru-RU" sz="2000" b="1" i="1" dirty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r>
              <a:rPr lang="ru-RU" sz="2000" b="1" i="1" dirty="0" err="1" smtClean="0">
                <a:solidFill>
                  <a:srgbClr val="002060"/>
                </a:solidFill>
                <a:latin typeface="Tahoma" pitchFamily="34" charset="0"/>
              </a:rPr>
              <a:t>Сураева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Светлана </a:t>
            </a:r>
            <a:r>
              <a:rPr lang="ru-RU" sz="2000" b="1" i="1" dirty="0" err="1" smtClean="0">
                <a:solidFill>
                  <a:srgbClr val="002060"/>
                </a:solidFill>
                <a:latin typeface="Tahoma" pitchFamily="34" charset="0"/>
              </a:rPr>
              <a:t>Имрановна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 – учитель 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 химии   </a:t>
            </a:r>
            <a:endParaRPr lang="ru-RU" sz="2000" b="1" i="1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ГБОУ  СОШ  с.  Утевка</a:t>
            </a:r>
          </a:p>
          <a:p>
            <a:pPr algn="ctr"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Нефтегорск,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534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949006"/>
              </p:ext>
            </p:extLst>
          </p:nvPr>
        </p:nvGraphicFramePr>
        <p:xfrm>
          <a:off x="609600" y="1752600"/>
          <a:ext cx="8153400" cy="1219200"/>
        </p:xfrm>
        <a:graphic>
          <a:graphicData uri="http://schemas.openxmlformats.org/drawingml/2006/table">
            <a:tbl>
              <a:tblPr/>
              <a:tblGrid>
                <a:gridCol w="762000"/>
                <a:gridCol w="2737157"/>
                <a:gridCol w="764966"/>
                <a:gridCol w="841277"/>
                <a:gridCol w="977704"/>
                <a:gridCol w="625148"/>
                <a:gridCol w="683148"/>
                <a:gridCol w="762000"/>
              </a:tblGrid>
              <a:tr h="1108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70015"/>
              </p:ext>
            </p:extLst>
          </p:nvPr>
        </p:nvGraphicFramePr>
        <p:xfrm>
          <a:off x="609600" y="2971800"/>
          <a:ext cx="8153400" cy="3831336"/>
        </p:xfrm>
        <a:graphic>
          <a:graphicData uri="http://schemas.openxmlformats.org/drawingml/2006/table">
            <a:tbl>
              <a:tblPr/>
              <a:tblGrid>
                <a:gridCol w="762000"/>
                <a:gridCol w="2743200"/>
                <a:gridCol w="762000"/>
                <a:gridCol w="838200"/>
                <a:gridCol w="990600"/>
                <a:gridCol w="609600"/>
                <a:gridCol w="685800"/>
                <a:gridCol w="762000"/>
              </a:tblGrid>
              <a:tr h="182880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 свойства  важнейших  металлов (натрий, калий, кальций, магний, алюминий,  цинк,  хром,  железо,  медь)  и  их соединений.   Общие   способы   получения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металлов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важнейших неметаллов (галогенов, серы, азота, фосфора, углерода и кремния) и их соединений (оксидов,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кислородсодержащих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кислот, водородных соединений)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 свойства  важнейших  металлов (натрий, калий, кальций, магний, алюминий,  цинк,  хром,  железо,  медь)  и  их соединений.   Общие   способы   получения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металлов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важнейших неметаллов   (галогенов,   серы,   азота,   фосфора, углерода и кремния) и их соединений (оксидов,  кислородсодержащих  кислот,  водородных соединений)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1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534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190061"/>
              </p:ext>
            </p:extLst>
          </p:nvPr>
        </p:nvGraphicFramePr>
        <p:xfrm>
          <a:off x="228600" y="1828799"/>
          <a:ext cx="8686800" cy="1295401"/>
        </p:xfrm>
        <a:graphic>
          <a:graphicData uri="http://schemas.openxmlformats.org/drawingml/2006/table">
            <a:tbl>
              <a:tblPr/>
              <a:tblGrid>
                <a:gridCol w="838200"/>
                <a:gridCol w="3044406"/>
                <a:gridCol w="764966"/>
                <a:gridCol w="838828"/>
                <a:gridCol w="980153"/>
                <a:gridCol w="772447"/>
                <a:gridCol w="533400"/>
                <a:gridCol w="914400"/>
              </a:tblGrid>
              <a:tr h="1870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5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99510"/>
              </p:ext>
            </p:extLst>
          </p:nvPr>
        </p:nvGraphicFramePr>
        <p:xfrm>
          <a:off x="228601" y="3124201"/>
          <a:ext cx="8686799" cy="736092"/>
        </p:xfrm>
        <a:graphic>
          <a:graphicData uri="http://schemas.openxmlformats.org/drawingml/2006/table">
            <a:tbl>
              <a:tblPr/>
              <a:tblGrid>
                <a:gridCol w="838199"/>
                <a:gridCol w="3048002"/>
                <a:gridCol w="762000"/>
                <a:gridCol w="838198"/>
                <a:gridCol w="990602"/>
                <a:gridCol w="761998"/>
                <a:gridCol w="533400"/>
                <a:gridCol w="914400"/>
              </a:tblGrid>
              <a:tr h="68580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Генетическая  связь неорганических   веществ,     принадлежащих     к     различным классам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36120"/>
              </p:ext>
            </p:extLst>
          </p:nvPr>
        </p:nvGraphicFramePr>
        <p:xfrm>
          <a:off x="228601" y="3886200"/>
          <a:ext cx="8686799" cy="1981199"/>
        </p:xfrm>
        <a:graphic>
          <a:graphicData uri="http://schemas.openxmlformats.org/drawingml/2006/table">
            <a:tbl>
              <a:tblPr/>
              <a:tblGrid>
                <a:gridCol w="838199"/>
                <a:gridCol w="3048001"/>
                <a:gridCol w="724406"/>
                <a:gridCol w="875793"/>
                <a:gridCol w="990600"/>
                <a:gridCol w="797774"/>
                <a:gridCol w="497626"/>
                <a:gridCol w="914400"/>
              </a:tblGrid>
              <a:tr h="1981199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Представление  о  классификации  органических  веществ.  Систематическая  между-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народная  номенклатура  и  принципы  образования   названий   органических  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973779"/>
              </p:ext>
            </p:extLst>
          </p:nvPr>
        </p:nvGraphicFramePr>
        <p:xfrm>
          <a:off x="304800" y="1699292"/>
          <a:ext cx="8382000" cy="1269363"/>
        </p:xfrm>
        <a:graphic>
          <a:graphicData uri="http://schemas.openxmlformats.org/drawingml/2006/table">
            <a:tbl>
              <a:tblPr/>
              <a:tblGrid>
                <a:gridCol w="685800"/>
                <a:gridCol w="3120605"/>
                <a:gridCol w="764966"/>
                <a:gridCol w="838829"/>
                <a:gridCol w="980152"/>
                <a:gridCol w="625148"/>
                <a:gridCol w="574733"/>
                <a:gridCol w="791767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10545"/>
              </p:ext>
            </p:extLst>
          </p:nvPr>
        </p:nvGraphicFramePr>
        <p:xfrm>
          <a:off x="304801" y="2971801"/>
          <a:ext cx="8382000" cy="3710940"/>
        </p:xfrm>
        <a:graphic>
          <a:graphicData uri="http://schemas.openxmlformats.org/drawingml/2006/table">
            <a:tbl>
              <a:tblPr/>
              <a:tblGrid>
                <a:gridCol w="685800"/>
                <a:gridCol w="3124200"/>
                <a:gridCol w="762000"/>
                <a:gridCol w="838199"/>
                <a:gridCol w="990601"/>
                <a:gridCol w="609600"/>
                <a:gridCol w="609599"/>
                <a:gridCol w="762001"/>
              </a:tblGrid>
              <a:tr h="243840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Основные  положения  теории  химического строения        органических        соединений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А.М. Бутлерова.  Углеродный  скелет  органической  молекулы.  Кратность  химической  связи.  σ-  и  π-связи.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3 -,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2 -, 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-гибридизации 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орбиталей  атомов  углерода. Зависимость       свойств       веществ       от химического строения молекул. Гомологи.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Гомологический ряд. Изомерия и изомеры. Понятие     о     функциональной     группе.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Ориентационные эффекты заместителей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54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 свойства  углеводородов:  алканов, циклоалканов, алкенов, алкадиенов,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алкинов, аренов. Химические   свойства   кислородсодержащих  соединений:  спиртов,  фенола,  альдегидов,  кетонов,  карбоновых  кислот,  сложных эфиров, жиров, углеводов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1" marR="33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772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225064"/>
              </p:ext>
            </p:extLst>
          </p:nvPr>
        </p:nvGraphicFramePr>
        <p:xfrm>
          <a:off x="304801" y="1699292"/>
          <a:ext cx="8382000" cy="1193163"/>
        </p:xfrm>
        <a:graphic>
          <a:graphicData uri="http://schemas.openxmlformats.org/drawingml/2006/table">
            <a:tbl>
              <a:tblPr/>
              <a:tblGrid>
                <a:gridCol w="609599"/>
                <a:gridCol w="3196806"/>
                <a:gridCol w="764966"/>
                <a:gridCol w="838828"/>
                <a:gridCol w="980153"/>
                <a:gridCol w="625148"/>
                <a:gridCol w="574733"/>
                <a:gridCol w="791767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73201"/>
              </p:ext>
            </p:extLst>
          </p:nvPr>
        </p:nvGraphicFramePr>
        <p:xfrm>
          <a:off x="304800" y="2895600"/>
          <a:ext cx="8382000" cy="3384678"/>
        </p:xfrm>
        <a:graphic>
          <a:graphicData uri="http://schemas.openxmlformats.org/drawingml/2006/table">
            <a:tbl>
              <a:tblPr/>
              <a:tblGrid>
                <a:gridCol w="609600"/>
                <a:gridCol w="3200400"/>
                <a:gridCol w="762000"/>
                <a:gridCol w="838200"/>
                <a:gridCol w="914400"/>
                <a:gridCol w="685800"/>
                <a:gridCol w="609600"/>
                <a:gridCol w="762000"/>
              </a:tblGrid>
              <a:tr h="159715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Характерные        химические        свойства аминов.  </a:t>
                      </a: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Аминокислоты   и   белки.   Аминокислоты как амфотерные органические соединения. </a:t>
                      </a: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Основные     аминокислоты,     образующие белки.   Важнейшие   способы   получения </a:t>
                      </a: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аминов  и  аминокислот.  Химические  свойства  белков:  гидролиз,  денатурация,  качественные (цветные) реакции на белки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76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Химические  свойства  углеводородов: 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алканов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циклоалканов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алкенов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алкадиенов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алкинов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аренов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Свободнорадикальный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ионный механизмы реакции. Понятие 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нуклеофиле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электрофиле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Правило Марковникова. Правило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Зайцева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0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795839"/>
              </p:ext>
            </p:extLst>
          </p:nvPr>
        </p:nvGraphicFramePr>
        <p:xfrm>
          <a:off x="304801" y="1613979"/>
          <a:ext cx="8382000" cy="1126076"/>
        </p:xfrm>
        <a:graphic>
          <a:graphicData uri="http://schemas.openxmlformats.org/drawingml/2006/table">
            <a:tbl>
              <a:tblPr/>
              <a:tblGrid>
                <a:gridCol w="761999"/>
                <a:gridCol w="3044406"/>
                <a:gridCol w="841794"/>
                <a:gridCol w="762000"/>
                <a:gridCol w="980153"/>
                <a:gridCol w="625148"/>
                <a:gridCol w="574733"/>
                <a:gridCol w="791767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31161"/>
              </p:ext>
            </p:extLst>
          </p:nvPr>
        </p:nvGraphicFramePr>
        <p:xfrm>
          <a:off x="304800" y="2743201"/>
          <a:ext cx="8382000" cy="3602926"/>
        </p:xfrm>
        <a:graphic>
          <a:graphicData uri="http://schemas.openxmlformats.org/drawingml/2006/table">
            <a:tbl>
              <a:tblPr/>
              <a:tblGrid>
                <a:gridCol w="762000"/>
                <a:gridCol w="3048000"/>
                <a:gridCol w="838200"/>
                <a:gridCol w="762000"/>
                <a:gridCol w="990600"/>
                <a:gridCol w="609600"/>
                <a:gridCol w="609600"/>
                <a:gridCol w="762000"/>
              </a:tblGrid>
              <a:tr h="1904999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Характерные   химические   свойства   предельных   одноатомных   и 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многоатомных спиртов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фенола,  альдегидов,  карбоновых кислот, сложных эфиров. Важнейшие способы     получения     кислородсодержащих </a:t>
                      </a:r>
                    </a:p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органических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Генетическая  связь  между  классами  органических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Химическая  реакция.  Классификация  химических  реакций  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неорганической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 органической    химии.    Закон    сохранения массы веществ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024273"/>
              </p:ext>
            </p:extLst>
          </p:nvPr>
        </p:nvGraphicFramePr>
        <p:xfrm>
          <a:off x="533400" y="1613979"/>
          <a:ext cx="8001000" cy="1129221"/>
        </p:xfrm>
        <a:graphic>
          <a:graphicData uri="http://schemas.openxmlformats.org/drawingml/2006/table">
            <a:tbl>
              <a:tblPr/>
              <a:tblGrid>
                <a:gridCol w="609600"/>
                <a:gridCol w="2968205"/>
                <a:gridCol w="764966"/>
                <a:gridCol w="957217"/>
                <a:gridCol w="861764"/>
                <a:gridCol w="625148"/>
                <a:gridCol w="574733"/>
                <a:gridCol w="639367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10835"/>
              </p:ext>
            </p:extLst>
          </p:nvPr>
        </p:nvGraphicFramePr>
        <p:xfrm>
          <a:off x="533402" y="2743201"/>
          <a:ext cx="8000997" cy="4016131"/>
        </p:xfrm>
        <a:graphic>
          <a:graphicData uri="http://schemas.openxmlformats.org/drawingml/2006/table">
            <a:tbl>
              <a:tblPr/>
              <a:tblGrid>
                <a:gridCol w="627154"/>
                <a:gridCol w="2954244"/>
                <a:gridCol w="762000"/>
                <a:gridCol w="990600"/>
                <a:gridCol w="838200"/>
                <a:gridCol w="609600"/>
                <a:gridCol w="591309"/>
                <a:gridCol w="627890"/>
              </a:tblGrid>
              <a:tr h="551371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Скорость  реакции,  её  зависимость  от  различных факторов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08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Окислительно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-восстановительные      реакции. Поведение веществ в средах с разным значением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Методы  электронного  баланса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4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Электролиз расплавов и растворов солей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56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Гидролиз  солей.  Ионное  произведение  воды. Водородный показатель (pH) раствора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08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Обратимые  реакции.  Химическое  равновесие.  Факторы,  влияющие  на  состояние химического равновесия. Принцип Ле Шателье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326875"/>
              </p:ext>
            </p:extLst>
          </p:nvPr>
        </p:nvGraphicFramePr>
        <p:xfrm>
          <a:off x="533400" y="1524000"/>
          <a:ext cx="8153400" cy="1129221"/>
        </p:xfrm>
        <a:graphic>
          <a:graphicData uri="http://schemas.openxmlformats.org/drawingml/2006/table">
            <a:tbl>
              <a:tblPr/>
              <a:tblGrid>
                <a:gridCol w="609600"/>
                <a:gridCol w="2968205"/>
                <a:gridCol w="764966"/>
                <a:gridCol w="957217"/>
                <a:gridCol w="861764"/>
                <a:gridCol w="625148"/>
                <a:gridCol w="574733"/>
                <a:gridCol w="791767"/>
              </a:tblGrid>
              <a:tr h="2118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32247"/>
              </p:ext>
            </p:extLst>
          </p:nvPr>
        </p:nvGraphicFramePr>
        <p:xfrm>
          <a:off x="533404" y="2667000"/>
          <a:ext cx="8153396" cy="4108752"/>
        </p:xfrm>
        <a:graphic>
          <a:graphicData uri="http://schemas.openxmlformats.org/drawingml/2006/table">
            <a:tbl>
              <a:tblPr/>
              <a:tblGrid>
                <a:gridCol w="633127"/>
                <a:gridCol w="2948269"/>
                <a:gridCol w="762000"/>
                <a:gridCol w="990600"/>
                <a:gridCol w="838200"/>
                <a:gridCol w="581658"/>
                <a:gridCol w="637542"/>
                <a:gridCol w="762000"/>
              </a:tblGrid>
              <a:tr h="187720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Обратимые   и   необратимые   химические реакции. Химическое равновесие. Расчёты количества  вещества,  массы  вещества  или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объёма  газов  по  известному  количеству вещества,   массе   или   объёму   одного   из участвующих в реакции веществ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397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Идентификация  неорганических  соединений.  Качественные  реакции  на  неорганические вещества и ионы.  Идентификация органических соединений.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экспериментальных задач на распознавание органических веществ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0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73162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520857"/>
              </p:ext>
            </p:extLst>
          </p:nvPr>
        </p:nvGraphicFramePr>
        <p:xfrm>
          <a:off x="304800" y="1371600"/>
          <a:ext cx="8534400" cy="1463104"/>
        </p:xfrm>
        <a:graphic>
          <a:graphicData uri="http://schemas.openxmlformats.org/drawingml/2006/table">
            <a:tbl>
              <a:tblPr/>
              <a:tblGrid>
                <a:gridCol w="685800"/>
                <a:gridCol w="3810000"/>
                <a:gridCol w="762000"/>
                <a:gridCol w="762000"/>
                <a:gridCol w="609600"/>
                <a:gridCol w="609600"/>
                <a:gridCol w="609600"/>
                <a:gridCol w="685800"/>
              </a:tblGrid>
              <a:tr h="5167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19428"/>
              </p:ext>
            </p:extLst>
          </p:nvPr>
        </p:nvGraphicFramePr>
        <p:xfrm>
          <a:off x="304800" y="2819400"/>
          <a:ext cx="8534400" cy="4112514"/>
        </p:xfrm>
        <a:graphic>
          <a:graphicData uri="http://schemas.openxmlformats.org/drawingml/2006/table">
            <a:tbl>
              <a:tblPr/>
              <a:tblGrid>
                <a:gridCol w="685800"/>
                <a:gridCol w="3810000"/>
                <a:gridCol w="762000"/>
                <a:gridCol w="762000"/>
                <a:gridCol w="609600"/>
                <a:gridCol w="609600"/>
                <a:gridCol w="609600"/>
                <a:gridCol w="685800"/>
              </a:tblGrid>
              <a:tr h="411251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  в  повседневной  жизни.  Правила безопасной  работы  с  едкими,  горючими и токсичными    веществами,    средствами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бытовой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химии. Химия и здоровье. Химия в  медицине.  Химия  и  сельское  хозяйство. Химия в промышленности. Химия и энергетика:  природный  и  попутный  нефтяной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газы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их  состав  и  использование.  Состав нефти и её переработка (природные источники углеводородов). Химия  и  экология.  Химическое  загрязнение окружающей среды и его последствия. Охрана   гидросферы,   почвы,   атмосферы, флоры  и  фауны  от  химического 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загрязнения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 Проблема   отходов   и   побочных продуктов.    Альтернативные    источники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энергии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Общие представления о промышленных  способах  получения  химических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веществ 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(на  примере  производства  аммиака,  серной  кислоты).  Чёрная  и  цветная металлургия.  Стекло  и  силикатная  промышленность.  Промышленная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органичес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кая    химия.    Сырьё    для    органической промышленности.  Строение  и  структура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полимеров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Зависимость  свойств  полимеров    от    строения    молекул.    Основные способы  получения  высокомолекулярных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соединений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реакции полимеризации и поликонденсации. Классификация волокон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534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20817"/>
              </p:ext>
            </p:extLst>
          </p:nvPr>
        </p:nvGraphicFramePr>
        <p:xfrm>
          <a:off x="381000" y="1699292"/>
          <a:ext cx="8305800" cy="1196308"/>
        </p:xfrm>
        <a:graphic>
          <a:graphicData uri="http://schemas.openxmlformats.org/drawingml/2006/table">
            <a:tbl>
              <a:tblPr/>
              <a:tblGrid>
                <a:gridCol w="685800"/>
                <a:gridCol w="3044406"/>
                <a:gridCol w="764966"/>
                <a:gridCol w="838828"/>
                <a:gridCol w="980153"/>
                <a:gridCol w="625148"/>
                <a:gridCol w="680699"/>
                <a:gridCol w="685800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48604"/>
              </p:ext>
            </p:extLst>
          </p:nvPr>
        </p:nvGraphicFramePr>
        <p:xfrm>
          <a:off x="381002" y="2895600"/>
          <a:ext cx="8305798" cy="3733800"/>
        </p:xfrm>
        <a:graphic>
          <a:graphicData uri="http://schemas.openxmlformats.org/drawingml/2006/table">
            <a:tbl>
              <a:tblPr/>
              <a:tblGrid>
                <a:gridCol w="685798"/>
                <a:gridCol w="3048000"/>
                <a:gridCol w="762000"/>
                <a:gridCol w="838200"/>
                <a:gridCol w="990600"/>
                <a:gridCol w="609600"/>
                <a:gridCol w="685800"/>
                <a:gridCol w="685800"/>
              </a:tblGrid>
              <a:tr h="83803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Расчеты  массовой  доли  и  молярной  концентрации вещества в растворе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0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Расчёты   теплового   эффекта   (по   термохимическим уравнениям)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6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Расчёты   массы   (объёма,   количества   вещества)  продуктов  реакции,  если  одно  из веществ  дано  в  избытке  (имеет  примеси);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расчёты   массовой   или   объёмной   доли выхода продукта реакции от теоретически возможного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2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9248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693573"/>
              </p:ext>
            </p:extLst>
          </p:nvPr>
        </p:nvGraphicFramePr>
        <p:xfrm>
          <a:off x="533400" y="1699292"/>
          <a:ext cx="8153400" cy="1196308"/>
        </p:xfrm>
        <a:graphic>
          <a:graphicData uri="http://schemas.openxmlformats.org/drawingml/2006/table">
            <a:tbl>
              <a:tblPr/>
              <a:tblGrid>
                <a:gridCol w="685800"/>
                <a:gridCol w="2892005"/>
                <a:gridCol w="764966"/>
                <a:gridCol w="838829"/>
                <a:gridCol w="980152"/>
                <a:gridCol w="625148"/>
                <a:gridCol w="680700"/>
                <a:gridCol w="685800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6336"/>
              </p:ext>
            </p:extLst>
          </p:nvPr>
        </p:nvGraphicFramePr>
        <p:xfrm>
          <a:off x="533401" y="2895599"/>
          <a:ext cx="8153399" cy="3680744"/>
        </p:xfrm>
        <a:graphic>
          <a:graphicData uri="http://schemas.openxmlformats.org/drawingml/2006/table">
            <a:tbl>
              <a:tblPr/>
              <a:tblGrid>
                <a:gridCol w="685799"/>
                <a:gridCol w="2895600"/>
                <a:gridCol w="762000"/>
                <a:gridCol w="838200"/>
                <a:gridCol w="990600"/>
                <a:gridCol w="609600"/>
                <a:gridCol w="685800"/>
                <a:gridCol w="685800"/>
              </a:tblGrid>
              <a:tr h="1038036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Окислительно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-восстановительные      реакции. Поведение веществ в средах с разным значением  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  Методы    электронного баланса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023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Электролитическая  диссоциация.  Сильные и  слабые  электролиты.  Среда  водных  растворов    веществ:    кислая,    нейтральная,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щелочная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Степень  диссоциации.  Реакции ионного обмена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43,75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80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Генетическая  связь  неорганических   веществ,     принадлежащих     к     различным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классам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67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Генетическая  связь  между  классами  органических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2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924800" cy="1630362"/>
          </a:xfrm>
        </p:spPr>
        <p:txBody>
          <a:bodyPr/>
          <a:lstStyle/>
          <a:p>
            <a:pPr algn="ctr"/>
            <a:r>
              <a:rPr lang="ru-RU" altLang="ru-RU" sz="2800" i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</a:t>
            </a:r>
            <a:r>
              <a:rPr lang="ru-RU" altLang="ru-RU" sz="2800" i="1" dirty="0" smtClean="0">
                <a:solidFill>
                  <a:srgbClr val="7030A0"/>
                </a:solidFill>
                <a:latin typeface="Monotype Corsiva" pitchFamily="66" charset="0"/>
              </a:rPr>
              <a:t>кспертиза  уровня  подготовки учащихся  11 классов  к прохождению  ГИА  - 2024  по химии  </a:t>
            </a:r>
            <a:r>
              <a:rPr lang="ru-RU" altLang="ru-RU" sz="2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altLang="ru-RU" sz="2800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6477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 экспертизе уровня подготовки учащихся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химии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принимали участие 15 обучающихся 11 классов из 8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общеобразовательных учреждений Юго-Восточного управления.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Средний балл составил 47,1. Минимальный порог в 36 баллов   не преодолели 3 обучающихся из 3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общеобразовательных учреждений. Максимальный балл 73 набрал обучающийся ГБОУ СОШ № 2 «ОЦ» с. Борское.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Наиболее высокие  и низкие результаты демонстрируют обучающиеся школ Борского района. Наиболее низкие результаты в ГБОУ СОШ  № 1 г. Нефтегорска.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9248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704956"/>
              </p:ext>
            </p:extLst>
          </p:nvPr>
        </p:nvGraphicFramePr>
        <p:xfrm>
          <a:off x="304800" y="1524000"/>
          <a:ext cx="8305800" cy="1129221"/>
        </p:xfrm>
        <a:graphic>
          <a:graphicData uri="http://schemas.openxmlformats.org/drawingml/2006/table">
            <a:tbl>
              <a:tblPr/>
              <a:tblGrid>
                <a:gridCol w="609600"/>
                <a:gridCol w="3196805"/>
                <a:gridCol w="764966"/>
                <a:gridCol w="957217"/>
                <a:gridCol w="861764"/>
                <a:gridCol w="625148"/>
                <a:gridCol w="574733"/>
                <a:gridCol w="715567"/>
              </a:tblGrid>
              <a:tr h="347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65804"/>
              </p:ext>
            </p:extLst>
          </p:nvPr>
        </p:nvGraphicFramePr>
        <p:xfrm>
          <a:off x="304800" y="2667001"/>
          <a:ext cx="8305799" cy="4038600"/>
        </p:xfrm>
        <a:graphic>
          <a:graphicData uri="http://schemas.openxmlformats.org/drawingml/2006/table">
            <a:tbl>
              <a:tblPr/>
              <a:tblGrid>
                <a:gridCol w="609600"/>
                <a:gridCol w="3200400"/>
                <a:gridCol w="762000"/>
                <a:gridCol w="914400"/>
                <a:gridCol w="914400"/>
                <a:gridCol w="609600"/>
                <a:gridCol w="609600"/>
                <a:gridCol w="685799"/>
              </a:tblGrid>
              <a:tr h="1528127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Нахождение молекулярной формулы органического   вещества   по   его   плотности и массовым   долям   элементов,   входящих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его  состав,  или  по  продуктам  сгорания; установление   структурной   формулы   органического    вещества    на    основе    его химических  свойств  или  способов  получения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07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Способы   выражения концентрации   растворов:    массовая    доля    растворённого вещества,   молярная   концентрация.   Насыщенные   и   ненасыщенные   растворы,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растворимость.  Кристаллогидраты.  Расчёты  массы  (объёма,  количества  вещества)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продуктов  реакции,  если  одно  из  веществ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дано в избытке (имеет примеси).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Расчёты  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массы   (объёма,   количества   вещества)  продукта  реакции,  если  одно  из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веществ 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дано  в  виде  раствора  с  определённой    массовой    долей    растворённого вещества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77" marR="30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основе анализа выполненных заданий можно сделать вывод: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первой части заданий минимальные средние проценты выполнения получены за: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задание 4 (40 %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справились с заданием) – химическая связь и строение вещества;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задание 6 (46,7 %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химические свойства металлов и неметаллов;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 8 (23,3 %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химические  свойства  важнейших  металлов и неметаллов, способы получения металлов;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задание 9 (46,7 %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генетическая  связь неорганических   веществ,     принадлежащих     к     различным классам;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задание 12 (46,7 % участников экспертизы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уровня подготовки по химии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справились с заданием) – химические свойства органических веществ;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задание 15 (23,3 % участников экспертизы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уровня подготовки по химии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справились с заданием) –  химические свойства кислородсодержащих органических соединений;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задание 17 (23,3 % участников экспертизы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уровня подготовки по химии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справились с заданием) –  химическая  реакция.  Классификация  химических  реакций  в  неорганической  и  органической    химии;  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задание 21 (40 % участников экспертизы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уровня подготовки по химии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справились с заданием) –  гидролиз  солей; 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задание 22 (36,7 % участников экспертизы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уровня подготовки по химии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справились с заданием) –  обратимые  реакции.  Химическое  равновесие; 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8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9248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задание 24 (33,3 %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 качественные реакции на неорганические и органические вещества;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задание 25 (33,3 %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 химия  в  повседневной  жизни.  Правила безопасной  работы  с  едкими,  горючими и токсичными    веществами,    средствами бытовой химии.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задание 26 (46,7 %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 расчеты  массовой  доли  и  молярной  концентрации вещества в растворе;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- задание 28 (13,3 % участников экспертизы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справились с заданием) – Расчёты   массы   (объёма,   количества   вещества)  продуктов  реакции,  если  одно  из веществ  дано  в  избытке  (имеет  примеси); расчёты   массовой   или   объёмной   доли выхода продукта реакции от теоретически возможного.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3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8486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 средних тестовых баллов показал, что наиболее высокие баллы получены участниками экспертизы за: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задания 1, 2, 3, 7,12 в группе участников, которые не преодолели минимальный балл (процент выполнения выше 40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);-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1, 2,3 , 6, 11, 16, 23 в группе участников, получивших балл от минимального до 60 (процент выполнения выше 50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1, 3, 4,5, 7, 10, 11, 13,  14,18, 20,21, 22,23, 24. 25, 26, 27  в группе участников, получивших балл от 61 до 80 (процент выполнения выше 75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1, 3, 7 оказались наиболее успешно выполненными во всех трёх группах участников, преодолевших минимальный балл.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4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772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 II части наиболее сложным для  участников  экспертизы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 подготовки по химии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стало задание № 34 – (Расчёты массы (объёма, количества вещества) продуктов реакции, если одно из веществ дано в избытке (имеет примеси). Расчёты с использованием понятия «массовая доля вещества в растворе». Расчёты массовой или объёмной доли выхода продукта реакции от теоретически возможного. Расчёты массовой доли (массы) химического соединения в смеси. Это традиционно самое трудное задание. С ним справился 1 участник экспертизы  на 6,7%.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4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Процент выполнения задания № 29 (Реакции </a:t>
            </a: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-восстановительные), составляет 20 %. Сложность для участников экспертизы представляет правильный выбор веществ, правильное написание формул продуктов реакции. Также были ошибки, связанные с неверным определением степени окисления и написании уравнения электронного баланса, определении окислителя и восстановителя.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8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/>
                <a:ea typeface="Calibri"/>
              </a:rPr>
              <a:t>Задание № 30, которое посвящено реакциям ионного обмена. Участники экспертизы выполнили его на 46,7%.  Наиболее часто встречающиеся ошибки в задании № 30 (реакции ионного обмена) – это неправильный выбор веществ, написание реакций, несоответствующих  условиям задания, ошибочная запись заряда иона, запись слабого электролита в виде ионов, не сокращенные коэффициенты в кратком ионном уравнении.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Задание № 31 (Реакции, подтверждающие взаимосвязь различных классов неорганических веществ) правильно решили 6,7 % участников экспертизы. Данное задание проверяет усвоение такого элемента, как взаимосвязь между различными классами неорганических соединений требует хорошего знания химических свойств веществ, визуальных признаков реакций, правильного написания уравнений предлагаемых реакций, с расстановкой коэффициентов. Как видно успешность выполнения задания  низкая.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958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772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19263"/>
            <a:ext cx="8686800" cy="44116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Times New Roman"/>
                <a:ea typeface="Calibri"/>
              </a:rPr>
              <a:t>Выполнение задания № 32, где проверяется взаимосвязь между классами органических соединений, показало результат выполнения 24%. Наиболее весомое задание, подтверждающее взаимосвязь органических соединений также вызывает сложности. Участники экспертизы сделали ошибки при написании структурных формул органических веществ, однозначно отражающих их строение. Ошиблись в химических свойствах органических веществ</a:t>
            </a:r>
            <a:r>
              <a:rPr lang="ru-RU" sz="1800" dirty="0" smtClean="0">
                <a:latin typeface="Times New Roman"/>
                <a:ea typeface="Calibri"/>
              </a:rPr>
              <a:t>.</a:t>
            </a:r>
            <a:r>
              <a:rPr lang="ru-RU" sz="1800" dirty="0">
                <a:latin typeface="Times New Roman"/>
                <a:ea typeface="Calibri"/>
              </a:rPr>
              <a:t> </a:t>
            </a:r>
            <a:endParaRPr lang="ru-RU" sz="1800" dirty="0" smtClean="0">
              <a:latin typeface="Times New Roman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/>
                <a:ea typeface="Calibri"/>
              </a:rPr>
              <a:t>Задание </a:t>
            </a:r>
            <a:r>
              <a:rPr lang="ru-RU" sz="1800" dirty="0">
                <a:latin typeface="Times New Roman"/>
                <a:ea typeface="Calibri"/>
              </a:rPr>
              <a:t>33 – это обычное задание на вывод формулы вещества. Первая часть задачи, где необходимо вывести молекулярную формулу вещества, практически не вызывает проблем у выпускников. Но, с установлением структурной формулы, учащиеся испытывают серьезные затруднения, т.к., это требует знание химических свойств и теории строения органических соединений. Это задание участники экспертизы выполнили в среднем на 8,9%. </a:t>
            </a:r>
            <a:r>
              <a:rPr lang="ru-RU" sz="1800" dirty="0" smtClean="0">
                <a:latin typeface="Times New Roman"/>
                <a:ea typeface="Calibri"/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734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719263"/>
            <a:ext cx="8686800" cy="4411662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Как видно из   таблицы, из части заданий с развернутым ответом лучше всего участники экспертизы справились с заданиями 29 – ОВР, 30 – реакции ионного обмена, 32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– генетическая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связь органических соединений, цепь превращений. Самые низкие баллы получены за задания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: 31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, 34, 33.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Низкий уровень выполнения заданий части 2 (29-34) свидетельствует о том, что значительная часть обучающихся либо не приступала к выполнению одного или нескольких заданий, либо при их выполнении были допущены грубые ошибки. Наибольшее затруднение вызвали задания, связанные с математическими вычислениями (решение задач), многие участники экспертизы  изучали математику на базовом уровне.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8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9248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</a:t>
            </a:r>
            <a:r>
              <a:rPr lang="ru-RU" altLang="ru-RU" sz="2800" i="1" dirty="0" smtClean="0">
                <a:solidFill>
                  <a:srgbClr val="7030A0"/>
                </a:solidFill>
                <a:latin typeface="Monotype Corsiva" pitchFamily="66" charset="0"/>
              </a:rPr>
              <a:t>кспертиза  </a:t>
            </a:r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уровня  подготовки </a:t>
            </a:r>
            <a:r>
              <a:rPr lang="ru-RU" altLang="ru-RU" sz="2800" i="1" dirty="0" smtClean="0">
                <a:solidFill>
                  <a:srgbClr val="7030A0"/>
                </a:solidFill>
                <a:latin typeface="Monotype Corsiva" pitchFamily="66" charset="0"/>
              </a:rPr>
              <a:t>  учащихся  </a:t>
            </a:r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11 классов  к прохождению  ГИА  - 2024  по химии</a:t>
            </a:r>
            <a:r>
              <a:rPr lang="ru-RU" altLang="ru-RU" sz="2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altLang="ru-RU" sz="28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altLang="ru-RU" sz="2400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 Количество участников ЕГЭ по предмету по АТЕ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65998"/>
              </p:ext>
            </p:extLst>
          </p:nvPr>
        </p:nvGraphicFramePr>
        <p:xfrm>
          <a:off x="533400" y="2438400"/>
          <a:ext cx="8077200" cy="3113316"/>
        </p:xfrm>
        <a:graphic>
          <a:graphicData uri="http://schemas.openxmlformats.org/drawingml/2006/table">
            <a:tbl>
              <a:tblPr firstRow="1" firstCol="1" bandRow="1"/>
              <a:tblGrid>
                <a:gridCol w="357115"/>
                <a:gridCol w="2385844"/>
                <a:gridCol w="2667522"/>
                <a:gridCol w="2666719"/>
              </a:tblGrid>
              <a:tr h="144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АТЕ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Количество участников экспертизы уровня подготовки учащихся 11 классов  по химии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% от общего числа участников в округе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м.р. Алексеевский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26,7 %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м.р. Борский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13,3 %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м.р. Нефтегорский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60 %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6363" y="3189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2954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Общие   рекомендации по подготовке  обучающихся к ЕГЭ 2024 года.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Учителям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ГБОУ СОШ № 1 г. Нефтегорска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ГБОУ СОШ № 2 г. Нефтегорска ,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ГБОУ СОШ № 3 г. Нефтегорска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 , </a:t>
            </a: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ГБОУ СОШ  с. Алексеевка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ГБОУ СОШ № 1«ОЦ»  с. Борское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д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ля выпускников с удовлетворительным уровнем подготовки рекомендовать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/>
                <a:ea typeface="Calibri"/>
              </a:rPr>
              <a:t>увеличение доли тренировочных заданий и упражнений, способствующих систематизации знаний, предусматривающих самостоятельное обобщение (можно в виде таблиц и схем) после изучения материала по одной из тем или разделов;</a:t>
            </a:r>
            <a:endParaRPr lang="ru-RU" sz="2000" dirty="0"/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/>
                <a:ea typeface="Calibri"/>
              </a:rPr>
              <a:t>включение разнообразных форм заданий, предполагающих применение знаний и умений в новой ситуации.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78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12954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Общие   рекомендации по подготовке  обучающихся к ЕГЭ 2024 года.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Учителям </a:t>
            </a:r>
            <a:r>
              <a:rPr lang="ru-RU" sz="18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ГБОУ СОШ №2 «ОЦ» с. Борское,  ГБОУ СОШ </a:t>
            </a:r>
            <a:r>
              <a:rPr lang="ru-RU" sz="1800" u="sng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с.Дмитриевка</a:t>
            </a:r>
            <a:r>
              <a:rPr lang="ru-RU" sz="18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ГБОУ СОШ №2 г. Нефтегорска, ГБОУ СОШ с. Утевка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д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ля выпускников с хорошей подготовкой: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включать задания, требующие от них комплексного применения знаний и умений в обновленной ситуации, т.е. когда предполагается составление оригинального алгоритма решения или в условии задания встречаются нюансы, которые на этапе подготовки к экзамену не были отработаны;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уделять внимание демонстрационному и лабораторному эксперименту, организации и проведению практических работ, особенно по распознаванию неорганических и органических веществ, т.к., задание такого рода вызывают сложности при выполнении экзаменационной работы.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9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12954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Общие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  рекомендации </a:t>
            </a:r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по подготовке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 обучающихся </a:t>
            </a:r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к ЕГЭ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2024 года</a:t>
            </a:r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Планируемые корректирующие диагностические работы с учетом результатов </a:t>
            </a:r>
            <a:r>
              <a:rPr lang="ru-RU" sz="2000" b="1" dirty="0">
                <a:latin typeface="Times New Roman"/>
                <a:ea typeface="Times New Roman"/>
              </a:rPr>
              <a:t>экспертизы уровня подготовки учащихся </a:t>
            </a:r>
            <a:r>
              <a:rPr lang="ru-RU" sz="2000" b="1" dirty="0" smtClean="0">
                <a:latin typeface="Times New Roman"/>
                <a:ea typeface="Times New Roman"/>
              </a:rPr>
              <a:t>11 </a:t>
            </a:r>
            <a:r>
              <a:rPr lang="ru-RU" sz="2000" b="1" dirty="0">
                <a:latin typeface="Times New Roman"/>
                <a:ea typeface="Times New Roman"/>
              </a:rPr>
              <a:t>классов общеобразовательных учреждений  к прохождению государственной итоговой аттестации в 2024 году 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</a:rPr>
              <a:t>по </a:t>
            </a:r>
            <a:r>
              <a:rPr lang="ru-RU" sz="2000" b="1" dirty="0" smtClean="0">
                <a:latin typeface="Times New Roman"/>
                <a:ea typeface="Times New Roman"/>
              </a:rPr>
              <a:t>химии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мониторинг уровня усвоения элементов содержания на всех этапах изучения химии;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проведение диагностической работы в марте 2024 года для выпускников, которые планируют сдавать ЕГЭ по химии.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6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630362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r>
              <a:rPr lang="ru-RU" altLang="ru-RU" sz="2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altLang="ru-RU" sz="2800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215" indent="-450215"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2.1</a:t>
            </a:r>
            <a:r>
              <a:rPr lang="ru-RU" sz="1600" dirty="0">
                <a:latin typeface="Times New Roman"/>
                <a:ea typeface="Times New Roman"/>
              </a:rPr>
              <a:t> Основные результаты экспертизы уровня подготовки учащихся  11 классов к прохождению ГИА по химии в сравнении по АТЕ</a:t>
            </a:r>
            <a:endParaRPr lang="ru-RU" sz="16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475640"/>
              </p:ext>
            </p:extLst>
          </p:nvPr>
        </p:nvGraphicFramePr>
        <p:xfrm>
          <a:off x="304800" y="2626360"/>
          <a:ext cx="8305800" cy="3469640"/>
        </p:xfrm>
        <a:graphic>
          <a:graphicData uri="http://schemas.openxmlformats.org/drawingml/2006/table">
            <a:tbl>
              <a:tblPr firstRow="1" firstCol="1" bandRow="1"/>
              <a:tblGrid>
                <a:gridCol w="533400"/>
                <a:gridCol w="1524000"/>
                <a:gridCol w="1524000"/>
                <a:gridCol w="1524000"/>
                <a:gridCol w="762000"/>
                <a:gridCol w="1066800"/>
                <a:gridCol w="1371600"/>
              </a:tblGrid>
              <a:tr h="6096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АТЕ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Доля участников, получивших тестовый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участников, получивших 100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ниже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минимального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минимального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61 до 80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81 до 99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м.р. Алексеевский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м.р. Борский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м.р. Нефтегорский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11,1 %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55,6 %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8486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21642"/>
              </p:ext>
            </p:extLst>
          </p:nvPr>
        </p:nvGraphicFramePr>
        <p:xfrm>
          <a:off x="152401" y="1447799"/>
          <a:ext cx="8686798" cy="5139952"/>
        </p:xfrm>
        <a:graphic>
          <a:graphicData uri="http://schemas.openxmlformats.org/drawingml/2006/table">
            <a:tbl>
              <a:tblPr firstRow="1" firstCol="1" bandRow="1"/>
              <a:tblGrid>
                <a:gridCol w="3168165"/>
                <a:gridCol w="549545"/>
                <a:gridCol w="517267"/>
                <a:gridCol w="418780"/>
                <a:gridCol w="616585"/>
                <a:gridCol w="471749"/>
                <a:gridCol w="556995"/>
                <a:gridCol w="451886"/>
                <a:gridCol w="497406"/>
                <a:gridCol w="471749"/>
                <a:gridCol w="586789"/>
                <a:gridCol w="379882"/>
              </a:tblGrid>
              <a:tr h="25082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участников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Границы уровня в тестовых баллах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 экспертизы, получивших баллы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0 до min-1,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Границы уровня в тестовых баллах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 экспертизы, получивших баллы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 60,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Границы уровня в тестовых баллах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 экспертизы, получивших баллы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 61 до 80,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Границы уровня в тестовых баллах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 экспертизы, получивших баллы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81 до 100,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100-балльников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0-35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36-60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61-80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81-100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с. Алексеевка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42,5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№ 1 «ОЦ» с. Борское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№ 2 «ОЦ» с. Борское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с. Дмитриевка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3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№ 1 г. Нефтегорска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9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№ 2 г. Нефтегорска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3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№ 3 г. Нефтегорска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ГБОУ СОШ с. Утевка</a:t>
                      </a:r>
                      <a:endParaRPr lang="ru-RU" sz="1200" b="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 b="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Юго-Восточное управление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5" marR="679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1588" y="1708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772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Нельзя считать достаточным усвоение следующих элементов предметного содержания/умений и видов деятельности (процент выполнения ниже 50% для заданий базового уровня и ниже 15% для заданий повышенного и высокого уровня).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9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719059"/>
              </p:ext>
            </p:extLst>
          </p:nvPr>
        </p:nvGraphicFramePr>
        <p:xfrm>
          <a:off x="304800" y="990600"/>
          <a:ext cx="8686800" cy="5715001"/>
        </p:xfrm>
        <a:graphic>
          <a:graphicData uri="http://schemas.openxmlformats.org/drawingml/2006/table">
            <a:tbl>
              <a:tblPr/>
              <a:tblGrid>
                <a:gridCol w="685800"/>
                <a:gridCol w="2971800"/>
                <a:gridCol w="838200"/>
                <a:gridCol w="914400"/>
                <a:gridCol w="990600"/>
                <a:gridCol w="838200"/>
                <a:gridCol w="685800"/>
                <a:gridCol w="762000"/>
              </a:tblGrid>
              <a:tr h="4187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Номер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задания в КИМ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не преодолевших минимальный балл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от минимального до 60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от 61 до 80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от 81 до 100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7526" marR="27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52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Современная    модель    строения    атома. Распределение электронов по энергетическим  уровням.  Классификация  химических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элементов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Особенности  строения  энергетических  уровней  атомов  (s-,  p-,  d-элементов).   Основное   и   возбуждённое   состояния   атомов.   Электронная   конфигурация атома. Валентные электроны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337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Периодическая  система  химических  элементов    Д.И.    Менделеева.    Физический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смысл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Периодического закона Д.И. Менделеева. Причины и закономерности изменения свойств элементов и их соединений по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периодам  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   группам.    Закономерности в изменении   свойств   простых   веществ,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водородных  соединений,  высших  оксидов и гидроксидов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7526" marR="2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9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9248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157719"/>
              </p:ext>
            </p:extLst>
          </p:nvPr>
        </p:nvGraphicFramePr>
        <p:xfrm>
          <a:off x="838200" y="1524000"/>
          <a:ext cx="7617552" cy="1258475"/>
        </p:xfrm>
        <a:graphic>
          <a:graphicData uri="http://schemas.openxmlformats.org/drawingml/2006/table">
            <a:tbl>
              <a:tblPr/>
              <a:tblGrid>
                <a:gridCol w="878861"/>
                <a:gridCol w="2391696"/>
                <a:gridCol w="764966"/>
                <a:gridCol w="957217"/>
                <a:gridCol w="861764"/>
                <a:gridCol w="625148"/>
                <a:gridCol w="574733"/>
                <a:gridCol w="563167"/>
              </a:tblGrid>
              <a:tr h="2302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Номер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задания в КИМ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Проверяемые элементы содержания / умения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Процент выполнения задания 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округе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не преодолевших минимальный балл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96020"/>
              </p:ext>
            </p:extLst>
          </p:nvPr>
        </p:nvGraphicFramePr>
        <p:xfrm>
          <a:off x="838200" y="2819399"/>
          <a:ext cx="7620000" cy="3725545"/>
        </p:xfrm>
        <a:graphic>
          <a:graphicData uri="http://schemas.openxmlformats.org/drawingml/2006/table">
            <a:tbl>
              <a:tblPr/>
              <a:tblGrid>
                <a:gridCol w="914400"/>
                <a:gridCol w="2362200"/>
                <a:gridCol w="762000"/>
                <a:gridCol w="990600"/>
                <a:gridCol w="838200"/>
                <a:gridCol w="609600"/>
                <a:gridCol w="533400"/>
                <a:gridCol w="609600"/>
              </a:tblGrid>
              <a:tr h="796734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Электроотрицательность.        Валентность.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 окисления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Виды химической связи (ковалентная, ионная,  металлическая,  водородная)  и  механизмы  её 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бразования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Межмолекулярные взаимодействия.  Вещества  молекулярного и     немолекулярного     строения.     Типы кристаллических    решёток.    Зависимость свойств  веществ  от  типа  кристаллической решётки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6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696200" cy="1295400"/>
          </a:xfrm>
        </p:spPr>
        <p:txBody>
          <a:bodyPr/>
          <a:lstStyle/>
          <a:p>
            <a:pPr algn="ctr"/>
            <a:r>
              <a:rPr lang="ru-RU" altLang="ru-RU" sz="2800" i="1" dirty="0">
                <a:solidFill>
                  <a:srgbClr val="7030A0"/>
                </a:solidFill>
                <a:latin typeface="Monotype Corsiva" pitchFamily="66" charset="0"/>
              </a:rPr>
              <a:t>Экспертиза  уровня  подготовки   учащихся  11 классов  к прохождению  ГИА  - 2024  по химии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326184"/>
              </p:ext>
            </p:extLst>
          </p:nvPr>
        </p:nvGraphicFramePr>
        <p:xfrm>
          <a:off x="304800" y="1524000"/>
          <a:ext cx="8077200" cy="1600200"/>
        </p:xfrm>
        <a:graphic>
          <a:graphicData uri="http://schemas.openxmlformats.org/drawingml/2006/table">
            <a:tbl>
              <a:tblPr/>
              <a:tblGrid>
                <a:gridCol w="762000"/>
                <a:gridCol w="2878790"/>
                <a:gridCol w="780270"/>
                <a:gridCol w="976367"/>
                <a:gridCol w="879005"/>
                <a:gridCol w="637655"/>
                <a:gridCol w="592738"/>
                <a:gridCol w="570375"/>
              </a:tblGrid>
              <a:tr h="4192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0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преодолевших минимальный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70" marR="358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10548"/>
              </p:ext>
            </p:extLst>
          </p:nvPr>
        </p:nvGraphicFramePr>
        <p:xfrm>
          <a:off x="304800" y="3124200"/>
          <a:ext cx="8077201" cy="3581400"/>
        </p:xfrm>
        <a:graphic>
          <a:graphicData uri="http://schemas.openxmlformats.org/drawingml/2006/table">
            <a:tbl>
              <a:tblPr/>
              <a:tblGrid>
                <a:gridCol w="762000"/>
                <a:gridCol w="2895600"/>
                <a:gridCol w="762000"/>
                <a:gridCol w="988290"/>
                <a:gridCol w="863600"/>
                <a:gridCol w="628073"/>
                <a:gridCol w="628073"/>
                <a:gridCol w="549565"/>
              </a:tblGrid>
              <a:tr h="546562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Классификация  неорганических  веществ.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Номенклатура неорганических веществ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838"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важнейших металлов (натрий, калий, кальций, магний, алюминий, цинк, хром, железо, медь) и их соединений. Общие способы получения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металлов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важнейших неметаллов (галогенов, серы, азота, фосфора,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углерода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кремния) и их соединений (оксидов, кислородсодержащих кислот, водородных соединений).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Электролитическая  диссоциация.  Сильные и  слабые  электролиты.  Среда  водных  растворов  веществ:  кислая,  нейтральная,  щелочная.   Степень   диссоциации.   Реакции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ионного обмена. Идентификация  неорганических  соединений.  Качественные  реакции  на  неорганические вещества и ионы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2" marR="34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</TotalTime>
  <Words>4089</Words>
  <Application>Microsoft Office PowerPoint</Application>
  <PresentationFormat>Экран (4:3)</PresentationFormat>
  <Paragraphs>721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Сеть</vt:lpstr>
      <vt:lpstr>Окружное методическое  объединение  учителей  биологии и химии  </vt:lpstr>
      <vt:lpstr> Экспертиза  уровня  подготовки учащихся  11 классов  к прохождению  ГИА  - 2024  по химии   </vt:lpstr>
      <vt:lpstr>Экспертиза  уровня  подготовки   учащихся  11 классов  к прохождению  ГИА  - 2024  по химии  </vt:lpstr>
      <vt:lpstr>Экспертиза  уровня  подготовки   учащихся  11 классов  к прохождению  ГИА  - 2024  по химии 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3.2. Анализ выполнения заданий КИМ 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Экспертиза  уровня  подготовки   учащихся  11 классов  к прохождению  ГИА  - 2024  по химии</vt:lpstr>
      <vt:lpstr>Общие   рекомендации по подготовке  обучающихся к ЕГЭ 2024 года.</vt:lpstr>
      <vt:lpstr>Общие   рекомендации по подготовке  обучающихся к ЕГЭ 2024 года.</vt:lpstr>
      <vt:lpstr>Общие   рекомендации по подготовке  обучающихся к ЕГЭ 2024 года.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</dc:creator>
  <cp:lastModifiedBy>школа</cp:lastModifiedBy>
  <cp:revision>250</cp:revision>
  <cp:lastPrinted>1601-01-01T00:00:00Z</cp:lastPrinted>
  <dcterms:created xsi:type="dcterms:W3CDTF">1601-01-01T00:00:00Z</dcterms:created>
  <dcterms:modified xsi:type="dcterms:W3CDTF">2024-03-03T19:25:41Z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