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3" r:id="rId9"/>
    <p:sldId id="268" r:id="rId10"/>
    <p:sldId id="269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E60448B-7E85-4797-B1B1-FFEB73EB9359}">
          <p14:sldIdLst>
            <p14:sldId id="256"/>
            <p14:sldId id="258"/>
            <p14:sldId id="260"/>
            <p14:sldId id="261"/>
            <p14:sldId id="262"/>
            <p14:sldId id="264"/>
            <p14:sldId id="265"/>
            <p14:sldId id="263"/>
            <p14:sldId id="268"/>
            <p14:sldId id="269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543800" cy="1524000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Система работы учителя по качественной подготовке обучающихся к ОГЭ, результативность работы. 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858000" cy="99060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7030A0"/>
                </a:solidFill>
              </a:rPr>
              <a:t>(западающие задания базового уровня)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5019454"/>
            <a:ext cx="4029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Ткаченко Татьяна Александровна </a:t>
            </a:r>
            <a:r>
              <a:rPr lang="ru-RU" sz="1600" dirty="0" smtClean="0">
                <a:solidFill>
                  <a:srgbClr val="7030A0"/>
                </a:solidFill>
              </a:rPr>
              <a:t>учитель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географии                                        ГБОУ СОШ № 1 г. Нефтегорска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38132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Нефтегорск,2025 г.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5" b="96000" l="0" r="59412">
                        <a14:foregroundMark x1="17941" y1="39789" x2="17941" y2="39789"/>
                        <a14:foregroundMark x1="20000" y1="50947" x2="20000" y2="50947"/>
                        <a14:foregroundMark x1="19118" y1="63158" x2="19118" y2="63158"/>
                        <a14:foregroundMark x1="8676" y1="64211" x2="8676" y2="64211"/>
                        <a14:foregroundMark x1="7353" y1="51789" x2="7353" y2="51789"/>
                        <a14:foregroundMark x1="25000" y1="73684" x2="25000" y2="73684"/>
                        <a14:foregroundMark x1="17206" y1="78526" x2="17206" y2="78526"/>
                        <a14:foregroundMark x1="17059" y1="67158" x2="17059" y2="67158"/>
                        <a14:foregroundMark x1="18309" y1="44842" x2="18309" y2="44842"/>
                        <a14:foregroundMark x1="8750" y1="37053" x2="8750" y2="37053"/>
                        <a14:foregroundMark x1="7941" y1="24842" x2="7941" y2="24842"/>
                        <a14:foregroundMark x1="15956" y1="24842" x2="15956" y2="24842"/>
                        <a14:foregroundMark x1="26324" y1="29053" x2="26324" y2="29053"/>
                        <a14:foregroundMark x1="33162" y1="44000" x2="33162" y2="44000"/>
                        <a14:foregroundMark x1="41618" y1="39158" x2="41618" y2="39158"/>
                        <a14:foregroundMark x1="52059" y1="30105" x2="52059" y2="30105"/>
                        <a14:foregroundMark x1="54412" y1="15789" x2="54412" y2="15789"/>
                        <a14:foregroundMark x1="49118" y1="15368" x2="49118" y2="15368"/>
                        <a14:foregroundMark x1="48529" y1="29684" x2="48529" y2="29684"/>
                        <a14:foregroundMark x1="46985" y1="37053" x2="46985" y2="37053"/>
                        <a14:foregroundMark x1="21985" y1="81474" x2="21985" y2="81474"/>
                        <a14:foregroundMark x1="16103" y1="80632" x2="16103" y2="80632"/>
                        <a14:foregroundMark x1="12574" y1="79579" x2="12574" y2="79579"/>
                        <a14:foregroundMark x1="18162" y1="57263" x2="18162" y2="57263"/>
                        <a14:foregroundMark x1="17353" y1="46526" x2="17941" y2="42737"/>
                        <a14:foregroundMark x1="20147" y1="35368" x2="20147" y2="35368"/>
                        <a14:foregroundMark x1="19779" y1="25895" x2="19779" y2="25895"/>
                        <a14:foregroundMark x1="19779" y1="21053" x2="19779" y2="21053"/>
                        <a14:foregroundMark x1="16985" y1="18947" x2="16985" y2="18947"/>
                        <a14:foregroundMark x1="14632" y1="24842" x2="14632" y2="24842"/>
                        <a14:foregroundMark x1="15221" y1="42316" x2="15221" y2="42316"/>
                        <a14:foregroundMark x1="20515" y1="53053" x2="20515" y2="53053"/>
                        <a14:foregroundMark x1="17353" y1="53053" x2="17353" y2="53053"/>
                        <a14:foregroundMark x1="25735" y1="46105" x2="25735" y2="46105"/>
                        <a14:foregroundMark x1="25515" y1="37053" x2="25515" y2="37053"/>
                        <a14:foregroundMark x1="25000" y1="37053" x2="25000" y2="37053"/>
                        <a14:foregroundMark x1="32794" y1="39789" x2="32794" y2="39789"/>
                        <a14:foregroundMark x1="44044" y1="37684" x2="44044" y2="37684"/>
                        <a14:foregroundMark x1="53309" y1="26526" x2="53309" y2="26526"/>
                        <a14:foregroundMark x1="53309" y1="16842" x2="53309" y2="16842"/>
                        <a14:foregroundMark x1="52574" y1="14316" x2="52574" y2="14316"/>
                        <a14:foregroundMark x1="23750" y1="83158" x2="23750" y2="83158"/>
                        <a14:foregroundMark x1="18676" y1="78316" x2="18676" y2="78316"/>
                        <a14:foregroundMark x1="18529" y1="68211" x2="18529" y2="68211"/>
                        <a14:foregroundMark x1="19632" y1="67158" x2="19632" y2="67158"/>
                        <a14:foregroundMark x1="21691" y1="67789" x2="21691" y2="67789"/>
                        <a14:foregroundMark x1="23897" y1="69263" x2="23897" y2="69263"/>
                        <a14:foregroundMark x1="13015" y1="81053" x2="13015" y2="81053"/>
                        <a14:foregroundMark x1="15368" y1="82526" x2="15368" y2="82526"/>
                        <a14:foregroundMark x1="19632" y1="82737" x2="19632" y2="82737"/>
                        <a14:foregroundMark x1="15956" y1="88000" x2="15956" y2="88000"/>
                        <a14:foregroundMark x1="9779" y1="88000" x2="9779" y2="88000"/>
                        <a14:foregroundMark x1="14632" y1="90737" x2="14632" y2="90737"/>
                        <a14:foregroundMark x1="20221" y1="94316" x2="20221" y2="94316"/>
                        <a14:foregroundMark x1="25147" y1="92842" x2="25147" y2="92842"/>
                        <a14:foregroundMark x1="26250" y1="85684" x2="26250" y2="85684"/>
                        <a14:foregroundMark x1="26691" y1="64632" x2="26691" y2="64632"/>
                        <a14:foregroundMark x1="21103" y1="44842" x2="21103" y2="44842"/>
                        <a14:foregroundMark x1="18750" y1="15368" x2="18750" y2="15368"/>
                        <a14:foregroundMark x1="19118" y1="12000" x2="19118" y2="12000"/>
                        <a14:foregroundMark x1="22647" y1="30105" x2="22647" y2="30105"/>
                        <a14:foregroundMark x1="15515" y1="32632" x2="15515" y2="32632"/>
                        <a14:foregroundMark x1="20147" y1="37684" x2="20147" y2="37684"/>
                        <a14:foregroundMark x1="24779" y1="41684" x2="24779" y2="41684"/>
                        <a14:foregroundMark x1="27647" y1="44842" x2="27647" y2="44842"/>
                        <a14:foregroundMark x1="35000" y1="41895" x2="35000" y2="41895"/>
                        <a14:foregroundMark x1="32574" y1="37053" x2="32574" y2="37053"/>
                        <a14:foregroundMark x1="31103" y1="42737" x2="31103" y2="42737"/>
                        <a14:foregroundMark x1="36618" y1="40632" x2="36618" y2="40632"/>
                        <a14:foregroundMark x1="40000" y1="41684" x2="40000" y2="41684"/>
                        <a14:foregroundMark x1="42941" y1="41684" x2="42941" y2="41684"/>
                        <a14:foregroundMark x1="46985" y1="39158" x2="46985" y2="39158"/>
                        <a14:foregroundMark x1="49779" y1="29684" x2="49779" y2="29684"/>
                        <a14:foregroundMark x1="50882" y1="19158" x2="50882" y2="19158"/>
                        <a14:foregroundMark x1="51250" y1="39789" x2="51250" y2="39789"/>
                        <a14:foregroundMark x1="54853" y1="22737" x2="54853" y2="22737"/>
                        <a14:foregroundMark x1="15735" y1="13684" x2="15735" y2="13684"/>
                        <a14:foregroundMark x1="15221" y1="71579" x2="15221" y2="71579"/>
                        <a14:foregroundMark x1="23382" y1="68211" x2="23382" y2="68211"/>
                        <a14:foregroundMark x1="17794" y1="56632" x2="17794" y2="56632"/>
                        <a14:foregroundMark x1="15147" y1="48632" x2="15147" y2="48632"/>
                        <a14:foregroundMark x1="14118" y1="42316" x2="14118" y2="42316"/>
                        <a14:foregroundMark x1="11691" y1="38737" x2="11691" y2="38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05"/>
          <a:stretch/>
        </p:blipFill>
        <p:spPr>
          <a:xfrm>
            <a:off x="1044116" y="3843080"/>
            <a:ext cx="3923928" cy="22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32848" cy="5531671"/>
          </a:xfrm>
        </p:spPr>
      </p:pic>
    </p:spTree>
    <p:extLst>
      <p:ext uri="{BB962C8B-B14F-4D97-AF65-F5344CB8AC3E}">
        <p14:creationId xmlns:p14="http://schemas.microsoft.com/office/powerpoint/2010/main" val="7884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504258"/>
            <a:ext cx="4068452" cy="726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Результативность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3" b="100000" l="970" r="100000">
                        <a14:foregroundMark x1="12242" y1="22061" x2="12242" y2="22061"/>
                        <a14:foregroundMark x1="22061" y1="21455" x2="22061" y2="21455"/>
                        <a14:foregroundMark x1="36667" y1="20788" x2="36667" y2="20788"/>
                        <a14:foregroundMark x1="50970" y1="26485" x2="50970" y2="26485"/>
                        <a14:foregroundMark x1="67152" y1="22061" x2="67152" y2="22061"/>
                        <a14:foregroundMark x1="71576" y1="22727" x2="71576" y2="22727"/>
                        <a14:foregroundMark x1="63152" y1="29030" x2="63152" y2="29030"/>
                        <a14:foregroundMark x1="82545" y1="22061" x2="82545" y2="22061"/>
                        <a14:foregroundMark x1="89394" y1="22848" x2="89394" y2="22848"/>
                        <a14:foregroundMark x1="13515" y1="41091" x2="13515" y2="41091"/>
                        <a14:foregroundMark x1="7152" y1="40303" x2="7152" y2="40303"/>
                        <a14:foregroundMark x1="68121" y1="44970" x2="68121" y2="44970"/>
                        <a14:foregroundMark x1="81273" y1="42848" x2="81273" y2="42848"/>
                        <a14:foregroundMark x1="95697" y1="42424" x2="95697" y2="42424"/>
                        <a14:foregroundMark x1="91879" y1="46242" x2="91879" y2="46242"/>
                        <a14:foregroundMark x1="36667" y1="46242" x2="36667" y2="46242"/>
                        <a14:foregroundMark x1="29879" y1="41152" x2="29879" y2="41152"/>
                        <a14:foregroundMark x1="42500" y1="42885" x2="42500" y2="42885"/>
                        <a14:backgroundMark x1="92727" y1="69152" x2="92727" y2="69152"/>
                        <a14:backgroundMark x1="37939" y1="53879" x2="37939" y2="5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867745"/>
            <a:ext cx="2618453" cy="2618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692696"/>
            <a:ext cx="3024336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149" y="4869160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Оценка «2» - 3 человека </a:t>
            </a:r>
            <a:r>
              <a:rPr lang="ru-RU" sz="3600" b="1" dirty="0">
                <a:solidFill>
                  <a:srgbClr val="00B050"/>
                </a:solidFill>
              </a:rPr>
              <a:t>С</a:t>
            </a:r>
            <a:r>
              <a:rPr lang="ru-RU" sz="3600" b="1" dirty="0" smtClean="0">
                <a:solidFill>
                  <a:srgbClr val="00B050"/>
                </a:solidFill>
              </a:rPr>
              <a:t>оответствие – 75%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7170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Около 25 человек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160" y="3486199"/>
            <a:ext cx="453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</a:rPr>
              <a:t>Задания вызывающие трудности: </a:t>
            </a:r>
            <a:r>
              <a:rPr lang="ru-RU" sz="2400" b="1" dirty="0" smtClean="0">
                <a:solidFill>
                  <a:srgbClr val="00B0F0"/>
                </a:solidFill>
              </a:rPr>
              <a:t>                                            4 (заповедники);8;11;12;27-30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429309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Базовые задания обязательно решаем, доводим до </a:t>
            </a:r>
            <a:r>
              <a:rPr lang="ru-RU" sz="2800" b="1" dirty="0" smtClean="0">
                <a:solidFill>
                  <a:srgbClr val="00B0F0"/>
                </a:solidFill>
              </a:rPr>
              <a:t>автоматизма!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0" b="28148"/>
          <a:stretch/>
        </p:blipFill>
        <p:spPr>
          <a:xfrm>
            <a:off x="14712" y="404664"/>
            <a:ext cx="436459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54764"/>
            <a:ext cx="980728" cy="980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619"/>
          <a:stretch/>
        </p:blipFill>
        <p:spPr>
          <a:xfrm>
            <a:off x="5533468" y="404664"/>
            <a:ext cx="1932525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74" y="340009"/>
            <a:ext cx="603413" cy="603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/>
        </p:blipFill>
        <p:spPr>
          <a:xfrm>
            <a:off x="4139952" y="2204864"/>
            <a:ext cx="2238553" cy="2244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15" y="2204864"/>
            <a:ext cx="603413" cy="6034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0" b="28296"/>
          <a:stretch/>
        </p:blipFill>
        <p:spPr>
          <a:xfrm>
            <a:off x="1475656" y="3326903"/>
            <a:ext cx="2135699" cy="20747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0" y="3165309"/>
            <a:ext cx="552755" cy="5527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4" b="27619"/>
          <a:stretch/>
        </p:blipFill>
        <p:spPr>
          <a:xfrm>
            <a:off x="6499730" y="2678409"/>
            <a:ext cx="2413822" cy="24024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61" y="2612554"/>
            <a:ext cx="552755" cy="5527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6" b="28254"/>
          <a:stretch/>
        </p:blipFill>
        <p:spPr>
          <a:xfrm>
            <a:off x="3923928" y="4725144"/>
            <a:ext cx="1955562" cy="19323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35" y="4581128"/>
            <a:ext cx="552755" cy="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3672408" cy="30963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400" dirty="0"/>
              <a:t>Здесь в задании 4-е слоя горных пород, </a:t>
            </a:r>
            <a:r>
              <a:rPr lang="ru-RU" sz="1400" dirty="0" err="1"/>
              <a:t>м.б</a:t>
            </a:r>
            <a:r>
              <a:rPr lang="ru-RU" sz="1400" dirty="0"/>
              <a:t>. три -это </a:t>
            </a:r>
            <a:r>
              <a:rPr lang="ru-RU" sz="1400" dirty="0" smtClean="0"/>
              <a:t>неважно.                                                                                                           Надо </a:t>
            </a:r>
            <a:r>
              <a:rPr lang="ru-RU" sz="1400" dirty="0"/>
              <a:t>запомнить, горные породы накапливаются снизу вверх. </a:t>
            </a:r>
            <a:r>
              <a:rPr lang="ru-RU" sz="1400" dirty="0" smtClean="0"/>
              <a:t>                                 Нижняя </a:t>
            </a:r>
            <a:r>
              <a:rPr lang="ru-RU" sz="1400" dirty="0"/>
              <a:t>горная порода самая древняя, как и нижний блин в стопке, он самый </a:t>
            </a:r>
            <a:r>
              <a:rPr lang="ru-RU" sz="1400" dirty="0" err="1"/>
              <a:t>первоиспеченный</a:t>
            </a:r>
            <a:r>
              <a:rPr lang="ru-RU" sz="1400" dirty="0"/>
              <a:t>, холодный, находится снизу. Сверху же, находится самая молодая горная порода, как и самый верхний, самый горячий, свежевыпеченный блин. </a:t>
            </a:r>
            <a:r>
              <a:rPr lang="ru-RU" sz="1400" dirty="0" smtClean="0"/>
              <a:t>                                                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0" b="28296"/>
          <a:stretch/>
        </p:blipFill>
        <p:spPr>
          <a:xfrm>
            <a:off x="683569" y="476673"/>
            <a:ext cx="4248472" cy="4536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1224136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9957" r="89936">
                        <a14:foregroundMark x1="46253" y1="76990" x2="46253" y2="76990"/>
                        <a14:foregroundMark x1="33084" y1="85146" x2="33084" y2="85146"/>
                        <a14:foregroundMark x1="48180" y1="80097" x2="48180" y2="80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7"/>
            <a:ext cx="728464" cy="10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4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27" y="4293096"/>
            <a:ext cx="2718994" cy="188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012160" y="4607835"/>
            <a:ext cx="79208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47521" y="5445224"/>
            <a:ext cx="79208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39609" y="4149080"/>
            <a:ext cx="202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Самый молодой </a:t>
            </a:r>
            <a:r>
              <a:rPr lang="ru-RU" dirty="0" smtClean="0"/>
              <a:t>(горячий)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52794" y="5122058"/>
            <a:ext cx="202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Самый старый </a:t>
            </a:r>
            <a:r>
              <a:rPr lang="ru-RU" dirty="0" smtClean="0"/>
              <a:t>(холодный)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068759"/>
            <a:ext cx="2736304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Знание </a:t>
            </a:r>
            <a:r>
              <a:rPr lang="ru-RU" sz="2800" dirty="0" smtClean="0"/>
              <a:t>алфавита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619"/>
          <a:stretch/>
        </p:blipFill>
        <p:spPr>
          <a:xfrm>
            <a:off x="683569" y="404664"/>
            <a:ext cx="4680520" cy="4536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8470"/>
            <a:ext cx="1224136" cy="10801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9957" r="89936">
                        <a14:foregroundMark x1="46253" y1="76990" x2="46253" y2="76990"/>
                        <a14:foregroundMark x1="33084" y1="85146" x2="33084" y2="85146"/>
                        <a14:foregroundMark x1="48180" y1="80097" x2="48180" y2="80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85" y="1484784"/>
            <a:ext cx="728464" cy="10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64088" y="3228945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А Б В</a:t>
            </a:r>
            <a:endParaRPr lang="ru-RU" sz="4000" dirty="0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6403978" y="2671812"/>
            <a:ext cx="1016563" cy="580865"/>
          </a:xfrm>
          <a:prstGeom prst="curved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03978" y="3936831"/>
            <a:ext cx="112238" cy="93232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08303" y="3936830"/>
            <a:ext cx="112238" cy="158040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15947" y="50038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Антициклон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3978" y="5805264"/>
            <a:ext cx="227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Высокое давление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22343"/>
            <a:ext cx="432048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Мультфильм                          «Как приручить дракона»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/>
        </p:blipFill>
        <p:spPr>
          <a:xfrm>
            <a:off x="323528" y="476672"/>
            <a:ext cx="4464496" cy="576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19" y="548680"/>
            <a:ext cx="1224136" cy="10801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004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27" y="4221088"/>
            <a:ext cx="30194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>
            <a:off x="5222527" y="2736049"/>
            <a:ext cx="1440160" cy="132048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556793"/>
            <a:ext cx="3600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ЯПОНИЯ- СТРАНА ВОСХОДЯЩЕГО СОЛНЦА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6" b="28254"/>
          <a:stretch/>
        </p:blipFill>
        <p:spPr>
          <a:xfrm>
            <a:off x="779104" y="476672"/>
            <a:ext cx="4584983" cy="576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620688"/>
            <a:ext cx="1224136" cy="936104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6222776" y="440668"/>
            <a:ext cx="1591072" cy="111612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Изображение 8" descr="л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5" r="57125"/>
          <a:stretch/>
        </p:blipFill>
        <p:spPr bwMode="auto">
          <a:xfrm>
            <a:off x="5444316" y="3337300"/>
            <a:ext cx="3520171" cy="27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08920"/>
            <a:ext cx="3275856" cy="2167136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2000" dirty="0"/>
              <a:t>Чтобы запомнить границу </a:t>
            </a:r>
            <a:r>
              <a:rPr lang="ru-RU" sz="2000" i="1" dirty="0">
                <a:solidFill>
                  <a:srgbClr val="7030A0"/>
                </a:solidFill>
              </a:rPr>
              <a:t>«Основной зоны расселения» </a:t>
            </a:r>
            <a:r>
              <a:rPr lang="ru-RU" sz="2000" i="1" dirty="0" smtClean="0">
                <a:solidFill>
                  <a:srgbClr val="7030A0"/>
                </a:solidFill>
              </a:rPr>
              <a:t>                        </a:t>
            </a:r>
            <a:r>
              <a:rPr lang="ru-RU" sz="2000" dirty="0" smtClean="0"/>
              <a:t>нужно </a:t>
            </a:r>
            <a:r>
              <a:rPr lang="ru-RU" sz="2000" dirty="0"/>
              <a:t>запомнить фразу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:                   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ПЕТя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КИРе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ПЕРедал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КРАСНый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ХАлат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». 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040560" cy="34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6772"/>
            <a:ext cx="12241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4" b="27619"/>
          <a:stretch/>
        </p:blipFill>
        <p:spPr>
          <a:xfrm>
            <a:off x="539553" y="332656"/>
            <a:ext cx="4752528" cy="5832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000" y1="80111" x2="35000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1224136" cy="1080120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1538" r="54559" b="49094"/>
          <a:stretch/>
        </p:blipFill>
        <p:spPr>
          <a:xfrm>
            <a:off x="6084168" y="944724"/>
            <a:ext cx="1957772" cy="1342678"/>
          </a:xfrm>
          <a:prstGeom prst="rect">
            <a:avLst/>
          </a:prstGeom>
        </p:spPr>
      </p:pic>
      <p:cxnSp>
        <p:nvCxnSpPr>
          <p:cNvPr id="16" name="Соединительная линия уступом 15"/>
          <p:cNvCxnSpPr/>
          <p:nvPr/>
        </p:nvCxnSpPr>
        <p:spPr>
          <a:xfrm flipV="1">
            <a:off x="1202093" y="1616063"/>
            <a:ext cx="5098099" cy="1001987"/>
          </a:xfrm>
          <a:prstGeom prst="bentConnector3">
            <a:avLst/>
          </a:prstGeom>
          <a:ln w="57150"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953829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ЯПОНИЯ- </a:t>
            </a:r>
            <a:r>
              <a:rPr lang="ru-RU" b="1" dirty="0" smtClean="0">
                <a:solidFill>
                  <a:srgbClr val="7030A0"/>
                </a:solidFill>
              </a:rPr>
              <a:t>СТРАНА                         </a:t>
            </a:r>
            <a:r>
              <a:rPr lang="ru-RU" b="1" dirty="0">
                <a:solidFill>
                  <a:srgbClr val="7030A0"/>
                </a:solidFill>
              </a:rPr>
              <a:t>ВОСХОДЯЩЕГО СОЛНЦА</a:t>
            </a:r>
            <a:endParaRPr lang="ru-RU" b="1" dirty="0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444208" y="2996952"/>
            <a:ext cx="1368152" cy="1656184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76256" y="469552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7663" y="25067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359421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4104" y="359421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16200000" flipV="1">
            <a:off x="7587037" y="4569233"/>
            <a:ext cx="1424482" cy="397768"/>
          </a:xfrm>
          <a:prstGeom prst="bentConnector3">
            <a:avLst/>
          </a:prstGeom>
          <a:ln w="57150"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42484"/>
            <a:ext cx="7992888" cy="1231032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1600" dirty="0">
                <a:solidFill>
                  <a:srgbClr val="7030A0"/>
                </a:solidFill>
              </a:rPr>
              <a:t>Чаще всего встречаются 6 типов задания №1 • «Самые-самые» географические объекты </a:t>
            </a:r>
            <a:r>
              <a:rPr lang="ru-RU" sz="1600" dirty="0" smtClean="0">
                <a:solidFill>
                  <a:srgbClr val="7030A0"/>
                </a:solidFill>
              </a:rPr>
              <a:t>                                   • </a:t>
            </a:r>
            <a:r>
              <a:rPr lang="ru-RU" sz="1600" dirty="0">
                <a:solidFill>
                  <a:srgbClr val="7030A0"/>
                </a:solidFill>
              </a:rPr>
              <a:t>Горные породы и их </a:t>
            </a:r>
            <a:r>
              <a:rPr lang="ru-RU" sz="1600" dirty="0" smtClean="0">
                <a:solidFill>
                  <a:srgbClr val="7030A0"/>
                </a:solidFill>
              </a:rPr>
              <a:t>происхождение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7030A0"/>
                </a:solidFill>
              </a:rPr>
              <a:t>• Выдающиеся </a:t>
            </a:r>
            <a:r>
              <a:rPr lang="ru-RU" sz="1600" dirty="0" smtClean="0">
                <a:solidFill>
                  <a:srgbClr val="7030A0"/>
                </a:solidFill>
              </a:rPr>
              <a:t>исследователи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7030A0"/>
                </a:solidFill>
              </a:rPr>
              <a:t>•Политическая карта мира • Эндемики материков • Вопросы по оболочкам </a:t>
            </a:r>
            <a:r>
              <a:rPr lang="ru-RU" sz="1600" dirty="0" smtClean="0">
                <a:solidFill>
                  <a:srgbClr val="7030A0"/>
                </a:solidFill>
              </a:rPr>
              <a:t>Земли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9474"/>
            <a:ext cx="7632848" cy="4132526"/>
          </a:xfrm>
        </p:spPr>
      </p:pic>
    </p:spTree>
    <p:extLst>
      <p:ext uri="{BB962C8B-B14F-4D97-AF65-F5344CB8AC3E}">
        <p14:creationId xmlns:p14="http://schemas.microsoft.com/office/powerpoint/2010/main" val="7953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275</TotalTime>
  <Words>223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Система работы учителя по качественной подготовке обучающихся к ОГЭ, результативность работы. </vt:lpstr>
      <vt:lpstr>Презентация PowerPoint</vt:lpstr>
      <vt:lpstr>Здесь в задании 4-е слоя горных пород, м.б. три -это неважно.                                                                                                           Надо запомнить, горные породы накапливаются снизу вверх.                                  Нижняя горная порода самая древняя, как и нижний блин в стопке, он самый первоиспеченный, холодный, находится снизу. Сверху же, находится самая молодая горная порода, как и самый верхний, самый горячий, свежевыпеченный блин.                                                 </vt:lpstr>
      <vt:lpstr>Знание алфавита</vt:lpstr>
      <vt:lpstr>Мультфильм                          «Как приручить дракона»</vt:lpstr>
      <vt:lpstr>ЯПОНИЯ- СТРАНА ВОСХОДЯЩЕГО СОЛНЦА</vt:lpstr>
      <vt:lpstr>Чтобы запомнить границу «Основной зоны расселения»                         нужно запомнить фразу :                    «ПЕТя КИРе ПЕРедал КРАСНый ХАлат». </vt:lpstr>
      <vt:lpstr>Презентация PowerPoint</vt:lpstr>
      <vt:lpstr>Чаще всего встречаются 6 типов задания №1 • «Самые-самые» географические объекты                                    • Горные породы и их происхождение                                                                                                                                                                   • Выдающиеся исследователи                                                                                                                                                       •Политическая карта мира • Эндемики материков • Вопросы по оболочкам Земли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учителя по качественной подготовке обучающихся к ОГЭ, результативность работы.</dc:title>
  <dc:creator>пк</dc:creator>
  <cp:lastModifiedBy>пк</cp:lastModifiedBy>
  <cp:revision>25</cp:revision>
  <dcterms:created xsi:type="dcterms:W3CDTF">2025-03-19T15:19:41Z</dcterms:created>
  <dcterms:modified xsi:type="dcterms:W3CDTF">2025-03-23T17:23:08Z</dcterms:modified>
</cp:coreProperties>
</file>