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4630400" cy="8229600"/>
  <p:notesSz cx="8229600" cy="14630400"/>
  <p:embeddedFontLst>
    <p:embeddedFont>
      <p:font typeface="Kanit"/>
      <p:regular r:id="rId16"/>
    </p:embeddedFont>
    <p:embeddedFont>
      <p:font typeface="Kanit"/>
      <p:regular r:id="rId17"/>
    </p:embeddedFont>
    <p:embeddedFont>
      <p:font typeface="Kanit"/>
      <p:regular r:id="rId18"/>
    </p:embeddedFont>
    <p:embeddedFont>
      <p:font typeface="Kanit"/>
      <p:regular r:id="rId19"/>
    </p:embeddedFont>
    <p:embeddedFont>
      <p:font typeface="Martel Sans Light"/>
      <p:regular r:id="rId20"/>
    </p:embeddedFont>
    <p:embeddedFont>
      <p:font typeface="Martel Sans Light"/>
      <p:regular r:id="rId21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6" Type="http://schemas.openxmlformats.org/officeDocument/2006/relationships/font" Target="fonts/font1.fntdata"/><Relationship Id="rId17" Type="http://schemas.openxmlformats.org/officeDocument/2006/relationships/font" Target="fonts/font2.fntdata"/><Relationship Id="rId18" Type="http://schemas.openxmlformats.org/officeDocument/2006/relationships/font" Target="fonts/font3.fntdata"/><Relationship Id="rId19" Type="http://schemas.openxmlformats.org/officeDocument/2006/relationships/font" Target="fonts/font4.fntdata"/><Relationship Id="rId20" Type="http://schemas.openxmlformats.org/officeDocument/2006/relationships/font" Target="fonts/font5.fntdata"/><Relationship Id="rId21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3780" y="723186"/>
            <a:ext cx="7716441" cy="2399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700"/>
              </a:lnSpc>
              <a:buNone/>
            </a:pPr>
            <a:r>
              <a:rPr lang="en-US" sz="375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Работа с музыкально одарёнными детьми на уроках музыки и во внеурочной деятельности</a:t>
            </a:r>
            <a:endParaRPr lang="en-US" sz="3750" dirty="0"/>
          </a:p>
        </p:txBody>
      </p:sp>
      <p:sp>
        <p:nvSpPr>
          <p:cNvPr id="4" name="Text 1"/>
          <p:cNvSpPr/>
          <p:nvPr/>
        </p:nvSpPr>
        <p:spPr>
          <a:xfrm>
            <a:off x="713780" y="3428405"/>
            <a:ext cx="7716441" cy="2283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Музыкальная одарённость — это врождённый комплекс способностей, включающий музыкальный слух, чувство ритма, память и эмоциональность. Выявление и развитие этих качеств с раннего возраста позволяет раскрыть творческий потенциал каждого ребёнка. Наша цель — создать условия для индивидуального раскрытия музыкальных талантов учеников с 1 по 8 класс, а также расширить их возможности во внеурочной деятельности, например в хоровом пении.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713780" y="5941457"/>
            <a:ext cx="7716441" cy="9786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Эта презентация посвящена ключевым методикам работы с музыкально одарёнными детьми, особенностям преподавания и примерам практических занятий, направленных на гармоничное развитие личности каждого ребёнка.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713780" y="7164824"/>
            <a:ext cx="326231" cy="326231"/>
          </a:xfrm>
          <a:prstGeom prst="roundRect">
            <a:avLst>
              <a:gd name="adj" fmla="val 28026416"/>
            </a:avLst>
          </a:prstGeom>
          <a:solidFill>
            <a:srgbClr val="4F0AC9"/>
          </a:solidFill>
          <a:ln w="7620">
            <a:solidFill>
              <a:srgbClr val="4D4D51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824627" y="7279124"/>
            <a:ext cx="10441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Martel Sans Medium" pitchFamily="34" charset="0"/>
                <a:ea typeface="Martel Sans Medium" pitchFamily="34" charset="-122"/>
                <a:cs typeface="Martel Sans Medium" pitchFamily="34" charset="-120"/>
              </a:rPr>
              <a:t>ГТ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1141928" y="7149584"/>
            <a:ext cx="2479000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000" b="1" dirty="0">
                <a:solidFill>
                  <a:srgbClr val="D9E1FF"/>
                </a:solidFill>
                <a:latin typeface="Martel Sans Bold" pitchFamily="34" charset="0"/>
                <a:ea typeface="Martel Sans Bold" pitchFamily="34" charset="-122"/>
                <a:cs typeface="Martel Sans Bold" pitchFamily="34" charset="-120"/>
              </a:rPr>
              <a:t>по Гурина  Татьяна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306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0794" y="503515"/>
            <a:ext cx="7862411" cy="1077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200"/>
              </a:lnSpc>
              <a:buNone/>
            </a:pPr>
            <a:r>
              <a:rPr lang="en-US" sz="335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Особенности работы с музыкально одарёнными детьми</a:t>
            </a:r>
            <a:endParaRPr lang="en-US" sz="3350" dirty="0"/>
          </a:p>
        </p:txBody>
      </p:sp>
      <p:sp>
        <p:nvSpPr>
          <p:cNvPr id="4" name="Shape 1"/>
          <p:cNvSpPr/>
          <p:nvPr/>
        </p:nvSpPr>
        <p:spPr>
          <a:xfrm>
            <a:off x="640794" y="1855113"/>
            <a:ext cx="7862411" cy="1330762"/>
          </a:xfrm>
          <a:prstGeom prst="roundRect">
            <a:avLst>
              <a:gd name="adj" fmla="val 2064"/>
            </a:avLst>
          </a:prstGeom>
          <a:solidFill>
            <a:srgbClr val="2F2B54"/>
          </a:solidFill>
          <a:ln/>
        </p:spPr>
      </p:sp>
      <p:sp>
        <p:nvSpPr>
          <p:cNvPr id="5" name="Text 2"/>
          <p:cNvSpPr/>
          <p:nvPr/>
        </p:nvSpPr>
        <p:spPr>
          <a:xfrm>
            <a:off x="823793" y="2038112"/>
            <a:ext cx="2664143" cy="269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6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Индивидуальный подход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823793" y="2417088"/>
            <a:ext cx="7496413" cy="585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Учитываем интересы и уникальные музыкальные способности каждого ученика, адаптируя задания и методы обучения.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640794" y="3368873"/>
            <a:ext cx="7862411" cy="1330762"/>
          </a:xfrm>
          <a:prstGeom prst="roundRect">
            <a:avLst>
              <a:gd name="adj" fmla="val 2064"/>
            </a:avLst>
          </a:prstGeom>
          <a:solidFill>
            <a:srgbClr val="2F2B54"/>
          </a:solidFill>
          <a:ln/>
        </p:spPr>
      </p:sp>
      <p:sp>
        <p:nvSpPr>
          <p:cNvPr id="8" name="Text 5"/>
          <p:cNvSpPr/>
          <p:nvPr/>
        </p:nvSpPr>
        <p:spPr>
          <a:xfrm>
            <a:off x="823793" y="3551872"/>
            <a:ext cx="3528536" cy="269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6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Развитие творческого мышления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823793" y="3930848"/>
            <a:ext cx="7496413" cy="585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Поощряем импровизацию и сочинение музыки, что способствует креативности и самостоятельности.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640794" y="4882634"/>
            <a:ext cx="7862411" cy="1330762"/>
          </a:xfrm>
          <a:prstGeom prst="roundRect">
            <a:avLst>
              <a:gd name="adj" fmla="val 2064"/>
            </a:avLst>
          </a:prstGeom>
          <a:solidFill>
            <a:srgbClr val="2F2B54"/>
          </a:solidFill>
          <a:ln/>
        </p:spPr>
      </p:sp>
      <p:sp>
        <p:nvSpPr>
          <p:cNvPr id="11" name="Text 8"/>
          <p:cNvSpPr/>
          <p:nvPr/>
        </p:nvSpPr>
        <p:spPr>
          <a:xfrm>
            <a:off x="823793" y="5065633"/>
            <a:ext cx="3990499" cy="269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6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Расширение музыкального кругозора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823793" y="5444609"/>
            <a:ext cx="7496413" cy="585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Знакомим детей с разнообразием жанров и стилей, что формирует эстетический вкус и понимание мировой музыкальной культуры.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640794" y="6396395"/>
            <a:ext cx="7862411" cy="1330762"/>
          </a:xfrm>
          <a:prstGeom prst="roundRect">
            <a:avLst>
              <a:gd name="adj" fmla="val 2064"/>
            </a:avLst>
          </a:prstGeom>
          <a:solidFill>
            <a:srgbClr val="2F2B54"/>
          </a:solidFill>
          <a:ln/>
        </p:spPr>
      </p:sp>
      <p:sp>
        <p:nvSpPr>
          <p:cNvPr id="14" name="Text 11"/>
          <p:cNvSpPr/>
          <p:nvPr/>
        </p:nvSpPr>
        <p:spPr>
          <a:xfrm>
            <a:off x="823793" y="6579394"/>
            <a:ext cx="2154198" cy="269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6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Использование ИКТ</a:t>
            </a:r>
            <a:endParaRPr lang="en-US" sz="1650" dirty="0"/>
          </a:p>
        </p:txBody>
      </p:sp>
      <p:sp>
        <p:nvSpPr>
          <p:cNvPr id="15" name="Text 12"/>
          <p:cNvSpPr/>
          <p:nvPr/>
        </p:nvSpPr>
        <p:spPr>
          <a:xfrm>
            <a:off x="823793" y="6958370"/>
            <a:ext cx="7496413" cy="585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Внедряем цифровые ресурсы и мультимедийные технологии для интерактивного и эффективного обучения.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53609"/>
            <a:ext cx="10444282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Методы и приёмы работы (1-4 классы)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255591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Игровые методы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147179"/>
            <a:ext cx="618553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Используем музыкальные игры и ритмические упражнения, чтобы заинтересовать детей и развить слух и чувство ритма через игру.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7614761" y="2555915"/>
            <a:ext cx="441805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Вокально-хоровые упражнения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614761" y="3147179"/>
            <a:ext cx="618553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Развиваем певческий голос и музыкальный слух с помощью специальных упражнений и совместного пения в группе.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837724" y="502015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Слушание музыки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837724" y="5611416"/>
            <a:ext cx="618553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Прослушивание и обсуждение музыкальных произведений способствует пониманию музыкальных форм и выразительности.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7614761" y="5020151"/>
            <a:ext cx="426267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Элементарное музицирование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614761" y="5611416"/>
            <a:ext cx="618553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Учимся играть на простых детских инструментах, что помогает развить координацию и музыкальную память.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3221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81368" y="546021"/>
            <a:ext cx="7754064" cy="11682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550"/>
              </a:lnSpc>
              <a:buNone/>
            </a:pPr>
            <a:r>
              <a:rPr lang="en-US" sz="365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Методы и приёмы работы (5-8 классы)</a:t>
            </a:r>
            <a:endParaRPr lang="en-US" sz="3650" dirty="0"/>
          </a:p>
        </p:txBody>
      </p:sp>
      <p:sp>
        <p:nvSpPr>
          <p:cNvPr id="4" name="Shape 1"/>
          <p:cNvSpPr/>
          <p:nvPr/>
        </p:nvSpPr>
        <p:spPr>
          <a:xfrm>
            <a:off x="6181368" y="2235398"/>
            <a:ext cx="446723" cy="446723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5" name="Text 2"/>
          <p:cNvSpPr/>
          <p:nvPr/>
        </p:nvSpPr>
        <p:spPr>
          <a:xfrm>
            <a:off x="6264593" y="2283559"/>
            <a:ext cx="280273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826568" y="2235398"/>
            <a:ext cx="2831425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Проектная деятельность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6826568" y="2646402"/>
            <a:ext cx="7108865" cy="635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Создание музыкальных проектов, таких как спектакли или концерты, развивает ответственность и коллективную работу.</a:t>
            </a:r>
            <a:endParaRPr lang="en-US" sz="1550" dirty="0"/>
          </a:p>
        </p:txBody>
      </p:sp>
      <p:sp>
        <p:nvSpPr>
          <p:cNvPr id="8" name="Shape 5"/>
          <p:cNvSpPr/>
          <p:nvPr/>
        </p:nvSpPr>
        <p:spPr>
          <a:xfrm>
            <a:off x="6181368" y="3703558"/>
            <a:ext cx="446723" cy="446723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9" name="Text 6"/>
          <p:cNvSpPr/>
          <p:nvPr/>
        </p:nvSpPr>
        <p:spPr>
          <a:xfrm>
            <a:off x="6264593" y="3751719"/>
            <a:ext cx="280273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6826568" y="3703558"/>
            <a:ext cx="3054906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Исследовательская работа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6826568" y="4114562"/>
            <a:ext cx="7108865" cy="635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Углубленное изучение истории музыки и биографий композиторов способствует развитию аналитического мышления.</a:t>
            </a:r>
            <a:endParaRPr lang="en-US" sz="1550" dirty="0"/>
          </a:p>
        </p:txBody>
      </p:sp>
      <p:sp>
        <p:nvSpPr>
          <p:cNvPr id="12" name="Shape 9"/>
          <p:cNvSpPr/>
          <p:nvPr/>
        </p:nvSpPr>
        <p:spPr>
          <a:xfrm>
            <a:off x="6181368" y="5171718"/>
            <a:ext cx="446723" cy="446723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13" name="Text 10"/>
          <p:cNvSpPr/>
          <p:nvPr/>
        </p:nvSpPr>
        <p:spPr>
          <a:xfrm>
            <a:off x="6264593" y="5219879"/>
            <a:ext cx="280273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6826568" y="5171718"/>
            <a:ext cx="3886557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Участие в конкурсах и фестивалях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6826568" y="5582722"/>
            <a:ext cx="7108865" cy="635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Мотивация к самосовершенствованию через выступления и соревнования на различных уровнях.</a:t>
            </a:r>
            <a:endParaRPr lang="en-US" sz="1550" dirty="0"/>
          </a:p>
        </p:txBody>
      </p:sp>
      <p:sp>
        <p:nvSpPr>
          <p:cNvPr id="16" name="Shape 13"/>
          <p:cNvSpPr/>
          <p:nvPr/>
        </p:nvSpPr>
        <p:spPr>
          <a:xfrm>
            <a:off x="6181368" y="6639877"/>
            <a:ext cx="446723" cy="446723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17" name="Text 14"/>
          <p:cNvSpPr/>
          <p:nvPr/>
        </p:nvSpPr>
        <p:spPr>
          <a:xfrm>
            <a:off x="6264593" y="6688038"/>
            <a:ext cx="280273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4</a:t>
            </a:r>
            <a:endParaRPr lang="en-US" sz="2200" dirty="0"/>
          </a:p>
        </p:txBody>
      </p:sp>
      <p:sp>
        <p:nvSpPr>
          <p:cNvPr id="18" name="Text 15"/>
          <p:cNvSpPr/>
          <p:nvPr/>
        </p:nvSpPr>
        <p:spPr>
          <a:xfrm>
            <a:off x="6826568" y="6639877"/>
            <a:ext cx="2786063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Организация концертов</a:t>
            </a:r>
            <a:endParaRPr lang="en-US" sz="1800" dirty="0"/>
          </a:p>
        </p:txBody>
      </p:sp>
      <p:sp>
        <p:nvSpPr>
          <p:cNvPr id="19" name="Text 16"/>
          <p:cNvSpPr/>
          <p:nvPr/>
        </p:nvSpPr>
        <p:spPr>
          <a:xfrm>
            <a:off x="6826568" y="7050881"/>
            <a:ext cx="7108865" cy="635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Практическая демонстрация своих музыкальных достижений и опыт выступлений перед аудиторией.</a:t>
            </a:r>
            <a:endParaRPr lang="en-US" sz="1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719739"/>
            <a:ext cx="1158585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Внеурочная деятельность: Хоровое пение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022044"/>
            <a:ext cx="2800826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Создание хорового коллектива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965258"/>
            <a:ext cx="2800826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Объединение музыкально одарённых детей в команду для совместного творческого развития.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4230053" y="3022044"/>
            <a:ext cx="280082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Репертуар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230053" y="3613309"/>
            <a:ext cx="2800826" cy="2681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Классические произведения, народные песни и современные композиции, расширяющие музыкальный кругозор.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7622381" y="3022044"/>
            <a:ext cx="280082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Выступления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22381" y="3613309"/>
            <a:ext cx="2800826" cy="2681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Участие в школьных и городских мероприятиях, повышение исполнительского мастерства и уверенности на сцене.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11014710" y="3022044"/>
            <a:ext cx="280082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Мастер-классы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1014710" y="3613309"/>
            <a:ext cx="2800826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Приглашение профессиональных музыкантов для повышения квалификации и обмена опытом.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6733" y="770096"/>
            <a:ext cx="7623334" cy="1277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Пример из практики: Урок музыки в 6 классе</a:t>
            </a:r>
            <a:endParaRPr lang="en-US" sz="40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733" y="2373749"/>
            <a:ext cx="1086207" cy="192702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58814" y="2590919"/>
            <a:ext cx="3596283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Интерактивная презентация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7658814" y="3040618"/>
            <a:ext cx="6211253" cy="10429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Демонстрация звучания различных инструментов симфонического оркестра с использованием аудиоматериалов.</a:t>
            </a:r>
            <a:endParaRPr lang="en-US" sz="17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733" y="4300776"/>
            <a:ext cx="1086207" cy="157936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58814" y="4517946"/>
            <a:ext cx="3090029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Музыкальная викторина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7658814" y="4967645"/>
            <a:ext cx="6211253" cy="695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Проверка знаний через вопросы и ответы, стимулирующая активное слушание и внимание.</a:t>
            </a:r>
            <a:endParaRPr lang="en-US" sz="17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733" y="5880140"/>
            <a:ext cx="1086207" cy="157936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58814" y="6097310"/>
            <a:ext cx="2555915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Творческое задание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7658814" y="6547009"/>
            <a:ext cx="6211253" cy="695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Сочинение короткой мелодии, что развивает музыкальное мышление и индивидуальность исполнения.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8665" y="642342"/>
            <a:ext cx="7646670" cy="12584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950"/>
              </a:lnSpc>
              <a:buNone/>
            </a:pPr>
            <a:r>
              <a:rPr lang="en-US" sz="395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Пример из практики: Хоровое пение (репетиция)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748665" y="2221706"/>
            <a:ext cx="160377" cy="1127522"/>
          </a:xfrm>
          <a:prstGeom prst="roundRect">
            <a:avLst>
              <a:gd name="adj" fmla="val 20008"/>
            </a:avLst>
          </a:prstGeom>
          <a:solidFill>
            <a:srgbClr val="2F2B54"/>
          </a:solidFill>
          <a:ln/>
        </p:spPr>
      </p:sp>
      <p:sp>
        <p:nvSpPr>
          <p:cNvPr id="5" name="Text 2"/>
          <p:cNvSpPr/>
          <p:nvPr/>
        </p:nvSpPr>
        <p:spPr>
          <a:xfrm>
            <a:off x="1229916" y="2221706"/>
            <a:ext cx="3215045" cy="3145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Разучивание новой песни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1229916" y="2664619"/>
            <a:ext cx="7165419" cy="684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Фокус на совершенствовании вокально-хоровых навыков и адаптации коллективного звука.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1069538" y="3563064"/>
            <a:ext cx="160377" cy="1127522"/>
          </a:xfrm>
          <a:prstGeom prst="roundRect">
            <a:avLst>
              <a:gd name="adj" fmla="val 20008"/>
            </a:avLst>
          </a:prstGeom>
          <a:solidFill>
            <a:srgbClr val="2F2B54"/>
          </a:solidFill>
          <a:ln/>
        </p:spPr>
      </p:sp>
      <p:sp>
        <p:nvSpPr>
          <p:cNvPr id="8" name="Text 5"/>
          <p:cNvSpPr/>
          <p:nvPr/>
        </p:nvSpPr>
        <p:spPr>
          <a:xfrm>
            <a:off x="1550789" y="3563064"/>
            <a:ext cx="3197304" cy="3145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Ритмические упражнения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1550789" y="4005977"/>
            <a:ext cx="6844546" cy="684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Улучшение чувства ритма и координации через специальные упражнения.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1390412" y="4904423"/>
            <a:ext cx="160377" cy="1127522"/>
          </a:xfrm>
          <a:prstGeom prst="roundRect">
            <a:avLst>
              <a:gd name="adj" fmla="val 20008"/>
            </a:avLst>
          </a:prstGeom>
          <a:solidFill>
            <a:srgbClr val="2F2B54"/>
          </a:solidFill>
          <a:ln/>
        </p:spPr>
      </p:sp>
      <p:sp>
        <p:nvSpPr>
          <p:cNvPr id="11" name="Text 8"/>
          <p:cNvSpPr/>
          <p:nvPr/>
        </p:nvSpPr>
        <p:spPr>
          <a:xfrm>
            <a:off x="1871663" y="4904423"/>
            <a:ext cx="2516624" cy="3145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Работа над дикцией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1871663" y="5347335"/>
            <a:ext cx="6523673" cy="684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Тренировка чёткого произношения для выразительного исполнения произведений.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1711285" y="6245781"/>
            <a:ext cx="160377" cy="1127522"/>
          </a:xfrm>
          <a:prstGeom prst="roundRect">
            <a:avLst>
              <a:gd name="adj" fmla="val 20008"/>
            </a:avLst>
          </a:prstGeom>
          <a:solidFill>
            <a:srgbClr val="2F2B54"/>
          </a:solidFill>
          <a:ln/>
        </p:spPr>
      </p:sp>
      <p:sp>
        <p:nvSpPr>
          <p:cNvPr id="14" name="Text 11"/>
          <p:cNvSpPr/>
          <p:nvPr/>
        </p:nvSpPr>
        <p:spPr>
          <a:xfrm>
            <a:off x="2192536" y="6245781"/>
            <a:ext cx="3928586" cy="3145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Репетиция с концертмейстером</a:t>
            </a:r>
            <a:endParaRPr lang="en-US" sz="1950" dirty="0"/>
          </a:p>
        </p:txBody>
      </p:sp>
      <p:sp>
        <p:nvSpPr>
          <p:cNvPr id="15" name="Text 12"/>
          <p:cNvSpPr/>
          <p:nvPr/>
        </p:nvSpPr>
        <p:spPr>
          <a:xfrm>
            <a:off x="2192536" y="6688693"/>
            <a:ext cx="6202799" cy="684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Совершенствование музыкального исполнения и синхронизация звука всего коллектива.</a:t>
            </a:r>
            <a:endParaRPr lang="en-US" sz="1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71105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9023" y="3307437"/>
            <a:ext cx="5103257" cy="6378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Заключение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759023" y="4514493"/>
            <a:ext cx="487918" cy="487918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5" name="Text 2"/>
          <p:cNvSpPr/>
          <p:nvPr/>
        </p:nvSpPr>
        <p:spPr>
          <a:xfrm>
            <a:off x="1463754" y="4514493"/>
            <a:ext cx="3077289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Систематическая работа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1463754" y="4963478"/>
            <a:ext cx="3521512" cy="17353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Регулярное развитие музыкальной одарённости формирует прочный фундамент для будущей музыкальной культуры.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5202079" y="4514493"/>
            <a:ext cx="487918" cy="487918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8" name="Text 5"/>
          <p:cNvSpPr/>
          <p:nvPr/>
        </p:nvSpPr>
        <p:spPr>
          <a:xfrm>
            <a:off x="5906810" y="4514493"/>
            <a:ext cx="3521512" cy="637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Уникальность каждого ребёнка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5906810" y="5282327"/>
            <a:ext cx="3521512" cy="1388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Признание и поддержка индивидуальных талантов способствует гармоничному развитию личности.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9645134" y="4514493"/>
            <a:ext cx="487918" cy="487918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11" name="Text 8"/>
          <p:cNvSpPr/>
          <p:nvPr/>
        </p:nvSpPr>
        <p:spPr>
          <a:xfrm>
            <a:off x="10349865" y="4514493"/>
            <a:ext cx="255162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Задача педагога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10349865" y="4963478"/>
            <a:ext cx="3521512" cy="10412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Создать условия для раскрытия творческого потенциала и самореализации каждого ученика.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759023" y="6942773"/>
            <a:ext cx="13112353" cy="6941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Эффективное взаимодействие, инновационные методы и творческий подход помогут поддержать интерес детей к музыке и развить их способности на всех этапах обучения.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3890" y="651986"/>
            <a:ext cx="7291864" cy="5411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25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Следующие шаги и рекомендации</a:t>
            </a:r>
            <a:endParaRPr lang="en-US" sz="3400" dirty="0"/>
          </a:p>
        </p:txBody>
      </p:sp>
      <p:sp>
        <p:nvSpPr>
          <p:cNvPr id="4" name="Shape 1"/>
          <p:cNvSpPr/>
          <p:nvPr/>
        </p:nvSpPr>
        <p:spPr>
          <a:xfrm>
            <a:off x="643890" y="1468993"/>
            <a:ext cx="7856220" cy="1337429"/>
          </a:xfrm>
          <a:prstGeom prst="roundRect">
            <a:avLst>
              <a:gd name="adj" fmla="val 2063"/>
            </a:avLst>
          </a:prstGeom>
          <a:solidFill>
            <a:srgbClr val="2F2B54"/>
          </a:solidFill>
          <a:ln/>
        </p:spPr>
      </p:sp>
      <p:sp>
        <p:nvSpPr>
          <p:cNvPr id="5" name="Text 2"/>
          <p:cNvSpPr/>
          <p:nvPr/>
        </p:nvSpPr>
        <p:spPr>
          <a:xfrm>
            <a:off x="827842" y="1652945"/>
            <a:ext cx="2447925" cy="2705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Внедрение технологий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827842" y="2033826"/>
            <a:ext cx="7488317" cy="5886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Активное использование мультимедийных средств для повышения интерактивности уроков.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643890" y="2990374"/>
            <a:ext cx="7856220" cy="1043107"/>
          </a:xfrm>
          <a:prstGeom prst="roundRect">
            <a:avLst>
              <a:gd name="adj" fmla="val 2646"/>
            </a:avLst>
          </a:prstGeom>
          <a:solidFill>
            <a:srgbClr val="2F2B54"/>
          </a:solidFill>
          <a:ln/>
        </p:spPr>
      </p:sp>
      <p:sp>
        <p:nvSpPr>
          <p:cNvPr id="8" name="Text 5"/>
          <p:cNvSpPr/>
          <p:nvPr/>
        </p:nvSpPr>
        <p:spPr>
          <a:xfrm>
            <a:off x="827842" y="3174325"/>
            <a:ext cx="3097768" cy="2705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Профессиональное развитие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827842" y="3555206"/>
            <a:ext cx="7488317" cy="294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Повышение квалификации педагогов через мастер-классы и семинары.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643890" y="4217432"/>
            <a:ext cx="7856220" cy="1337429"/>
          </a:xfrm>
          <a:prstGeom prst="roundRect">
            <a:avLst>
              <a:gd name="adj" fmla="val 2063"/>
            </a:avLst>
          </a:prstGeom>
          <a:solidFill>
            <a:srgbClr val="2F2B54"/>
          </a:solidFill>
          <a:ln/>
        </p:spPr>
      </p:sp>
      <p:sp>
        <p:nvSpPr>
          <p:cNvPr id="11" name="Text 8"/>
          <p:cNvSpPr/>
          <p:nvPr/>
        </p:nvSpPr>
        <p:spPr>
          <a:xfrm>
            <a:off x="827842" y="4401383"/>
            <a:ext cx="2164437" cy="2705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Обратная связь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827842" y="4782264"/>
            <a:ext cx="7488317" cy="5886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Регулярный анализ результатов и корректировка методик на основе потребностей детей.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643890" y="5738813"/>
            <a:ext cx="7856220" cy="1043107"/>
          </a:xfrm>
          <a:prstGeom prst="roundRect">
            <a:avLst>
              <a:gd name="adj" fmla="val 2646"/>
            </a:avLst>
          </a:prstGeom>
          <a:solidFill>
            <a:srgbClr val="2F2B54"/>
          </a:solidFill>
          <a:ln/>
        </p:spPr>
      </p:sp>
      <p:sp>
        <p:nvSpPr>
          <p:cNvPr id="14" name="Text 11"/>
          <p:cNvSpPr/>
          <p:nvPr/>
        </p:nvSpPr>
        <p:spPr>
          <a:xfrm>
            <a:off x="827842" y="5922764"/>
            <a:ext cx="4173022" cy="2705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Расширение внеурочной деятельности</a:t>
            </a:r>
            <a:endParaRPr lang="en-US" sz="1700" dirty="0"/>
          </a:p>
        </p:txBody>
      </p:sp>
      <p:sp>
        <p:nvSpPr>
          <p:cNvPr id="15" name="Text 12"/>
          <p:cNvSpPr/>
          <p:nvPr/>
        </p:nvSpPr>
        <p:spPr>
          <a:xfrm>
            <a:off x="827842" y="6303645"/>
            <a:ext cx="7488317" cy="294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Создание новых творческих объединений, включая ансамбли и музыкальные клубы.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643890" y="6988850"/>
            <a:ext cx="7856220" cy="5886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Поддержка музыкально одарённых детей — залог их успешного будущего и вклад в развитие будущих поколений музыкантов.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2025-04-28T17:35:49Z</dcterms:created>
  <dcterms:modified xsi:type="dcterms:W3CDTF">2025-04-28T17:35:49Z</dcterms:modified>
</cp:coreProperties>
</file>