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6" r:id="rId1"/>
  </p:sldMasterIdLst>
  <p:notesMasterIdLst>
    <p:notesMasterId r:id="rId17"/>
  </p:notesMasterIdLst>
  <p:sldIdLst>
    <p:sldId id="256" r:id="rId2"/>
    <p:sldId id="337" r:id="rId3"/>
    <p:sldId id="339" r:id="rId4"/>
    <p:sldId id="331" r:id="rId5"/>
    <p:sldId id="338" r:id="rId6"/>
    <p:sldId id="315" r:id="rId7"/>
    <p:sldId id="316" r:id="rId8"/>
    <p:sldId id="318" r:id="rId9"/>
    <p:sldId id="336" r:id="rId10"/>
    <p:sldId id="319" r:id="rId11"/>
    <p:sldId id="322" r:id="rId12"/>
    <p:sldId id="265" r:id="rId13"/>
    <p:sldId id="325" r:id="rId14"/>
    <p:sldId id="332" r:id="rId15"/>
    <p:sldId id="33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1" autoAdjust="0"/>
    <p:restoredTop sz="94671" autoAdjust="0"/>
  </p:normalViewPr>
  <p:slideViewPr>
    <p:cSldViewPr>
      <p:cViewPr varScale="1">
        <p:scale>
          <a:sx n="81" d="100"/>
          <a:sy n="81" d="100"/>
        </p:scale>
        <p:origin x="1194" y="96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014C-FD83-48BA-8872-A87BA1BDC725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9AC93-944B-430E-9B5B-A065AACA50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831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9AC93-944B-430E-9B5B-A065AACA50B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120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9AC93-944B-430E-9B5B-A065AACA50B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496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9AC93-944B-430E-9B5B-A065AACA50B7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89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42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6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6376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95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2664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860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683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00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80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9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81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26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53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52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9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68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85E4C-E439-452C-B6CC-A405B627D6D0}" type="datetimeFigureOut">
              <a:rPr lang="ru-RU" smtClean="0"/>
              <a:pPr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A335BB7-9676-4A0E-AD73-3C105728CA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19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5810" y="1506220"/>
            <a:ext cx="7920990" cy="1115695"/>
          </a:xfrm>
        </p:spPr>
        <p:txBody>
          <a:bodyPr>
            <a:noAutofit/>
          </a:bodyPr>
          <a:lstStyle/>
          <a:p>
            <a:r>
              <a:rPr lang="ru-RU" sz="2800" dirty="0"/>
              <a:t>Методические аспекты в решении стереометрических задач на нахождение объёмов тел и площади </a:t>
            </a:r>
            <a:r>
              <a:rPr lang="ru-RU" sz="2800" dirty="0" smtClean="0"/>
              <a:t>поверхностей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4620" y="3684632"/>
            <a:ext cx="6408712" cy="230425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Учитель математики Лебедева Р.Г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ГБОУ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СОШ с. Герасимовка</a:t>
            </a:r>
          </a:p>
          <a:p>
            <a:pPr algn="r"/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1"/>
            <a:ext cx="6318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Во сколько раз увеличится объем куба, если его ребро увеличить в 5 раз? </a:t>
            </a:r>
            <a:endParaRPr lang="ru-RU" dirty="0"/>
          </a:p>
        </p:txBody>
      </p:sp>
      <p:pic>
        <p:nvPicPr>
          <p:cNvPr id="3" name="Объект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63958"/>
            <a:ext cx="4131310" cy="3599815"/>
          </a:xfrm>
          <a:prstGeom prst="rect">
            <a:avLst/>
          </a:prstGeom>
        </p:spPr>
      </p:pic>
      <p:pic>
        <p:nvPicPr>
          <p:cNvPr id="4" name="Picture 3" descr="C:\Users\ПК\Documents\Чертежи для статьи\Объем куба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412776"/>
            <a:ext cx="21812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ПК\Documents\Чертежи для статьи\Отношение объемов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399" y="2924944"/>
            <a:ext cx="2181225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44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404664"/>
            <a:ext cx="6624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 сосуд, имеющий форму правильной призмы, налили воду. Уровень воды составил 20 см. На какой высоте будет находиться уровень воды, если ее перелить в сосуд такой же формы, у которого сторона основания в 2 раза больше, чем у первого? </a:t>
            </a:r>
            <a:endParaRPr lang="ru-RU" dirty="0"/>
          </a:p>
        </p:txBody>
      </p:sp>
      <p:pic>
        <p:nvPicPr>
          <p:cNvPr id="3" name="Объект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81992"/>
            <a:ext cx="2319655" cy="2879725"/>
          </a:xfrm>
          <a:prstGeom prst="rect">
            <a:avLst/>
          </a:prstGeom>
        </p:spPr>
      </p:pic>
      <p:pic>
        <p:nvPicPr>
          <p:cNvPr id="4" name="Picture 2" descr="C:\Users\ПК\Documents\Чертежи для статьи\Формула объема 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7" y="2695575"/>
            <a:ext cx="218122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ПК\Documents\Чертежи для статьи\Отношение площадей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533650"/>
            <a:ext cx="189547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681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17885"/>
            <a:ext cx="6984776" cy="1872208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/>
              <a:t>Два ребра прямоугольного параллелепипеда, выходящие из одной вершины, равны 6 и 3. Объем параллелепипеда равен 108. Найти его диагональ.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34950"/>
            <a:ext cx="3960000" cy="2714628"/>
          </a:xfrm>
        </p:spPr>
      </p:pic>
      <p:pic>
        <p:nvPicPr>
          <p:cNvPr id="12290" name="Picture 2" descr="C:\Users\ПК\Documents\Чертежи для статьи\Диагональ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581" y="3822551"/>
            <a:ext cx="31908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ПК\Documents\Чертежи для статьи\Объем 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837" y="2286000"/>
            <a:ext cx="18002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ПК\Documents\Чертежи для статьи\Объем 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071" y="2290093"/>
            <a:ext cx="18002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ПК\Documents\Чертежи для статьи\Объем 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071" y="2286000"/>
            <a:ext cx="18002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ПК\Documents\Чертежи для статьи\Диагональ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793344"/>
            <a:ext cx="31908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14282" y="214290"/>
          <a:ext cx="8572559" cy="5926958"/>
        </p:xfrm>
        <a:graphic>
          <a:graphicData uri="http://schemas.openxmlformats.org/drawingml/2006/table">
            <a:tbl>
              <a:tblPr/>
              <a:tblGrid>
                <a:gridCol w="2913988"/>
                <a:gridCol w="5658571"/>
              </a:tblGrid>
              <a:tr h="105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err="1" smtClean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Типы</a:t>
                      </a:r>
                      <a:r>
                        <a:rPr lang="ru-RU" sz="1200" smtClean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 </a:t>
                      </a:r>
                      <a:r>
                        <a:rPr lang="en-US" sz="1200" smtClean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задач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Методырешения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8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 err="1" smtClean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Угол</a:t>
                      </a:r>
                      <a:r>
                        <a:rPr lang="ru-RU" sz="1200" b="1" dirty="0" smtClean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между</a:t>
                      </a:r>
                      <a:r>
                        <a:rPr lang="ru-RU" sz="1200" b="1" dirty="0" smtClean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прямыми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1) Находимуголмеждупрямымикакуголтреугольника (теоремакосинусов). Пользуемсяопределениемугламеждускрещивающимисяпрямыми.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2) Возможно–применениетеоремыотрехперпендикулярах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3) Векторно-координатныйспособ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5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Уголмеждупрямойиплоскостью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1) Поопределению (какуголмеждупрямойиеепроекциейнаплоскость)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2) Векторно-координатныйспособ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3) Вслучаеперпендикулярностипрямойиплоскости–доказываем, чтопрямаяперпендикулярнадвумпересекающимсяпрямым, лежащимвплоскости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51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Уголмеждуплоскостями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4) Поопределению (какуголмеждуперпендикулярами, проведеннымивэтихплоскостяхклинииихпересечения)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5) Спомощьюформулыплощадипрямоугольнойпроекциифигуры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6) Векторно-координатныйспособ–какуголмеждунормалямикплоскостям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Расстояниеотточкидоплоскости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1) Поопределению (какдлинуперпендикуляра, опущенногоизточкинаплоскость)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2) Спомощьюметодаобъемов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3) Координатныйспособ. Пользуемсяформулойрасстоянияотточкидоплоскости.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Расстояниемеждускрещивающимисяпрямыми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1) </a:t>
                      </a:r>
                      <a:r>
                        <a:rPr lang="ru-RU" sz="1200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Поопределению</a:t>
                      </a: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 (</a:t>
                      </a:r>
                      <a:r>
                        <a:rPr lang="ru-RU" sz="1200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какдлинуихобщегоперпендикуляра</a:t>
                      </a: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2) </a:t>
                      </a:r>
                      <a:r>
                        <a:rPr lang="ru-RU" sz="1200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Какрасстояниемеждуоднойизэтихпрямыхипараллельнойейплоскостью</a:t>
                      </a: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вкоторойлежитдругаяпрямая</a:t>
                      </a: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3) </a:t>
                      </a:r>
                      <a:r>
                        <a:rPr lang="ru-RU" sz="1200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Какрасстояниемеждупараллельнымиплоскостями</a:t>
                      </a: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вкоторыхлежатэтипрямые</a:t>
                      </a: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1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Нахождениерадиусасферы, вписаннойвмногогранник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1) </a:t>
                      </a:r>
                      <a:r>
                        <a:rPr lang="ru-RU" sz="1200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Находимцентрсферыкакточку</a:t>
                      </a: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равноудаленнуюотвсехгранеймногогранника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2) Разбиваеммногогранникнапирамидысобщейвершинойвцентревписаннойсферы. </a:t>
                      </a:r>
                      <a:r>
                        <a:rPr lang="en-US" sz="1200" dirty="0" err="1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Представляемобъеммногогранникакаксуммуобъемовэтихпирамид</a:t>
                      </a:r>
                      <a:r>
                        <a:rPr lang="en-US" sz="1200" dirty="0">
                          <a:solidFill>
                            <a:srgbClr val="212529"/>
                          </a:solidFill>
                          <a:latin typeface="Times New Roman" pitchFamily="18" charset="0"/>
                          <a:ea typeface="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348" marR="11348" marT="11348" marB="1134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6903" t="16601" r="11054" b="6252"/>
          <a:stretch>
            <a:fillRect/>
          </a:stretch>
        </p:blipFill>
        <p:spPr bwMode="auto">
          <a:xfrm>
            <a:off x="357158" y="642918"/>
            <a:ext cx="8072494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0116" y="436850"/>
            <a:ext cx="3096343" cy="4279056"/>
          </a:xfrm>
        </p:spPr>
        <p:txBody>
          <a:bodyPr/>
          <a:lstStyle/>
          <a:p>
            <a:r>
              <a:rPr lang="ru-RU" altLang="en-US" dirty="0" smtClean="0"/>
              <a:t>Спасибо за внимание</a:t>
            </a:r>
            <a:endParaRPr lang="ru-RU" altLang="en-US" dirty="0"/>
          </a:p>
        </p:txBody>
      </p:sp>
      <p:sp>
        <p:nvSpPr>
          <p:cNvPr id="7" name="Замещающее содержимое 6"/>
          <p:cNvSpPr>
            <a:spLocks noGrp="1"/>
          </p:cNvSpPr>
          <p:nvPr>
            <p:ph idx="1"/>
          </p:nvPr>
        </p:nvSpPr>
        <p:spPr>
          <a:xfrm>
            <a:off x="827584" y="446089"/>
            <a:ext cx="8208912" cy="2550863"/>
          </a:xfrm>
        </p:spPr>
        <p:txBody>
          <a:bodyPr>
            <a:normAutofit/>
          </a:bodyPr>
          <a:lstStyle/>
          <a:p>
            <a:r>
              <a:rPr lang="ru-RU" sz="2400" smtClean="0"/>
              <a:t>Чтобы </a:t>
            </a:r>
            <a:r>
              <a:rPr lang="ru-RU" sz="2400" dirty="0"/>
              <a:t>научить решать задачи, надо </a:t>
            </a:r>
            <a:r>
              <a:rPr lang="ru-RU" sz="2400"/>
              <a:t>их </a:t>
            </a:r>
            <a:r>
              <a:rPr lang="ru-RU" sz="2400" smtClean="0"/>
              <a:t>решать</a:t>
            </a:r>
            <a:r>
              <a:rPr lang="ru-RU" sz="2400"/>
              <a:t>!</a:t>
            </a:r>
            <a:endParaRPr lang="ru-RU" altLang="en-US" sz="2400" dirty="0"/>
          </a:p>
        </p:txBody>
      </p:sp>
      <p:sp>
        <p:nvSpPr>
          <p:cNvPr id="6" name="Замещающий текст 5"/>
          <p:cNvSpPr>
            <a:spLocks noGrp="1"/>
          </p:cNvSpPr>
          <p:nvPr>
            <p:ph type="body" sz="half" idx="2"/>
          </p:nvPr>
        </p:nvSpPr>
        <p:spPr>
          <a:xfrm>
            <a:off x="1187624" y="3789039"/>
            <a:ext cx="5040560" cy="2072009"/>
          </a:xfrm>
        </p:spPr>
        <p:txBody>
          <a:bodyPr/>
          <a:lstStyle/>
          <a:p>
            <a:r>
              <a:rPr lang="ru-RU" altLang="en-US" dirty="0" smtClean="0"/>
              <a:t> </a:t>
            </a:r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548441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sz="2000" dirty="0" smtClean="0"/>
              <a:t>Работа с учителем</a:t>
            </a:r>
            <a:endParaRPr lang="ru-RU" altLang="en-US" sz="2000" dirty="0"/>
          </a:p>
        </p:txBody>
      </p:sp>
      <p:pic>
        <p:nvPicPr>
          <p:cNvPr id="322" name="Изображение 175" descr="IMG_25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11885" y="2690495"/>
            <a:ext cx="3352800" cy="2085975"/>
          </a:xfrm>
          <a:prstGeom prst="rect">
            <a:avLst/>
          </a:prstGeom>
        </p:spPr>
      </p:pic>
      <p:pic>
        <p:nvPicPr>
          <p:cNvPr id="328" name="Изображение 176" descr="IMG_25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430837" y="2967831"/>
            <a:ext cx="3009900" cy="2105025"/>
          </a:xfrm>
          <a:prstGeom prst="rect">
            <a:avLst/>
          </a:prstGeom>
        </p:spPr>
      </p:pic>
      <p:sp>
        <p:nvSpPr>
          <p:cNvPr id="100" name="Текстовое поле 99"/>
          <p:cNvSpPr txBox="1"/>
          <p:nvPr/>
        </p:nvSpPr>
        <p:spPr>
          <a:xfrm>
            <a:off x="1511935" y="1393825"/>
            <a:ext cx="78393925" cy="12700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endParaRPr lang="en-US" altLang="en-US" b="0" dirty="0">
              <a:solidFill>
                <a:srgbClr val="000000"/>
              </a:solidFill>
              <a:latin typeface="sans-serif" charset="0"/>
              <a:ea typeface="SimSun" panose="02010600030101010101" pitchFamily="2" charset="-122"/>
            </a:endParaRPr>
          </a:p>
        </p:txBody>
      </p:sp>
      <p:graphicFrame>
        <p:nvGraphicFramePr>
          <p:cNvPr id="5" name="Таблица 4"/>
          <p:cNvGraphicFramePr/>
          <p:nvPr>
            <p:extLst/>
          </p:nvPr>
        </p:nvGraphicFramePr>
        <p:xfrm>
          <a:off x="203200" y="1772816"/>
          <a:ext cx="8940800" cy="4948884"/>
        </p:xfrm>
        <a:graphic>
          <a:graphicData uri="http://schemas.openxmlformats.org/drawingml/2006/table">
            <a:tbl>
              <a:tblPr/>
              <a:tblGrid>
                <a:gridCol w="2763669"/>
                <a:gridCol w="1706731"/>
                <a:gridCol w="2235200"/>
                <a:gridCol w="2235200"/>
              </a:tblGrid>
              <a:tr h="1510359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03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700" b="0" dirty="0">
                        <a:solidFill>
                          <a:srgbClr val="000000"/>
                        </a:solidFill>
                        <a:latin typeface="sans-serif" charset="0"/>
                        <a:ea typeface="sans-serif" charset="0"/>
                        <a:cs typeface="sans-serif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81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Текстовое поле 7"/>
          <p:cNvSpPr txBox="1"/>
          <p:nvPr/>
        </p:nvSpPr>
        <p:spPr>
          <a:xfrm>
            <a:off x="4356100" y="5085080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en-US" b="0">
                <a:solidFill>
                  <a:srgbClr val="212529"/>
                </a:solidFill>
                <a:latin typeface="Times New Roman" panose="02020603050405020304" charset="0"/>
                <a:cs typeface="sans-serif" charset="0"/>
              </a:rPr>
              <a:t> </a:t>
            </a:r>
            <a:endParaRPr lang="ru-RU" altLang="en-US"/>
          </a:p>
        </p:txBody>
      </p:sp>
      <p:graphicFrame>
        <p:nvGraphicFramePr>
          <p:cNvPr id="11" name="Таблица 10"/>
          <p:cNvGraphicFramePr/>
          <p:nvPr>
            <p:extLst/>
          </p:nvPr>
        </p:nvGraphicFramePr>
        <p:xfrm>
          <a:off x="1023620" y="5029200"/>
          <a:ext cx="6746240" cy="1384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6560"/>
                <a:gridCol w="1686560"/>
                <a:gridCol w="1686560"/>
                <a:gridCol w="1686560"/>
              </a:tblGrid>
              <a:tr h="5600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 dirty="0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№</a:t>
                      </a: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 dirty="0" err="1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высота</a:t>
                      </a: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радиус</a:t>
                      </a:r>
                      <a:endParaRPr lang="en-US" altLang="en-US" sz="1200" b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объём</a:t>
                      </a:r>
                      <a:endParaRPr lang="en-US" altLang="en-US" sz="1200" b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</a:tr>
              <a:tr h="4121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 dirty="0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</a:t>
                      </a: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 dirty="0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h</a:t>
                      </a: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 dirty="0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2R</a:t>
                      </a: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700" b="0" dirty="0">
                          <a:solidFill>
                            <a:srgbClr val="000000"/>
                          </a:solidFill>
                          <a:latin typeface="sans-serif" charset="0"/>
                          <a:cs typeface="sans-serif" charset="0"/>
                        </a:rPr>
                        <a:t>П</a:t>
                      </a:r>
                      <a:r>
                        <a:rPr lang="en-US" sz="1200" b="0" dirty="0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( 2</a:t>
                      </a:r>
                      <a:r>
                        <a:rPr lang="en-US" sz="700" b="0" dirty="0">
                          <a:solidFill>
                            <a:srgbClr val="000000"/>
                          </a:solidFill>
                          <a:latin typeface="sans-serif" charset="0"/>
                          <a:cs typeface="sans-serif" charset="0"/>
                        </a:rPr>
                        <a:t>R)²h= 4ПR²h</a:t>
                      </a:r>
                      <a:endParaRPr lang="en-US" altLang="en-US" sz="700" b="0" dirty="0">
                        <a:solidFill>
                          <a:srgbClr val="000000"/>
                        </a:solidFill>
                        <a:latin typeface="sans-serif" charset="0"/>
                        <a:ea typeface="sans-serif" charset="0"/>
                        <a:cs typeface="sans-serif" charset="0"/>
                      </a:endParaRPr>
                    </a:p>
                  </a:txBody>
                  <a:tcPr marL="68580" marR="68580" marT="0" marB="0"/>
                </a:tc>
              </a:tr>
              <a:tr h="4121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lang="en-US" altLang="en-US" sz="1200" b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 dirty="0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2h</a:t>
                      </a: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 dirty="0">
                          <a:solidFill>
                            <a:srgbClr val="212529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</a:t>
                      </a: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700" b="0" dirty="0">
                          <a:solidFill>
                            <a:srgbClr val="000000"/>
                          </a:solidFill>
                          <a:latin typeface="sans-serif" charset="0"/>
                          <a:cs typeface="sans-serif" charset="0"/>
                        </a:rPr>
                        <a:t>ПR²2h = 2ПR²h</a:t>
                      </a:r>
                      <a:endParaRPr lang="en-US" altLang="en-US" sz="1200" b="0" dirty="0">
                        <a:solidFill>
                          <a:srgbClr val="212529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155133" y="2232288"/>
            <a:ext cx="3429024" cy="23574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Найдите отношение объема второй кружки к объему первой.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53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7344736" cy="1944216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/>
              <a:t>Объем </a:t>
            </a:r>
            <a:r>
              <a:rPr lang="ru-RU" sz="2000" b="1" dirty="0" smtClean="0"/>
              <a:t>пирамиды </a:t>
            </a:r>
            <a:r>
              <a:rPr lang="ru-RU" sz="2000" b="1" dirty="0"/>
              <a:t>SABC равен 15. Плоскость проходит через сторону АВ </a:t>
            </a:r>
            <a:r>
              <a:rPr lang="ru-RU" sz="2000" b="1" dirty="0" smtClean="0"/>
              <a:t>основания и делит ребро </a:t>
            </a:r>
            <a:r>
              <a:rPr lang="ru-RU" sz="2000" b="1" dirty="0"/>
              <a:t>SC в отношении 1 : 2, считая от вершины S. Найти объем пирамиды DABC</a:t>
            </a:r>
            <a:r>
              <a:rPr lang="ru-RU" sz="3200" b="1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48" y="2348880"/>
            <a:ext cx="2808312" cy="2975008"/>
          </a:xfrm>
        </p:spPr>
      </p:pic>
      <p:pic>
        <p:nvPicPr>
          <p:cNvPr id="14338" name="Picture 2" descr="C:\Users\ПК\Documents\Чертежи для статьи\Объем пирамиды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91" y="2924944"/>
            <a:ext cx="21812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C:\Users\ПК\Documents\Чертежи для статьи\Отношение высот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400" y="2924944"/>
            <a:ext cx="19050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13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619672" y="273050"/>
            <a:ext cx="7272728" cy="1571774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/>
              <a:t>Боковые ребра правильной треугольной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пирамиды  взаимно  </a:t>
            </a:r>
            <a:r>
              <a:rPr lang="ru-RU" sz="2000" b="1" dirty="0"/>
              <a:t>перпендикулярны </a:t>
            </a:r>
            <a:r>
              <a:rPr lang="ru-RU" sz="2000" b="1" dirty="0" smtClean="0"/>
              <a:t> и </a:t>
            </a:r>
            <a:r>
              <a:rPr lang="ru-RU" sz="2000" b="1" dirty="0"/>
              <a:t>равны 6. Найти объем пирамиды</a:t>
            </a:r>
          </a:p>
        </p:txBody>
      </p:sp>
      <p:pic>
        <p:nvPicPr>
          <p:cNvPr id="16" name="Объект 1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32856"/>
            <a:ext cx="3733800" cy="3141418"/>
          </a:xfrm>
        </p:spPr>
      </p:pic>
      <p:pic>
        <p:nvPicPr>
          <p:cNvPr id="17" name="Объект 16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515" y="2132856"/>
            <a:ext cx="3184949" cy="2880000"/>
          </a:xfrm>
        </p:spPr>
      </p:pic>
      <p:sp>
        <p:nvSpPr>
          <p:cNvPr id="19" name="Круговая стрелка 18"/>
          <p:cNvSpPr/>
          <p:nvPr/>
        </p:nvSpPr>
        <p:spPr>
          <a:xfrm rot="20297668">
            <a:off x="4045834" y="2348880"/>
            <a:ext cx="1728192" cy="2016224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10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en-US" dirty="0"/>
          </a:p>
        </p:txBody>
      </p:sp>
      <p:pic>
        <p:nvPicPr>
          <p:cNvPr id="3" name="Замещающее содержимое 2" descr="Рисунок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2206327"/>
            <a:ext cx="1837888" cy="177495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31640" y="863092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12529"/>
                </a:solidFill>
                <a:latin typeface="Times New Roman" panose="02020603050405020304" pitchFamily="18" charset="0"/>
                <a:ea typeface=""/>
              </a:rPr>
              <a:t>Найти объем 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"/>
              </a:rPr>
              <a:t>,</a:t>
            </a:r>
            <a:r>
              <a:rPr lang="ru-RU" sz="2000" dirty="0" smtClean="0">
                <a:solidFill>
                  <a:srgbClr val="212529"/>
                </a:solidFill>
                <a:latin typeface="Times New Roman" panose="02020603050405020304" pitchFamily="18" charset="0"/>
                <a:ea typeface=""/>
              </a:rPr>
              <a:t> 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"/>
              </a:rPr>
              <a:t>площадь поверхности </a:t>
            </a:r>
            <a:r>
              <a:rPr lang="ru-RU" sz="2000" dirty="0" smtClean="0">
                <a:solidFill>
                  <a:srgbClr val="212529"/>
                </a:solidFill>
                <a:latin typeface="Times New Roman" panose="02020603050405020304" pitchFamily="18" charset="0"/>
                <a:ea typeface=""/>
              </a:rPr>
              <a:t>многогранника, цилиндра, 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"/>
              </a:rPr>
              <a:t>из которого какая-нибудь часть </a:t>
            </a:r>
            <a:r>
              <a:rPr lang="ru-RU" sz="2000" dirty="0" smtClean="0">
                <a:solidFill>
                  <a:srgbClr val="212529"/>
                </a:solidFill>
                <a:latin typeface="Times New Roman" panose="02020603050405020304" pitchFamily="18" charset="0"/>
                <a:ea typeface=""/>
              </a:rPr>
              <a:t>вырезана или</a:t>
            </a:r>
            <a:r>
              <a:rPr lang="ru-RU" sz="2000" dirty="0" smtClean="0">
                <a:solidFill>
                  <a:srgbClr val="212529"/>
                </a:solidFill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если одно объемное тело вписано в </a:t>
            </a:r>
            <a:r>
              <a:rPr lang="ru-RU" sz="2000" dirty="0" smtClean="0">
                <a:solidFill>
                  <a:srgbClr val="212529"/>
                </a:solidFill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другое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rgbClr val="212529"/>
                </a:solidFill>
                <a:latin typeface="Times New Roman" panose="02020603050405020304" pitchFamily="18" charset="0"/>
                <a:ea typeface=""/>
              </a:rPr>
              <a:t>.</a:t>
            </a:r>
            <a:endParaRPr lang="ru-RU" dirty="0"/>
          </a:p>
        </p:txBody>
      </p:sp>
      <p:pic>
        <p:nvPicPr>
          <p:cNvPr id="6" name="Изображение 171" descr="IMG_256"/>
          <p:cNvPicPr/>
          <p:nvPr/>
        </p:nvPicPr>
        <p:blipFill>
          <a:blip r:embed="rId3"/>
          <a:stretch>
            <a:fillRect/>
          </a:stretch>
        </p:blipFill>
        <p:spPr>
          <a:xfrm>
            <a:off x="3691826" y="2206327"/>
            <a:ext cx="2104310" cy="158146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Изображение 179" descr="IMG_256"/>
          <p:cNvPicPr/>
          <p:nvPr/>
        </p:nvPicPr>
        <p:blipFill>
          <a:blip r:embed="rId4"/>
          <a:stretch>
            <a:fillRect/>
          </a:stretch>
        </p:blipFill>
        <p:spPr>
          <a:xfrm>
            <a:off x="3230335" y="4509120"/>
            <a:ext cx="1773713" cy="13374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Изображение 177" descr="IMG_256"/>
          <p:cNvPicPr/>
          <p:nvPr/>
        </p:nvPicPr>
        <p:blipFill>
          <a:blip r:embed="rId5"/>
          <a:stretch>
            <a:fillRect/>
          </a:stretch>
        </p:blipFill>
        <p:spPr>
          <a:xfrm>
            <a:off x="1101034" y="4484796"/>
            <a:ext cx="2054208" cy="1604839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Изображение 172" descr="IMG_256"/>
          <p:cNvPicPr/>
          <p:nvPr/>
        </p:nvPicPr>
        <p:blipFill>
          <a:blip r:embed="rId6"/>
          <a:stretch>
            <a:fillRect/>
          </a:stretch>
        </p:blipFill>
        <p:spPr>
          <a:xfrm>
            <a:off x="6712979" y="2061545"/>
            <a:ext cx="1767840" cy="1762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Изображение 174" descr="IMG_256"/>
          <p:cNvPicPr/>
          <p:nvPr/>
        </p:nvPicPr>
        <p:blipFill>
          <a:blip r:embed="rId7"/>
          <a:stretch>
            <a:fillRect/>
          </a:stretch>
        </p:blipFill>
        <p:spPr>
          <a:xfrm>
            <a:off x="6868050" y="4509120"/>
            <a:ext cx="1880414" cy="15805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Изображение 173" descr="IMG_256"/>
          <p:cNvPicPr/>
          <p:nvPr/>
        </p:nvPicPr>
        <p:blipFill>
          <a:blip r:embed="rId8"/>
          <a:stretch>
            <a:fillRect/>
          </a:stretch>
        </p:blipFill>
        <p:spPr>
          <a:xfrm>
            <a:off x="5202826" y="4715075"/>
            <a:ext cx="1657350" cy="115252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06907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16832"/>
            <a:ext cx="6246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Площадь треугольника АВС равна 120.</a:t>
            </a:r>
            <a:br>
              <a:rPr lang="ru-RU" b="1" dirty="0"/>
            </a:br>
            <a:r>
              <a:rPr lang="ru-RU" b="1" dirty="0"/>
              <a:t>КМ – средняя линия, параллельная АВ. Найти площадь четырехугольника АКМВ</a:t>
            </a:r>
            <a:r>
              <a:rPr lang="ru-RU" dirty="0"/>
              <a:t>. </a:t>
            </a:r>
          </a:p>
        </p:txBody>
      </p:sp>
      <p:pic>
        <p:nvPicPr>
          <p:cNvPr id="3" name="Объект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098358"/>
            <a:ext cx="2592288" cy="2346866"/>
          </a:xfrm>
          <a:prstGeom prst="rect">
            <a:avLst/>
          </a:prstGeom>
        </p:spPr>
      </p:pic>
      <p:pic>
        <p:nvPicPr>
          <p:cNvPr id="4" name="Picture 2" descr="C:\Users\ПК\Documents\Чертежи для статьи\Отношение площадей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893" y="2502396"/>
            <a:ext cx="189547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43108" y="571480"/>
            <a:ext cx="1722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Решаем устно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36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802" y="3230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Площадь правильного шестиугольника АВСДЕК равна 60. Найти площади  треугольников АОВ, АВС, АВЕ и четырехугольника ВСДЕ</a:t>
            </a:r>
            <a:endParaRPr lang="ru-RU" dirty="0"/>
          </a:p>
        </p:txBody>
      </p:sp>
      <p:pic>
        <p:nvPicPr>
          <p:cNvPr id="4" name="Picture 2" descr="C:\Users\ПК\Documents\Чертежи для статьи\шестиугольник 0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89" y="2141616"/>
            <a:ext cx="2275935" cy="216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ПК\Documents\Чертежи для статьи\Равенство площадей 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410368"/>
            <a:ext cx="1633850" cy="116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:\Users\ПК\Documents\Чертежи для статьи\Равенство площадей 2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934" y="5698400"/>
            <a:ext cx="1962522" cy="877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ПК\Documents\Чертежи для статьи\шестиугольник 021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4509120"/>
            <a:ext cx="2160241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ПК\Documents\Чертежи для статьи\шестиугольник 031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188641"/>
            <a:ext cx="2376265" cy="2016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ПК\Documents\Чертежи для статьи\шестиугольник 041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2822507"/>
            <a:ext cx="2520280" cy="22896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18345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606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Площадь грани прямоугольного </a:t>
            </a:r>
            <a:r>
              <a:rPr lang="ru-RU" b="1" dirty="0" smtClean="0"/>
              <a:t>параллелепипеда </a:t>
            </a:r>
            <a:r>
              <a:rPr lang="ru-RU" b="1" dirty="0"/>
              <a:t>равна 15. Ребро, перпендикулярное этой грани, равно 6. Найти объем параллелепипеда</a:t>
            </a:r>
            <a:endParaRPr lang="ru-RU" dirty="0"/>
          </a:p>
        </p:txBody>
      </p:sp>
      <p:pic>
        <p:nvPicPr>
          <p:cNvPr id="4" name="Объект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3689985" cy="3599815"/>
          </a:xfrm>
          <a:prstGeom prst="rect">
            <a:avLst/>
          </a:prstGeom>
        </p:spPr>
      </p:pic>
      <p:pic>
        <p:nvPicPr>
          <p:cNvPr id="5" name="Picture 2" descr="C:\Users\ПК\Documents\Чертежи для статьи\Формула объема 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83314"/>
            <a:ext cx="218122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306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404664"/>
            <a:ext cx="3600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Объём правильной треугольной пирамиды МАВС  равен 35. О – точка пересечения  медиан основания. Площадь треугольника АВС равна 5. Найти длину отрезка МО</a:t>
            </a:r>
            <a:r>
              <a:rPr lang="ru-RU" dirty="0"/>
              <a:t>. </a:t>
            </a:r>
          </a:p>
        </p:txBody>
      </p:sp>
      <p:pic>
        <p:nvPicPr>
          <p:cNvPr id="3" name="Объект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27994"/>
            <a:ext cx="3416300" cy="3096260"/>
          </a:xfrm>
          <a:prstGeom prst="rect">
            <a:avLst/>
          </a:prstGeom>
        </p:spPr>
      </p:pic>
      <p:pic>
        <p:nvPicPr>
          <p:cNvPr id="4" name="Picture 2" descr="C:\Users\ПК\Documents\Чертежи для статьи\Объем пирамиды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396" y="2909537"/>
            <a:ext cx="21812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22999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386</TotalTime>
  <Words>391</Words>
  <Application>Microsoft Office PowerPoint</Application>
  <PresentationFormat>Экран (4:3)</PresentationFormat>
  <Paragraphs>61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SimSun</vt:lpstr>
      <vt:lpstr>Arial</vt:lpstr>
      <vt:lpstr>Calibri</vt:lpstr>
      <vt:lpstr>Century Gothic</vt:lpstr>
      <vt:lpstr>sans-serif</vt:lpstr>
      <vt:lpstr>Times New Roman</vt:lpstr>
      <vt:lpstr>Wingdings 3</vt:lpstr>
      <vt:lpstr>Легкий дым</vt:lpstr>
      <vt:lpstr>Методические аспекты в решении стереометрических задач на нахождение объёмов тел и площади поверхностей</vt:lpstr>
      <vt:lpstr>Работа с учителем</vt:lpstr>
      <vt:lpstr>Объем пирамиды SABC равен 15. Плоскость проходит через сторону АВ основания и делит ребро SC в отношении 1 : 2, считая от вершины S. Найти объем пирамиды DABC.</vt:lpstr>
      <vt:lpstr>Боковые ребра правильной треугольной  пирамиды  взаимно  перпендикулярны  и равны 6. Найти объем пирамиды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Два ребра прямоугольного параллелепипеда, выходящие из одной вершины, равны 6 и 3. Объем параллелепипеда равен 108. Найти его диагональ.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ЕГЭ. Решение задач по теме «Объемы многогранников»</dc:title>
  <dc:creator>ПК</dc:creator>
  <cp:lastModifiedBy>Ученик</cp:lastModifiedBy>
  <cp:revision>126</cp:revision>
  <dcterms:created xsi:type="dcterms:W3CDTF">2020-05-11T01:48:00Z</dcterms:created>
  <dcterms:modified xsi:type="dcterms:W3CDTF">2024-01-23T08:32:07Z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CE2179FEB7DE46B29D7EC59B679100E0_12</vt:lpwstr>
  </property>
  <property fmtid="{D5CDD505-2E9C-101B-9397-08002B2CF9AE}" pid="3" name="KSOProductBuildVer">
    <vt:lpwstr>1049-12.2.0.13431</vt:lpwstr>
  </property>
</Properties>
</file>