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8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9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CC9E2-D273-4A40-A3E1-AB0EEA70075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FECA33-B966-44E8-B4DB-4F4C7383197E}">
      <dgm:prSet phldrT="[Текст]" custT="1"/>
      <dgm:spPr/>
      <dgm:t>
        <a:bodyPr/>
        <a:lstStyle/>
        <a:p>
          <a:r>
            <a:rPr lang="ru-RU" sz="2800" b="1" dirty="0" smtClean="0"/>
            <a:t>Цель </a:t>
          </a:r>
        </a:p>
        <a:p>
          <a:r>
            <a:rPr lang="ru-RU" sz="2800" b="1" dirty="0" smtClean="0"/>
            <a:t>формирования глобального мышления</a:t>
          </a:r>
          <a:endParaRPr lang="ru-RU" sz="2800" dirty="0"/>
        </a:p>
      </dgm:t>
    </dgm:pt>
    <dgm:pt modelId="{8176621A-3713-4965-B067-4A7544C31833}" type="parTrans" cxnId="{96805D15-D83F-43F8-81AB-F8137DD783EC}">
      <dgm:prSet/>
      <dgm:spPr/>
      <dgm:t>
        <a:bodyPr/>
        <a:lstStyle/>
        <a:p>
          <a:endParaRPr lang="ru-RU"/>
        </a:p>
      </dgm:t>
    </dgm:pt>
    <dgm:pt modelId="{56AB865C-CBCB-4E27-9DC6-65A84EEFD88D}" type="sibTrans" cxnId="{96805D15-D83F-43F8-81AB-F8137DD783EC}">
      <dgm:prSet/>
      <dgm:spPr/>
      <dgm:t>
        <a:bodyPr/>
        <a:lstStyle/>
        <a:p>
          <a:endParaRPr lang="ru-RU"/>
        </a:p>
      </dgm:t>
    </dgm:pt>
    <dgm:pt modelId="{6F7246EB-C55C-4A2D-A45D-5E576E63789C}">
      <dgm:prSet phldrT="[Текст]" custT="1"/>
      <dgm:spPr/>
      <dgm:t>
        <a:bodyPr/>
        <a:lstStyle/>
        <a:p>
          <a:pPr algn="ctr"/>
          <a:r>
            <a:rPr lang="ru-RU" sz="1300" dirty="0" smtClean="0"/>
            <a:t/>
          </a:r>
          <a:br>
            <a:rPr lang="ru-RU" sz="1300" dirty="0" smtClean="0"/>
          </a:br>
          <a:r>
            <a:rPr lang="ru-RU" sz="1300" dirty="0" smtClean="0"/>
            <a:t/>
          </a:r>
          <a:br>
            <a:rPr lang="ru-RU" sz="1300" dirty="0" smtClean="0"/>
          </a:br>
          <a:r>
            <a:rPr lang="ru-RU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создание условий для понимания целостности мира и взаимосвязи в нём, через организацию учебно-исследовательской и проектной деятельности школьников</a:t>
          </a:r>
          <a:endParaRPr lang="ru-RU" sz="3600" dirty="0"/>
        </a:p>
      </dgm:t>
    </dgm:pt>
    <dgm:pt modelId="{35E01B97-D9E7-4CAE-B7AD-BA8BF12B714E}" type="parTrans" cxnId="{58A005B7-3299-441B-8E35-21C6A5202533}">
      <dgm:prSet/>
      <dgm:spPr/>
      <dgm:t>
        <a:bodyPr/>
        <a:lstStyle/>
        <a:p>
          <a:endParaRPr lang="ru-RU"/>
        </a:p>
      </dgm:t>
    </dgm:pt>
    <dgm:pt modelId="{D82F6B32-0F4C-4315-8AAD-40AA7B220B5F}" type="sibTrans" cxnId="{58A005B7-3299-441B-8E35-21C6A5202533}">
      <dgm:prSet/>
      <dgm:spPr/>
      <dgm:t>
        <a:bodyPr/>
        <a:lstStyle/>
        <a:p>
          <a:endParaRPr lang="ru-RU"/>
        </a:p>
      </dgm:t>
    </dgm:pt>
    <dgm:pt modelId="{D37FA439-8DC9-4132-A71B-AC13AC5B2D2E}" type="pres">
      <dgm:prSet presAssocID="{7BBCC9E2-D273-4A40-A3E1-AB0EEA70075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A5071-8266-4EE1-B940-DE55F0C92D68}" type="pres">
      <dgm:prSet presAssocID="{9AFECA33-B966-44E8-B4DB-4F4C7383197E}" presName="root1" presStyleCnt="0"/>
      <dgm:spPr/>
    </dgm:pt>
    <dgm:pt modelId="{FD902BEA-A7FA-484B-BCB1-B4A8617BB098}" type="pres">
      <dgm:prSet presAssocID="{9AFECA33-B966-44E8-B4DB-4F4C7383197E}" presName="LevelOneTextNode" presStyleLbl="node0" presStyleIdx="0" presStyleCnt="1" custScaleX="182706" custScaleY="116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8A3533-DC42-421A-B71F-EFC6E93CB2E9}" type="pres">
      <dgm:prSet presAssocID="{9AFECA33-B966-44E8-B4DB-4F4C7383197E}" presName="level2hierChild" presStyleCnt="0"/>
      <dgm:spPr/>
    </dgm:pt>
    <dgm:pt modelId="{6BA2C6FB-BCE2-48B6-90C3-F23E81E1DEE8}" type="pres">
      <dgm:prSet presAssocID="{35E01B97-D9E7-4CAE-B7AD-BA8BF12B714E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20D884D7-83DE-411F-90B2-2B86A300D288}" type="pres">
      <dgm:prSet presAssocID="{35E01B97-D9E7-4CAE-B7AD-BA8BF12B714E}" presName="connTx" presStyleLbl="parChTrans1D2" presStyleIdx="0" presStyleCnt="1"/>
      <dgm:spPr/>
      <dgm:t>
        <a:bodyPr/>
        <a:lstStyle/>
        <a:p>
          <a:endParaRPr lang="ru-RU"/>
        </a:p>
      </dgm:t>
    </dgm:pt>
    <dgm:pt modelId="{E9F24205-E423-4210-B2D4-F98B8274391F}" type="pres">
      <dgm:prSet presAssocID="{6F7246EB-C55C-4A2D-A45D-5E576E63789C}" presName="root2" presStyleCnt="0"/>
      <dgm:spPr/>
    </dgm:pt>
    <dgm:pt modelId="{99558336-9622-4A70-B73E-2152004ECDB9}" type="pres">
      <dgm:prSet presAssocID="{6F7246EB-C55C-4A2D-A45D-5E576E63789C}" presName="LevelTwoTextNode" presStyleLbl="node2" presStyleIdx="0" presStyleCnt="1" custScaleX="206096" custScaleY="615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897A1A-BB43-4280-8515-FA7930B98371}" type="pres">
      <dgm:prSet presAssocID="{6F7246EB-C55C-4A2D-A45D-5E576E63789C}" presName="level3hierChild" presStyleCnt="0"/>
      <dgm:spPr/>
    </dgm:pt>
  </dgm:ptLst>
  <dgm:cxnLst>
    <dgm:cxn modelId="{E57F8912-DD94-46AD-A090-A6424EA73354}" type="presOf" srcId="{35E01B97-D9E7-4CAE-B7AD-BA8BF12B714E}" destId="{6BA2C6FB-BCE2-48B6-90C3-F23E81E1DEE8}" srcOrd="0" destOrd="0" presId="urn:microsoft.com/office/officeart/2008/layout/HorizontalMultiLevelHierarchy"/>
    <dgm:cxn modelId="{130E94BB-F5A7-41C9-AD7A-8440F4D2B25A}" type="presOf" srcId="{35E01B97-D9E7-4CAE-B7AD-BA8BF12B714E}" destId="{20D884D7-83DE-411F-90B2-2B86A300D288}" srcOrd="1" destOrd="0" presId="urn:microsoft.com/office/officeart/2008/layout/HorizontalMultiLevelHierarchy"/>
    <dgm:cxn modelId="{96805D15-D83F-43F8-81AB-F8137DD783EC}" srcId="{7BBCC9E2-D273-4A40-A3E1-AB0EEA700754}" destId="{9AFECA33-B966-44E8-B4DB-4F4C7383197E}" srcOrd="0" destOrd="0" parTransId="{8176621A-3713-4965-B067-4A7544C31833}" sibTransId="{56AB865C-CBCB-4E27-9DC6-65A84EEFD88D}"/>
    <dgm:cxn modelId="{AF43280A-401F-47FF-90F8-8EEC447E302E}" type="presOf" srcId="{9AFECA33-B966-44E8-B4DB-4F4C7383197E}" destId="{FD902BEA-A7FA-484B-BCB1-B4A8617BB098}" srcOrd="0" destOrd="0" presId="urn:microsoft.com/office/officeart/2008/layout/HorizontalMultiLevelHierarchy"/>
    <dgm:cxn modelId="{58A005B7-3299-441B-8E35-21C6A5202533}" srcId="{9AFECA33-B966-44E8-B4DB-4F4C7383197E}" destId="{6F7246EB-C55C-4A2D-A45D-5E576E63789C}" srcOrd="0" destOrd="0" parTransId="{35E01B97-D9E7-4CAE-B7AD-BA8BF12B714E}" sibTransId="{D82F6B32-0F4C-4315-8AAD-40AA7B220B5F}"/>
    <dgm:cxn modelId="{11629925-F4CD-4C51-8475-35190E74E463}" type="presOf" srcId="{6F7246EB-C55C-4A2D-A45D-5E576E63789C}" destId="{99558336-9622-4A70-B73E-2152004ECDB9}" srcOrd="0" destOrd="0" presId="urn:microsoft.com/office/officeart/2008/layout/HorizontalMultiLevelHierarchy"/>
    <dgm:cxn modelId="{18F81F3E-D3C8-4D3B-9F55-B7AE0448D05F}" type="presOf" srcId="{7BBCC9E2-D273-4A40-A3E1-AB0EEA700754}" destId="{D37FA439-8DC9-4132-A71B-AC13AC5B2D2E}" srcOrd="0" destOrd="0" presId="urn:microsoft.com/office/officeart/2008/layout/HorizontalMultiLevelHierarchy"/>
    <dgm:cxn modelId="{1A9989CA-491A-4FED-B2E5-BF2700222E1F}" type="presParOf" srcId="{D37FA439-8DC9-4132-A71B-AC13AC5B2D2E}" destId="{17AA5071-8266-4EE1-B940-DE55F0C92D68}" srcOrd="0" destOrd="0" presId="urn:microsoft.com/office/officeart/2008/layout/HorizontalMultiLevelHierarchy"/>
    <dgm:cxn modelId="{26764121-8E3B-4CE1-AAEC-0EB07C400545}" type="presParOf" srcId="{17AA5071-8266-4EE1-B940-DE55F0C92D68}" destId="{FD902BEA-A7FA-484B-BCB1-B4A8617BB098}" srcOrd="0" destOrd="0" presId="urn:microsoft.com/office/officeart/2008/layout/HorizontalMultiLevelHierarchy"/>
    <dgm:cxn modelId="{86AF4E2F-656F-4C23-8A12-0F80F3A965F5}" type="presParOf" srcId="{17AA5071-8266-4EE1-B940-DE55F0C92D68}" destId="{778A3533-DC42-421A-B71F-EFC6E93CB2E9}" srcOrd="1" destOrd="0" presId="urn:microsoft.com/office/officeart/2008/layout/HorizontalMultiLevelHierarchy"/>
    <dgm:cxn modelId="{A93973B7-8DC8-4F9B-9EF0-C495024D3C1D}" type="presParOf" srcId="{778A3533-DC42-421A-B71F-EFC6E93CB2E9}" destId="{6BA2C6FB-BCE2-48B6-90C3-F23E81E1DEE8}" srcOrd="0" destOrd="0" presId="urn:microsoft.com/office/officeart/2008/layout/HorizontalMultiLevelHierarchy"/>
    <dgm:cxn modelId="{03B51800-F0CC-4321-BD5F-CBFBCD3AD36B}" type="presParOf" srcId="{6BA2C6FB-BCE2-48B6-90C3-F23E81E1DEE8}" destId="{20D884D7-83DE-411F-90B2-2B86A300D288}" srcOrd="0" destOrd="0" presId="urn:microsoft.com/office/officeart/2008/layout/HorizontalMultiLevelHierarchy"/>
    <dgm:cxn modelId="{79E5A11F-BE0F-4609-9060-60F24E0B897F}" type="presParOf" srcId="{778A3533-DC42-421A-B71F-EFC6E93CB2E9}" destId="{E9F24205-E423-4210-B2D4-F98B8274391F}" srcOrd="1" destOrd="0" presId="urn:microsoft.com/office/officeart/2008/layout/HorizontalMultiLevelHierarchy"/>
    <dgm:cxn modelId="{A840F451-684E-4E44-95B8-6C020E72AADC}" type="presParOf" srcId="{E9F24205-E423-4210-B2D4-F98B8274391F}" destId="{99558336-9622-4A70-B73E-2152004ECDB9}" srcOrd="0" destOrd="0" presId="urn:microsoft.com/office/officeart/2008/layout/HorizontalMultiLevelHierarchy"/>
    <dgm:cxn modelId="{F4AD71C4-5DE3-4F6A-B90C-A15224243706}" type="presParOf" srcId="{E9F24205-E423-4210-B2D4-F98B8274391F}" destId="{71897A1A-BB43-4280-8515-FA7930B9837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2C6FB-BCE2-48B6-90C3-F23E81E1DEE8}">
      <dsp:nvSpPr>
        <dsp:cNvPr id="0" name=""/>
        <dsp:cNvSpPr/>
      </dsp:nvSpPr>
      <dsp:spPr>
        <a:xfrm>
          <a:off x="1632130" y="2834600"/>
          <a:ext cx="582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2810" y="4572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08965" y="2865749"/>
        <a:ext cx="29140" cy="29140"/>
      </dsp:txXfrm>
    </dsp:sp>
    <dsp:sp modelId="{FD902BEA-A7FA-484B-BCB1-B4A8617BB098}">
      <dsp:nvSpPr>
        <dsp:cNvPr id="0" name=""/>
        <dsp:cNvSpPr/>
      </dsp:nvSpPr>
      <dsp:spPr>
        <a:xfrm rot="16200000">
          <a:off x="-1906233" y="2068712"/>
          <a:ext cx="5453512" cy="162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Цель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формирования глобального мышления</a:t>
          </a:r>
          <a:endParaRPr lang="ru-RU" sz="2800" kern="1200" dirty="0"/>
        </a:p>
      </dsp:txBody>
      <dsp:txXfrm rot="16200000">
        <a:off x="-1906233" y="2068712"/>
        <a:ext cx="5453512" cy="1623215"/>
      </dsp:txXfrm>
    </dsp:sp>
    <dsp:sp modelId="{99558336-9622-4A70-B73E-2152004ECDB9}">
      <dsp:nvSpPr>
        <dsp:cNvPr id="0" name=""/>
        <dsp:cNvSpPr/>
      </dsp:nvSpPr>
      <dsp:spPr>
        <a:xfrm>
          <a:off x="2214941" y="144016"/>
          <a:ext cx="6005743" cy="5472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3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создание условий для понимания целостности мира и взаимосвязи в нём, через организацию учебно-исследовательской и проектной деятельности школьников</a:t>
          </a:r>
          <a:endParaRPr lang="ru-RU" sz="3600" kern="1200" dirty="0"/>
        </a:p>
      </dsp:txBody>
      <dsp:txXfrm>
        <a:off x="2214941" y="144016"/>
        <a:ext cx="6005743" cy="547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AFF08-29D0-48D0-9DE3-817ABCEE7B3B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71DE4-B469-4DAB-814F-09E55DF17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89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1DE4-B469-4DAB-814F-09E55DF17CA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86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80920" cy="27363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Формирование глобального мышления </a:t>
            </a:r>
            <a:br>
              <a:rPr lang="ru-RU" sz="5400" dirty="0" smtClean="0"/>
            </a:br>
            <a:r>
              <a:rPr lang="ru-RU" sz="5400" dirty="0" smtClean="0"/>
              <a:t>у обучающихся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108012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Кувшинова О.В.</a:t>
            </a:r>
          </a:p>
          <a:p>
            <a:pPr algn="r"/>
            <a:r>
              <a:rPr lang="ru-RU" sz="3600" dirty="0"/>
              <a:t>у</a:t>
            </a:r>
            <a:r>
              <a:rPr lang="ru-RU" sz="3600" dirty="0" smtClean="0"/>
              <a:t>читель биологии</a:t>
            </a:r>
          </a:p>
          <a:p>
            <a:pPr algn="r"/>
            <a:r>
              <a:rPr lang="ru-RU" sz="3600" dirty="0" smtClean="0"/>
              <a:t> ГБОУ СОШ </a:t>
            </a:r>
            <a:r>
              <a:rPr lang="ru-RU" sz="3600" dirty="0" err="1" smtClean="0"/>
              <a:t>с.Утевка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1543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3600" dirty="0"/>
              <a:t>Метод проектов позволяет сделать учебно-воспитательный процесс более целостным, системным, ориентированным на общечеловеческие ценности, отвечающим целям и задачам современной </a:t>
            </a:r>
            <a:r>
              <a:rPr lang="ru-RU" sz="3600" dirty="0" smtClean="0"/>
              <a:t>школы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0872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ru-RU" sz="2800" dirty="0"/>
              <a:t>Рассматривая проектную деятельность в образовательном процессе, следует отметить, что </a:t>
            </a:r>
            <a:r>
              <a:rPr lang="ru-RU" sz="2800" b="1" dirty="0"/>
              <a:t>цель учащегося </a:t>
            </a:r>
            <a:r>
              <a:rPr lang="ru-RU" sz="2800" dirty="0"/>
              <a:t>должна быть связана с изменением реальности, учащийся должен выполнить все шаги алгоритма проектной деятельности. Дидактическая </a:t>
            </a:r>
            <a:r>
              <a:rPr lang="ru-RU" sz="2800" b="1" dirty="0"/>
              <a:t>цель учителя </a:t>
            </a:r>
            <a:r>
              <a:rPr lang="ru-RU" sz="2800" dirty="0"/>
              <a:t>— формирование ключевых компетентностей учащихся, а алгоритм её достижения выражается в технологии создания ситуаций, в которых разворачиваются проекты, учащихся.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20385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Таким образом, согласно примерной основной образовательной программе образовательного учреждения (ОСНОВНАЯ ШКОЛА) </a:t>
            </a:r>
            <a:endParaRPr lang="ru-RU" sz="2800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365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168352"/>
          </a:xfrm>
        </p:spPr>
        <p:txBody>
          <a:bodyPr/>
          <a:lstStyle/>
          <a:p>
            <a:r>
              <a:rPr lang="ru-RU" sz="2800" dirty="0"/>
              <a:t>ученик получает возможность в результате учебно-исследовательской и проектной деятельности научиться: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389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самостоятельно задумываться, планировать и выполнять учебное исследование, учебный и социальный проект;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использовать </a:t>
            </a:r>
            <a:r>
              <a:rPr lang="ru-RU" dirty="0"/>
              <a:t>такие математические методы и приёмы, как перебор логических возможностей;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использовать </a:t>
            </a:r>
            <a:r>
              <a:rPr lang="ru-RU" dirty="0"/>
              <a:t>такие естественно-научные методы и приёмы, как абстрагирование от привходящих факторов, проверка на совместимость с другими известными фактами;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использовать </a:t>
            </a:r>
            <a:r>
              <a:rPr lang="ru-RU" dirty="0"/>
              <a:t>некоторые методы получения знаний на основе анкетирования;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целенаправленно </a:t>
            </a:r>
            <a:r>
              <a:rPr lang="ru-RU" dirty="0"/>
              <a:t>и осознанно развивать свои коммуникативные способности.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039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dirty="0"/>
              <a:t>Выпускник научиться: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планировать </a:t>
            </a:r>
            <a:r>
              <a:rPr lang="ru-RU" sz="2800" dirty="0"/>
              <a:t>учебное исследование и учебный проект, используя оборудование, модели, методы и приёмы, адекватные исследуемой проблеме;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распознавать </a:t>
            </a:r>
            <a:r>
              <a:rPr lang="ru-RU" sz="2800" dirty="0"/>
              <a:t>и ставить вопросы, ответы на которые могут быть получены путём научного исследования, отбирать адекватные методы исследования, формулировать вытекающие из исследования выводы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02699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написании проектов, исследовательских работ обучающиеся, на </a:t>
            </a:r>
            <a:r>
              <a:rPr lang="ru-RU" dirty="0" smtClean="0"/>
              <a:t>занятиях ВД, на уроках </a:t>
            </a:r>
            <a:r>
              <a:rPr lang="ru-RU" dirty="0"/>
              <a:t>биологии для решения поставленной проблемы должны обладать всей суммой знаний о естественных и социальных закономерностях, при этом школьники оперируют компетенциями смежных, пограничных наук с биологией.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результате чего, </a:t>
            </a:r>
            <a:r>
              <a:rPr lang="ru-RU" u="sng" dirty="0"/>
              <a:t>формируется у обучающихся глобальное мышление, позволяющее воспринимать мир целостно и находится в процессе саморазвития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Таким образом, на мой взгляд, через исследовательскую и проектную деятельность выполняется главная цель биологического образования — развитие у учащихся биологического мышления, навыков самостоятельного освоения и критического анализа новых сведений, умение строить научные гипотезы и планировать поиск доказательств для их проверки.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4195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Без широкого знания биологии сегодня невозможно успешное развитие всего нашего общества.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Современная </a:t>
            </a:r>
            <a:r>
              <a:rPr lang="ru-RU" sz="2800" dirty="0"/>
              <a:t>биология это система экспериментальных и точных дисциплин, она составляет теоретическую основу медицины, сельского хозяйства, проникает во многие отрасли промышленности и народного хозяйства; от достижения биологических наук зависит решение многих проблем связанных с освоением космоса.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28788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Системно-деятельный </a:t>
            </a:r>
            <a:r>
              <a:rPr lang="ru-RU" sz="2800" dirty="0"/>
              <a:t>подход лежит в основе организации учителем на своих </a:t>
            </a:r>
            <a:r>
              <a:rPr lang="ru-RU" sz="2800" dirty="0" smtClean="0"/>
              <a:t>занятиях (ВД, уроках) </a:t>
            </a:r>
            <a:r>
              <a:rPr lang="ru-RU" sz="2800" dirty="0"/>
              <a:t>исследовательской и проектной деятельности обучающихся.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Именно </a:t>
            </a:r>
            <a:r>
              <a:rPr lang="ru-RU" sz="2800" dirty="0"/>
              <a:t>такая деятельность позволяет учащимся овладеть универсальными учебными действиями, создаёт возможность самостоятельного успешного усвоения новых знаний, умений и компетентностей, включая организацию усвоения, т. е. умения учиться, помогает ученику осуществить переход от действия к мысли, к глобальному мышлению.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9301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376264"/>
          </a:xfrm>
        </p:spPr>
        <p:txBody>
          <a:bodyPr/>
          <a:lstStyle/>
          <a:p>
            <a:r>
              <a:rPr lang="ru-RU" sz="5700" dirty="0"/>
              <a:t>Глобальные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/>
              <a:t>Темы проектов </a:t>
            </a:r>
          </a:p>
          <a:p>
            <a:pPr marL="0" indent="0" algn="ctr">
              <a:buNone/>
            </a:pPr>
            <a:r>
              <a:rPr lang="ru-RU" sz="3200" b="1" i="1" dirty="0" smtClean="0"/>
              <a:t>или </a:t>
            </a:r>
          </a:p>
          <a:p>
            <a:pPr marL="0" indent="0" algn="ctr">
              <a:buNone/>
            </a:pPr>
            <a:r>
              <a:rPr lang="ru-RU" sz="3200" b="1" i="1" dirty="0" smtClean="0"/>
              <a:t>исследовательских работ 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106080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ГЛОБАЛЬНОЕ МЫШЛЕНИЕ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— </a:t>
            </a:r>
            <a:r>
              <a:rPr lang="ru-RU" sz="2800" dirty="0"/>
              <a:t>основа понимания современного динамичного развивающегося мира, его целостности и соподчинённости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Образование </a:t>
            </a:r>
            <a:r>
              <a:rPr lang="ru-RU" sz="2800" dirty="0"/>
              <a:t>является стратегическим ресурсом общества из путей познания мира. В образовании нужна не столько сумма знаний, сколько сам путь </a:t>
            </a:r>
            <a:r>
              <a:rPr lang="ru-RU" sz="2800" dirty="0" smtClean="0"/>
              <a:t>познания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1700" dirty="0" err="1" smtClean="0"/>
              <a:t>Шаповалова</a:t>
            </a:r>
            <a:r>
              <a:rPr lang="ru-RU" sz="1700" dirty="0"/>
              <a:t>, О. В. Формирование глобального мышления у школьников путём реализации </a:t>
            </a:r>
            <a:r>
              <a:rPr lang="ru-RU" sz="1700" dirty="0" err="1"/>
              <a:t>метапредметной</a:t>
            </a:r>
            <a:r>
              <a:rPr lang="ru-RU" sz="1700" dirty="0"/>
              <a:t> программы «Основы учебно-исследовательской и проектной деятельности» / О. В. </a:t>
            </a:r>
            <a:r>
              <a:rPr lang="ru-RU" sz="1700" dirty="0" err="1"/>
              <a:t>Шаповалова</a:t>
            </a:r>
            <a:r>
              <a:rPr lang="ru-RU" sz="1700" dirty="0"/>
              <a:t>. — Текст : непосредственный // Молодой ученый. — 2013. — № 4 (51). — С. 625-626. </a:t>
            </a:r>
          </a:p>
        </p:txBody>
      </p:sp>
    </p:spTree>
    <p:extLst>
      <p:ext uri="{BB962C8B-B14F-4D97-AF65-F5344CB8AC3E}">
        <p14:creationId xmlns:p14="http://schemas.microsoft.com/office/powerpoint/2010/main" xmlns="" val="453210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7220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5–6 </a:t>
            </a:r>
            <a:r>
              <a:rPr lang="ru-RU" dirty="0"/>
              <a:t>классы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Человек </a:t>
            </a:r>
            <a:r>
              <a:rPr lang="ru-RU" sz="2800" dirty="0"/>
              <a:t>и природа (аспекты: охрана природы, ответственное отношение к живой природе</a:t>
            </a:r>
            <a:r>
              <a:rPr lang="ru-RU" sz="2800" dirty="0" smtClean="0"/>
              <a:t>).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Здоровье </a:t>
            </a:r>
            <a:r>
              <a:rPr lang="ru-RU" sz="2800" dirty="0"/>
              <a:t>как ценность.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 smtClean="0"/>
              <a:t>Права </a:t>
            </a:r>
            <a:r>
              <a:rPr lang="ru-RU" sz="2800" dirty="0"/>
              <a:t>человека как ценность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266645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/>
              <a:t>7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Основные </a:t>
            </a:r>
            <a:r>
              <a:rPr lang="ru-RU" dirty="0"/>
              <a:t>причины возникновения глобальных проблем.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Проявление </a:t>
            </a:r>
            <a:r>
              <a:rPr lang="ru-RU" dirty="0"/>
              <a:t>глобальных проблем на локальном уровне.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Человек </a:t>
            </a:r>
            <a:r>
              <a:rPr lang="ru-RU" dirty="0"/>
              <a:t>и природа (аспект: экологический кризис и его причины).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   Здоровье </a:t>
            </a:r>
            <a:r>
              <a:rPr lang="ru-RU" dirty="0"/>
              <a:t>(аспект: глобальные проблемы и основы здорового образа жизни</a:t>
            </a:r>
            <a:r>
              <a:rPr lang="ru-RU" dirty="0" smtClean="0"/>
              <a:t>).</a:t>
            </a:r>
          </a:p>
          <a:p>
            <a:pPr marL="457200" indent="-457200">
              <a:buAutoNum type="arabicPeriod" startAt="3"/>
            </a:pPr>
            <a:r>
              <a:rPr lang="ru-RU" dirty="0" smtClean="0"/>
              <a:t>Права </a:t>
            </a:r>
            <a:r>
              <a:rPr lang="ru-RU" dirty="0"/>
              <a:t>человека (аспекты: равноправие, противостояние политическому, расовому, гендерному, религиозному и другим видам неравенства</a:t>
            </a:r>
            <a:r>
              <a:rPr lang="ru-RU" dirty="0" smtClean="0"/>
              <a:t>).</a:t>
            </a:r>
          </a:p>
          <a:p>
            <a:pPr marL="457200" indent="-457200">
              <a:buAutoNum type="arabicPeriod" startAt="3"/>
            </a:pPr>
            <a:r>
              <a:rPr lang="ru-RU" dirty="0" smtClean="0"/>
              <a:t>Образование </a:t>
            </a:r>
            <a:r>
              <a:rPr lang="ru-RU" dirty="0"/>
              <a:t>как ценность и право</a:t>
            </a:r>
          </a:p>
        </p:txBody>
      </p:sp>
    </p:spTree>
    <p:extLst>
      <p:ext uri="{BB962C8B-B14F-4D97-AF65-F5344CB8AC3E}">
        <p14:creationId xmlns:p14="http://schemas.microsoft.com/office/powerpoint/2010/main" xmlns="" val="2263284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/>
              <a:t>8–9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Причины возникновения и возможности разрешения глобальных проблем.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Взаимосвязь </a:t>
            </a:r>
            <a:r>
              <a:rPr lang="ru-RU" dirty="0"/>
              <a:t>глобальных проблем.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Проявление </a:t>
            </a:r>
            <a:r>
              <a:rPr lang="ru-RU" dirty="0"/>
              <a:t>глобальных проблем в локальных ситуациях. Глобальные проблемы в соответствии с перечнем </a:t>
            </a:r>
            <a:r>
              <a:rPr lang="ru-RU" b="1" dirty="0"/>
              <a:t>«Глобальных вопросов повестки дня ООН</a:t>
            </a:r>
            <a:r>
              <a:rPr lang="ru-RU" dirty="0"/>
              <a:t>»: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Изменение </a:t>
            </a:r>
            <a:r>
              <a:rPr lang="ru-RU" dirty="0"/>
              <a:t>климата.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Мировой </a:t>
            </a:r>
            <a:r>
              <a:rPr lang="ru-RU" dirty="0"/>
              <a:t>океан, вода.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Демографическая </a:t>
            </a:r>
            <a:r>
              <a:rPr lang="ru-RU" dirty="0"/>
              <a:t>проблема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Продовольственная </a:t>
            </a:r>
            <a:r>
              <a:rPr lang="ru-RU" dirty="0"/>
              <a:t>проблема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Миграция </a:t>
            </a:r>
            <a:r>
              <a:rPr lang="ru-RU" dirty="0"/>
              <a:t>и беженцы.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Энергетическая </a:t>
            </a:r>
            <a:r>
              <a:rPr lang="ru-RU" dirty="0"/>
              <a:t>и сырьевая проблемы.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Гендерное </a:t>
            </a:r>
            <a:r>
              <a:rPr lang="ru-RU" dirty="0"/>
              <a:t>равенство.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Здравоохранение</a:t>
            </a:r>
            <a:r>
              <a:rPr lang="ru-RU" dirty="0"/>
              <a:t>, питание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Права </a:t>
            </a:r>
            <a:r>
              <a:rPr lang="ru-RU" dirty="0"/>
              <a:t>человека, образование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Инновации </a:t>
            </a:r>
            <a:r>
              <a:rPr lang="ru-RU" dirty="0"/>
              <a:t>в сфере данных для целей развития (информационные технологии)</a:t>
            </a:r>
          </a:p>
        </p:txBody>
      </p:sp>
    </p:spTree>
    <p:extLst>
      <p:ext uri="{BB962C8B-B14F-4D97-AF65-F5344CB8AC3E}">
        <p14:creationId xmlns:p14="http://schemas.microsoft.com/office/powerpoint/2010/main" xmlns="" val="1531163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836713"/>
            <a:ext cx="7772400" cy="2376263"/>
          </a:xfrm>
        </p:spPr>
        <p:txBody>
          <a:bodyPr/>
          <a:lstStyle/>
          <a:p>
            <a:r>
              <a:rPr lang="ru-RU" sz="6600" dirty="0"/>
              <a:t>Межкультурное взаимодействие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/>
              <a:t>Темы проектов </a:t>
            </a:r>
          </a:p>
          <a:p>
            <a:r>
              <a:rPr lang="ru-RU" sz="2800" b="1" i="1" dirty="0"/>
              <a:t>или </a:t>
            </a:r>
          </a:p>
          <a:p>
            <a:r>
              <a:rPr lang="ru-RU" sz="2800" b="1" i="1" dirty="0"/>
              <a:t>исследовательских работ </a:t>
            </a:r>
          </a:p>
        </p:txBody>
      </p:sp>
    </p:spTree>
    <p:extLst>
      <p:ext uri="{BB962C8B-B14F-4D97-AF65-F5344CB8AC3E}">
        <p14:creationId xmlns:p14="http://schemas.microsoft.com/office/powerpoint/2010/main" xmlns="" val="2380637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ru-RU" dirty="0"/>
              <a:t>5–6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 Традиции и обычаи (аспекты: многообразие культур и идентификация с определенной культурой).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</a:t>
            </a:r>
            <a:r>
              <a:rPr lang="ru-RU" sz="3200" dirty="0"/>
              <a:t>. Семья и школа (аспект: роль семьи и школы в воспитании и образовании ребенка)</a:t>
            </a:r>
          </a:p>
        </p:txBody>
      </p:sp>
    </p:spTree>
    <p:extLst>
      <p:ext uri="{BB962C8B-B14F-4D97-AF65-F5344CB8AC3E}">
        <p14:creationId xmlns:p14="http://schemas.microsoft.com/office/powerpoint/2010/main" xmlns="" val="392619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ru-RU" dirty="0"/>
              <a:t>7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 Традиции и обычаи (аспект: понимание необходимости межкультурного диалога). Семья и школа (аспект: роль семьи и школы в жизни общества)</a:t>
            </a:r>
          </a:p>
        </p:txBody>
      </p:sp>
    </p:spTree>
    <p:extLst>
      <p:ext uri="{BB962C8B-B14F-4D97-AF65-F5344CB8AC3E}">
        <p14:creationId xmlns:p14="http://schemas.microsoft.com/office/powerpoint/2010/main" xmlns="" val="2300321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8–9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Традиции и обычаи (аспекты: межкультурная коммуникация, концепции межкультурного взаимодействия, идентичность, стереотипы и их преодоление). </a:t>
            </a:r>
            <a:endParaRPr lang="ru-RU" dirty="0" smtClean="0"/>
          </a:p>
          <a:p>
            <a:r>
              <a:rPr lang="ru-RU" dirty="0" smtClean="0"/>
              <a:t>Передача </a:t>
            </a:r>
            <a:r>
              <a:rPr lang="ru-RU" dirty="0"/>
              <a:t>социального опыта. </a:t>
            </a:r>
            <a:endParaRPr lang="ru-RU" dirty="0" smtClean="0"/>
          </a:p>
          <a:p>
            <a:r>
              <a:rPr lang="ru-RU" dirty="0" smtClean="0"/>
              <a:t>Воспитание </a:t>
            </a:r>
            <a:r>
              <a:rPr lang="ru-RU" dirty="0"/>
              <a:t>и самовоспитание. </a:t>
            </a:r>
            <a:endParaRPr lang="ru-RU" dirty="0" smtClean="0"/>
          </a:p>
          <a:p>
            <a:r>
              <a:rPr lang="ru-RU" dirty="0" smtClean="0"/>
              <a:t>Агенты </a:t>
            </a:r>
            <a:r>
              <a:rPr lang="ru-RU" dirty="0"/>
              <a:t>социализации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27118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Спасибо </a:t>
            </a:r>
          </a:p>
          <a:p>
            <a:pPr marL="0" indent="0" algn="ctr">
              <a:buNone/>
            </a:pPr>
            <a:r>
              <a:rPr lang="ru-RU" sz="7200" dirty="0" smtClean="0"/>
              <a:t>за </a:t>
            </a:r>
          </a:p>
          <a:p>
            <a:pPr marL="0" indent="0" algn="ctr">
              <a:buNone/>
            </a:pPr>
            <a:r>
              <a:rPr lang="ru-RU" sz="7200" dirty="0" smtClean="0"/>
              <a:t>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2606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Школа, как социальный институт, призвана помочь семье воспитать человека, обладающего целостным мировосприятием, сформировать у него основы </a:t>
            </a:r>
            <a:r>
              <a:rPr lang="ru-RU" sz="3200" dirty="0" smtClean="0"/>
              <a:t>грамотности Благодаря </a:t>
            </a:r>
            <a:r>
              <a:rPr lang="ru-RU" sz="3200" dirty="0"/>
              <a:t>такому подходу выстраивается целая система изучения глобальных проблем современности, которые являются интегратором содержания всех учебных предметов.</a:t>
            </a:r>
            <a:br>
              <a:rPr lang="ru-RU" sz="3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085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Сегодня большинство обучающихся воспринимают информацию по каждому предмету абстрагировано от других, не прослеживается умение обобщать знания, полученные на всех предметах школьного курса и, как следствие, не формируется целостная картина мира. </a:t>
            </a:r>
            <a:r>
              <a:rPr lang="ru-RU" sz="2800" b="1" dirty="0"/>
              <a:t>Вот почему проблема формирования глобального мышления у школьников, как системы, которая ориентирует на воспитание нового целостного </a:t>
            </a:r>
            <a:r>
              <a:rPr lang="ru-RU" sz="2800" b="1" dirty="0" smtClean="0"/>
              <a:t>виденья </a:t>
            </a:r>
            <a:r>
              <a:rPr lang="ru-RU" sz="2800" b="1" dirty="0"/>
              <a:t>мира и места человека в нём — актуальна</a:t>
            </a:r>
            <a:r>
              <a:rPr lang="ru-RU" sz="2800" b="1" dirty="0" smtClean="0"/>
              <a:t>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1600" dirty="0" err="1" smtClean="0"/>
              <a:t>Шаповалова</a:t>
            </a:r>
            <a:r>
              <a:rPr lang="ru-RU" sz="1600" dirty="0"/>
              <a:t>, О. В. Формирование глобального мышления у школьников путём реализации </a:t>
            </a:r>
            <a:r>
              <a:rPr lang="ru-RU" sz="1600" dirty="0" err="1"/>
              <a:t>метапредметной</a:t>
            </a:r>
            <a:r>
              <a:rPr lang="ru-RU" sz="1600" dirty="0"/>
              <a:t> программы «Основы учебно-исследовательской и проектной деятельности» / О. В. </a:t>
            </a:r>
            <a:r>
              <a:rPr lang="ru-RU" sz="1600" dirty="0" err="1"/>
              <a:t>Шаповалова</a:t>
            </a:r>
            <a:r>
              <a:rPr lang="ru-RU" sz="1600" dirty="0"/>
              <a:t>. — Текст : непосредственный // Молодой ученый. — 2013. — № 4 (51). — С. 625-626. — URL: https://moluch.ru/archive/51/6530/ (дата обращения: 27.09.2023).</a:t>
            </a:r>
          </a:p>
        </p:txBody>
      </p:sp>
    </p:spTree>
    <p:extLst>
      <p:ext uri="{BB962C8B-B14F-4D97-AF65-F5344CB8AC3E}">
        <p14:creationId xmlns:p14="http://schemas.microsoft.com/office/powerpoint/2010/main" xmlns="" val="333441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0532344"/>
              </p:ext>
            </p:extLst>
          </p:nvPr>
        </p:nvGraphicFramePr>
        <p:xfrm>
          <a:off x="457200" y="692696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0539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Учёба как простое воспроизведение знаний уже не отвечает современным требованиям выпускника.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Сейчас </a:t>
            </a:r>
            <a:r>
              <a:rPr lang="ru-RU" b="1" dirty="0"/>
              <a:t>необходимы люди критически мыслящие</a:t>
            </a:r>
            <a:r>
              <a:rPr lang="ru-RU" dirty="0"/>
              <a:t>, </a:t>
            </a:r>
            <a:r>
              <a:rPr lang="ru-RU" b="1" dirty="0"/>
              <a:t>способные ставить исследовательские вопросы, формулировать гипотезы, искать решения и анализировать</a:t>
            </a:r>
            <a:r>
              <a:rPr lang="ru-RU" dirty="0"/>
              <a:t>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Обучение </a:t>
            </a:r>
            <a:r>
              <a:rPr lang="ru-RU" dirty="0"/>
              <a:t>путём исследований </a:t>
            </a:r>
            <a:r>
              <a:rPr lang="ru-RU" dirty="0" smtClean="0"/>
              <a:t>рассматривается </a:t>
            </a:r>
            <a:r>
              <a:rPr lang="ru-RU" dirty="0"/>
              <a:t>как один из эффективных способов познания окружающего мира </a:t>
            </a:r>
            <a:r>
              <a:rPr lang="ru-RU" dirty="0" smtClean="0"/>
              <a:t>школьников.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u="sng" dirty="0"/>
              <a:t>Главным результатом </a:t>
            </a:r>
            <a:r>
              <a:rPr lang="ru-RU" dirty="0"/>
              <a:t>педагога учебно-исследовательской работы должны стать приобретённый обучающимися опыт самостоятельной, творческой, исследовательской работы, новые исследовательские знания, умения и навыки.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484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Важным в </a:t>
            </a:r>
            <a:r>
              <a:rPr lang="ru-RU" sz="3600" dirty="0"/>
              <a:t>развитии творческих способностей является построение учебного процесса в соответствии с логикой научного </a:t>
            </a:r>
            <a:r>
              <a:rPr lang="ru-RU" sz="3600" dirty="0" smtClean="0"/>
              <a:t>познания.</a:t>
            </a:r>
          </a:p>
          <a:p>
            <a:pPr marL="0" indent="0">
              <a:buNone/>
            </a:pPr>
            <a:r>
              <a:rPr lang="ru-RU" sz="3600" dirty="0" smtClean="0"/>
              <a:t> Этим  </a:t>
            </a:r>
            <a:r>
              <a:rPr lang="ru-RU" sz="3600" dirty="0"/>
              <a:t>требованиям отвечает и проектная деятельность.</a:t>
            </a:r>
            <a:br>
              <a:rPr lang="ru-RU" sz="3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955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720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Под </a:t>
            </a:r>
            <a:r>
              <a:rPr lang="ru-RU" sz="2800" u="sng" dirty="0"/>
              <a:t>проектом</a:t>
            </a:r>
            <a:r>
              <a:rPr lang="ru-RU" sz="2800" dirty="0"/>
              <a:t> подразумевают специально организованный учителем и самостоятельно выполняемый учащимися комплекс действий по разрешению значимой для учащегося проблемы;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u="sng" dirty="0" smtClean="0"/>
              <a:t>под </a:t>
            </a:r>
            <a:r>
              <a:rPr lang="ru-RU" sz="2800" u="sng" dirty="0"/>
              <a:t>методом проектов </a:t>
            </a:r>
            <a:r>
              <a:rPr lang="ru-RU" sz="2800" dirty="0"/>
              <a:t>подразумевают технологию организации образовательных ситуаций, в которых учащийся ставит и разрешает собственные проблемы, и технологию сопровождения самостоятельной деятельности учащегося по разрешению проблем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8484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Смысл использования «метода проектов» состоит в стимулировании интереса учащихся к решению определённых проблем, предполагающих достаточно свободное владение суммой знаний и через проектную деятельность предусматривающую решение одной или целого ряда проблем, в приобретении навыков практического применения полученных знаний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09752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</TotalTime>
  <Words>1066</Words>
  <Application>Microsoft Office PowerPoint</Application>
  <PresentationFormat>Экран (4:3)</PresentationFormat>
  <Paragraphs>90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Исполнительная</vt:lpstr>
      <vt:lpstr>Формирование глобального мышления  у обучающихся</vt:lpstr>
      <vt:lpstr>ГЛОБАЛЬНОЕ МЫШЛЕНИЕ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ученик получает возможность в результате учебно-исследовательской и проектной деятельности научиться: </vt:lpstr>
      <vt:lpstr>Слайд 14</vt:lpstr>
      <vt:lpstr>Выпускник научиться:</vt:lpstr>
      <vt:lpstr>Слайд 16</vt:lpstr>
      <vt:lpstr>Слайд 17</vt:lpstr>
      <vt:lpstr>Слайд 18</vt:lpstr>
      <vt:lpstr>Глобальные проблемы</vt:lpstr>
      <vt:lpstr>   5–6 классы  </vt:lpstr>
      <vt:lpstr>7 класс</vt:lpstr>
      <vt:lpstr>8–9 классы</vt:lpstr>
      <vt:lpstr>Межкультурное взаимодействие</vt:lpstr>
      <vt:lpstr>5–6 классы</vt:lpstr>
      <vt:lpstr>7 класс</vt:lpstr>
      <vt:lpstr>8–9 классы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глобального мышления  у обучающихся</dc:title>
  <dc:creator>днс</dc:creator>
  <cp:lastModifiedBy>Admin</cp:lastModifiedBy>
  <cp:revision>23</cp:revision>
  <dcterms:created xsi:type="dcterms:W3CDTF">2023-09-25T17:00:49Z</dcterms:created>
  <dcterms:modified xsi:type="dcterms:W3CDTF">2023-10-02T09:24:38Z</dcterms:modified>
</cp:coreProperties>
</file>