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2"/>
  </p:notesMasterIdLst>
  <p:sldIdLst>
    <p:sldId id="624" r:id="rId2"/>
    <p:sldId id="659" r:id="rId3"/>
    <p:sldId id="678" r:id="rId4"/>
    <p:sldId id="679" r:id="rId5"/>
    <p:sldId id="639" r:id="rId6"/>
    <p:sldId id="642" r:id="rId7"/>
    <p:sldId id="680" r:id="rId8"/>
    <p:sldId id="681" r:id="rId9"/>
    <p:sldId id="649" r:id="rId10"/>
    <p:sldId id="682" r:id="rId11"/>
    <p:sldId id="683" r:id="rId12"/>
    <p:sldId id="664" r:id="rId13"/>
    <p:sldId id="665" r:id="rId14"/>
    <p:sldId id="663" r:id="rId15"/>
    <p:sldId id="662" r:id="rId16"/>
    <p:sldId id="684" r:id="rId17"/>
    <p:sldId id="685" r:id="rId18"/>
    <p:sldId id="686" r:id="rId19"/>
    <p:sldId id="687" r:id="rId20"/>
    <p:sldId id="669" r:id="rId21"/>
    <p:sldId id="688" r:id="rId22"/>
    <p:sldId id="671" r:id="rId23"/>
    <p:sldId id="689" r:id="rId24"/>
    <p:sldId id="690" r:id="rId25"/>
    <p:sldId id="673" r:id="rId26"/>
    <p:sldId id="674" r:id="rId27"/>
    <p:sldId id="675" r:id="rId28"/>
    <p:sldId id="676" r:id="rId29"/>
    <p:sldId id="677" r:id="rId30"/>
    <p:sldId id="694" r:id="rId3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Microsoft Sans Serif" panose="020B0604020202020204" pitchFamily="34" charset="0"/>
      <p:regular r:id="rId37"/>
    </p:embeddedFont>
    <p:embeddedFont>
      <p:font typeface="Merriweather" panose="020B0604020202020204" charset="-52"/>
      <p:regular r:id="rId38"/>
      <p:bold r:id="rId39"/>
    </p:embeddedFont>
    <p:embeddedFont>
      <p:font typeface="Roboto" panose="020B0604020202020204" charset="0"/>
      <p:regular r:id="rId40"/>
      <p:bold r:id="rId41"/>
      <p:italic r:id="rId42"/>
      <p:boldItalic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" userDrawn="1">
          <p15:clr>
            <a:srgbClr val="A4A3A4"/>
          </p15:clr>
        </p15:guide>
        <p15:guide id="2" pos="5511" userDrawn="1">
          <p15:clr>
            <a:srgbClr val="A4A3A4"/>
          </p15:clr>
        </p15:guide>
        <p15:guide id="3" orient="horz" pos="3003" userDrawn="1">
          <p15:clr>
            <a:srgbClr val="A4A3A4"/>
          </p15:clr>
        </p15:guide>
        <p15:guide id="4" pos="2993" userDrawn="1">
          <p15:clr>
            <a:srgbClr val="A4A3A4"/>
          </p15:clr>
        </p15:guide>
        <p15:guide id="5" pos="2767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7" pos="1837" userDrawn="1">
          <p15:clr>
            <a:srgbClr val="A4A3A4"/>
          </p15:clr>
        </p15:guide>
        <p15:guide id="8" pos="2064" userDrawn="1">
          <p15:clr>
            <a:srgbClr val="A4A3A4"/>
          </p15:clr>
        </p15:guide>
        <p15:guide id="9" pos="3674" userDrawn="1">
          <p15:clr>
            <a:srgbClr val="A4A3A4"/>
          </p15:clr>
        </p15:guide>
        <p15:guide id="10" pos="39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00A6"/>
    <a:srgbClr val="FF66CC"/>
    <a:srgbClr val="F2DE00"/>
    <a:srgbClr val="6E2B02"/>
    <a:srgbClr val="F2CA00"/>
    <a:srgbClr val="57200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63" autoAdjust="0"/>
    <p:restoredTop sz="95460" autoAdjust="0"/>
  </p:normalViewPr>
  <p:slideViewPr>
    <p:cSldViewPr snapToGrid="0" showGuides="1">
      <p:cViewPr varScale="1">
        <p:scale>
          <a:sx n="97" d="100"/>
          <a:sy n="97" d="100"/>
        </p:scale>
        <p:origin x="500" y="48"/>
      </p:cViewPr>
      <p:guideLst>
        <p:guide orient="horz" pos="237"/>
        <p:guide pos="5511"/>
        <p:guide orient="horz" pos="3003"/>
        <p:guide pos="2993"/>
        <p:guide pos="2767"/>
        <p:guide pos="226"/>
        <p:guide pos="1837"/>
        <p:guide pos="2064"/>
        <p:guide pos="3674"/>
        <p:guide pos="3923"/>
      </p:guideLst>
    </p:cSldViewPr>
  </p:slideViewPr>
  <p:outlineViewPr>
    <p:cViewPr>
      <p:scale>
        <a:sx n="33" d="100"/>
        <a:sy n="33" d="100"/>
      </p:scale>
      <p:origin x="0" y="-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5300A6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первичных баллов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Лист1!$A$2:$A$26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</c:numCache>
            </c:num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91.47</c:v>
                </c:pt>
                <c:pt idx="1">
                  <c:v>67.25</c:v>
                </c:pt>
                <c:pt idx="2">
                  <c:v>69.569999999999993</c:v>
                </c:pt>
                <c:pt idx="3">
                  <c:v>51.16</c:v>
                </c:pt>
                <c:pt idx="4">
                  <c:v>67.25</c:v>
                </c:pt>
                <c:pt idx="5">
                  <c:v>96.12</c:v>
                </c:pt>
                <c:pt idx="6">
                  <c:v>92.44</c:v>
                </c:pt>
                <c:pt idx="7">
                  <c:v>89.15</c:v>
                </c:pt>
                <c:pt idx="8">
                  <c:v>68.41</c:v>
                </c:pt>
                <c:pt idx="9">
                  <c:v>63.37</c:v>
                </c:pt>
                <c:pt idx="10">
                  <c:v>84.12</c:v>
                </c:pt>
                <c:pt idx="11">
                  <c:v>59.88</c:v>
                </c:pt>
                <c:pt idx="12">
                  <c:v>62.21</c:v>
                </c:pt>
                <c:pt idx="13">
                  <c:v>47.48</c:v>
                </c:pt>
                <c:pt idx="14">
                  <c:v>79.650000000000006</c:v>
                </c:pt>
                <c:pt idx="15">
                  <c:v>65.7</c:v>
                </c:pt>
                <c:pt idx="16">
                  <c:v>82.75</c:v>
                </c:pt>
                <c:pt idx="17">
                  <c:v>89.53</c:v>
                </c:pt>
                <c:pt idx="18">
                  <c:v>66.67</c:v>
                </c:pt>
                <c:pt idx="19">
                  <c:v>9.01</c:v>
                </c:pt>
                <c:pt idx="20">
                  <c:v>19.09</c:v>
                </c:pt>
                <c:pt idx="21">
                  <c:v>5.72</c:v>
                </c:pt>
                <c:pt idx="22">
                  <c:v>9.4</c:v>
                </c:pt>
                <c:pt idx="23">
                  <c:v>6.01</c:v>
                </c:pt>
                <c:pt idx="24">
                  <c:v>2.13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82448"/>
        <c:axId val="394184016"/>
      </c:barChart>
      <c:catAx>
        <c:axId val="39418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184016"/>
        <c:crosses val="autoZero"/>
        <c:auto val="1"/>
        <c:lblAlgn val="ctr"/>
        <c:lblOffset val="100"/>
        <c:noMultiLvlLbl val="0"/>
      </c:catAx>
      <c:valAx>
        <c:axId val="39418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18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Лист1!$A$2:$A$21</c:f>
              <c:strCache>
                <c:ptCount val="20"/>
                <c:pt idx="0">
                  <c:v>Алексеевка</c:v>
                </c:pt>
                <c:pt idx="1">
                  <c:v>Герасимовка</c:v>
                </c:pt>
                <c:pt idx="2">
                  <c:v>Летниково</c:v>
                </c:pt>
                <c:pt idx="3">
                  <c:v>Патровка</c:v>
                </c:pt>
                <c:pt idx="4">
                  <c:v>С-Ивановка</c:v>
                </c:pt>
                <c:pt idx="5">
                  <c:v>Борская 1</c:v>
                </c:pt>
                <c:pt idx="6">
                  <c:v>Борская 2</c:v>
                </c:pt>
                <c:pt idx="7">
                  <c:v>Коноваловка</c:v>
                </c:pt>
                <c:pt idx="8">
                  <c:v>Н-Кутулук</c:v>
                </c:pt>
                <c:pt idx="9">
                  <c:v>Петровка</c:v>
                </c:pt>
                <c:pt idx="10">
                  <c:v>Гвардейцы</c:v>
                </c:pt>
                <c:pt idx="11">
                  <c:v>Заплавное</c:v>
                </c:pt>
                <c:pt idx="12">
                  <c:v>Богдановка</c:v>
                </c:pt>
                <c:pt idx="13">
                  <c:v>Дмитриевка</c:v>
                </c:pt>
                <c:pt idx="14">
                  <c:v>Зуевка</c:v>
                </c:pt>
                <c:pt idx="15">
                  <c:v>Нефтегорская 1</c:v>
                </c:pt>
                <c:pt idx="16">
                  <c:v>Нефтегорская 2</c:v>
                </c:pt>
                <c:pt idx="17">
                  <c:v>Нефтегорская 3</c:v>
                </c:pt>
                <c:pt idx="18">
                  <c:v>Утевка</c:v>
                </c:pt>
                <c:pt idx="19">
                  <c:v>Покровка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1.96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6.4</c:v>
                </c:pt>
                <c:pt idx="6">
                  <c:v>6.3</c:v>
                </c:pt>
                <c:pt idx="7">
                  <c:v>0</c:v>
                </c:pt>
                <c:pt idx="8">
                  <c:v>0</c:v>
                </c:pt>
                <c:pt idx="9">
                  <c:v>7.7</c:v>
                </c:pt>
                <c:pt idx="10">
                  <c:v>0</c:v>
                </c:pt>
                <c:pt idx="11">
                  <c:v>22.2</c:v>
                </c:pt>
                <c:pt idx="12">
                  <c:v>9.1</c:v>
                </c:pt>
                <c:pt idx="13">
                  <c:v>0</c:v>
                </c:pt>
                <c:pt idx="14">
                  <c:v>0</c:v>
                </c:pt>
                <c:pt idx="15">
                  <c:v>10.199999999999999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Лист1!$A$2:$A$21</c:f>
              <c:strCache>
                <c:ptCount val="20"/>
                <c:pt idx="0">
                  <c:v>Алексеевка</c:v>
                </c:pt>
                <c:pt idx="1">
                  <c:v>Герасимовка</c:v>
                </c:pt>
                <c:pt idx="2">
                  <c:v>Летниково</c:v>
                </c:pt>
                <c:pt idx="3">
                  <c:v>Патровка</c:v>
                </c:pt>
                <c:pt idx="4">
                  <c:v>С-Ивановка</c:v>
                </c:pt>
                <c:pt idx="5">
                  <c:v>Борская 1</c:v>
                </c:pt>
                <c:pt idx="6">
                  <c:v>Борская 2</c:v>
                </c:pt>
                <c:pt idx="7">
                  <c:v>Коноваловка</c:v>
                </c:pt>
                <c:pt idx="8">
                  <c:v>Н-Кутулук</c:v>
                </c:pt>
                <c:pt idx="9">
                  <c:v>Петровка</c:v>
                </c:pt>
                <c:pt idx="10">
                  <c:v>Гвардейцы</c:v>
                </c:pt>
                <c:pt idx="11">
                  <c:v>Заплавное</c:v>
                </c:pt>
                <c:pt idx="12">
                  <c:v>Богдановка</c:v>
                </c:pt>
                <c:pt idx="13">
                  <c:v>Дмитриевка</c:v>
                </c:pt>
                <c:pt idx="14">
                  <c:v>Зуевка</c:v>
                </c:pt>
                <c:pt idx="15">
                  <c:v>Нефтегорская 1</c:v>
                </c:pt>
                <c:pt idx="16">
                  <c:v>Нефтегорская 2</c:v>
                </c:pt>
                <c:pt idx="17">
                  <c:v>Нефтегорская 3</c:v>
                </c:pt>
                <c:pt idx="18">
                  <c:v>Утевка</c:v>
                </c:pt>
                <c:pt idx="19">
                  <c:v>Покровка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33.299999999999997</c:v>
                </c:pt>
                <c:pt idx="1">
                  <c:v>0</c:v>
                </c:pt>
                <c:pt idx="2">
                  <c:v>50</c:v>
                </c:pt>
                <c:pt idx="3">
                  <c:v>42.9</c:v>
                </c:pt>
                <c:pt idx="4">
                  <c:v>40</c:v>
                </c:pt>
                <c:pt idx="5">
                  <c:v>50</c:v>
                </c:pt>
                <c:pt idx="6">
                  <c:v>47.6</c:v>
                </c:pt>
                <c:pt idx="7">
                  <c:v>83.3</c:v>
                </c:pt>
                <c:pt idx="8">
                  <c:v>50</c:v>
                </c:pt>
                <c:pt idx="9">
                  <c:v>61.5</c:v>
                </c:pt>
                <c:pt idx="10">
                  <c:v>66.7</c:v>
                </c:pt>
                <c:pt idx="11">
                  <c:v>44.4</c:v>
                </c:pt>
                <c:pt idx="12">
                  <c:v>45.5</c:v>
                </c:pt>
                <c:pt idx="13">
                  <c:v>80</c:v>
                </c:pt>
                <c:pt idx="14">
                  <c:v>25</c:v>
                </c:pt>
                <c:pt idx="15">
                  <c:v>34.700000000000003</c:v>
                </c:pt>
                <c:pt idx="16">
                  <c:v>40</c:v>
                </c:pt>
                <c:pt idx="17">
                  <c:v>50</c:v>
                </c:pt>
                <c:pt idx="18">
                  <c:v>37.799999999999997</c:v>
                </c:pt>
                <c:pt idx="19">
                  <c:v>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Лист1!$A$2:$A$21</c:f>
              <c:strCache>
                <c:ptCount val="20"/>
                <c:pt idx="0">
                  <c:v>Алексеевка</c:v>
                </c:pt>
                <c:pt idx="1">
                  <c:v>Герасимовка</c:v>
                </c:pt>
                <c:pt idx="2">
                  <c:v>Летниково</c:v>
                </c:pt>
                <c:pt idx="3">
                  <c:v>Патровка</c:v>
                </c:pt>
                <c:pt idx="4">
                  <c:v>С-Ивановка</c:v>
                </c:pt>
                <c:pt idx="5">
                  <c:v>Борская 1</c:v>
                </c:pt>
                <c:pt idx="6">
                  <c:v>Борская 2</c:v>
                </c:pt>
                <c:pt idx="7">
                  <c:v>Коноваловка</c:v>
                </c:pt>
                <c:pt idx="8">
                  <c:v>Н-Кутулук</c:v>
                </c:pt>
                <c:pt idx="9">
                  <c:v>Петровка</c:v>
                </c:pt>
                <c:pt idx="10">
                  <c:v>Гвардейцы</c:v>
                </c:pt>
                <c:pt idx="11">
                  <c:v>Заплавное</c:v>
                </c:pt>
                <c:pt idx="12">
                  <c:v>Богдановка</c:v>
                </c:pt>
                <c:pt idx="13">
                  <c:v>Дмитриевка</c:v>
                </c:pt>
                <c:pt idx="14">
                  <c:v>Зуевка</c:v>
                </c:pt>
                <c:pt idx="15">
                  <c:v>Нефтегорская 1</c:v>
                </c:pt>
                <c:pt idx="16">
                  <c:v>Нефтегорская 2</c:v>
                </c:pt>
                <c:pt idx="17">
                  <c:v>Нефтегорская 3</c:v>
                </c:pt>
                <c:pt idx="18">
                  <c:v>Утевка</c:v>
                </c:pt>
                <c:pt idx="19">
                  <c:v>Покровка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  <c:pt idx="0">
                  <c:v>54.9</c:v>
                </c:pt>
                <c:pt idx="1">
                  <c:v>33.299999999999997</c:v>
                </c:pt>
                <c:pt idx="2">
                  <c:v>50</c:v>
                </c:pt>
                <c:pt idx="3">
                  <c:v>57.1</c:v>
                </c:pt>
                <c:pt idx="4">
                  <c:v>20</c:v>
                </c:pt>
                <c:pt idx="5">
                  <c:v>35.9</c:v>
                </c:pt>
                <c:pt idx="6">
                  <c:v>36.5</c:v>
                </c:pt>
                <c:pt idx="7">
                  <c:v>16.7</c:v>
                </c:pt>
                <c:pt idx="8">
                  <c:v>50</c:v>
                </c:pt>
                <c:pt idx="9">
                  <c:v>30.8</c:v>
                </c:pt>
                <c:pt idx="10">
                  <c:v>33.299999999999997</c:v>
                </c:pt>
                <c:pt idx="11">
                  <c:v>22.2</c:v>
                </c:pt>
                <c:pt idx="12">
                  <c:v>45.5</c:v>
                </c:pt>
                <c:pt idx="13">
                  <c:v>20</c:v>
                </c:pt>
                <c:pt idx="14">
                  <c:v>50</c:v>
                </c:pt>
                <c:pt idx="15">
                  <c:v>38.799999999999997</c:v>
                </c:pt>
                <c:pt idx="16">
                  <c:v>43.3</c:v>
                </c:pt>
                <c:pt idx="17">
                  <c:v>36.1</c:v>
                </c:pt>
                <c:pt idx="18">
                  <c:v>55.6</c:v>
                </c:pt>
                <c:pt idx="19">
                  <c:v>20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Лист1!$A$2:$A$21</c:f>
              <c:strCache>
                <c:ptCount val="20"/>
                <c:pt idx="0">
                  <c:v>Алексеевка</c:v>
                </c:pt>
                <c:pt idx="1">
                  <c:v>Герасимовка</c:v>
                </c:pt>
                <c:pt idx="2">
                  <c:v>Летниково</c:v>
                </c:pt>
                <c:pt idx="3">
                  <c:v>Патровка</c:v>
                </c:pt>
                <c:pt idx="4">
                  <c:v>С-Ивановка</c:v>
                </c:pt>
                <c:pt idx="5">
                  <c:v>Борская 1</c:v>
                </c:pt>
                <c:pt idx="6">
                  <c:v>Борская 2</c:v>
                </c:pt>
                <c:pt idx="7">
                  <c:v>Коноваловка</c:v>
                </c:pt>
                <c:pt idx="8">
                  <c:v>Н-Кутулук</c:v>
                </c:pt>
                <c:pt idx="9">
                  <c:v>Петровка</c:v>
                </c:pt>
                <c:pt idx="10">
                  <c:v>Гвардейцы</c:v>
                </c:pt>
                <c:pt idx="11">
                  <c:v>Заплавное</c:v>
                </c:pt>
                <c:pt idx="12">
                  <c:v>Богдановка</c:v>
                </c:pt>
                <c:pt idx="13">
                  <c:v>Дмитриевка</c:v>
                </c:pt>
                <c:pt idx="14">
                  <c:v>Зуевка</c:v>
                </c:pt>
                <c:pt idx="15">
                  <c:v>Нефтегорская 1</c:v>
                </c:pt>
                <c:pt idx="16">
                  <c:v>Нефтегорская 2</c:v>
                </c:pt>
                <c:pt idx="17">
                  <c:v>Нефтегорская 3</c:v>
                </c:pt>
                <c:pt idx="18">
                  <c:v>Утевка</c:v>
                </c:pt>
                <c:pt idx="19">
                  <c:v>Покровка</c:v>
                </c:pt>
              </c:strCache>
            </c:strRef>
          </c:cat>
          <c:val>
            <c:numRef>
              <c:f>Лист1!$E$2:$E$21</c:f>
              <c:numCache>
                <c:formatCode>General</c:formatCode>
                <c:ptCount val="20"/>
                <c:pt idx="0">
                  <c:v>9.8000000000000007</c:v>
                </c:pt>
                <c:pt idx="1">
                  <c:v>66.7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7.7</c:v>
                </c:pt>
                <c:pt idx="6">
                  <c:v>9.5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11.2</c:v>
                </c:pt>
                <c:pt idx="12">
                  <c:v>0</c:v>
                </c:pt>
                <c:pt idx="13">
                  <c:v>0</c:v>
                </c:pt>
                <c:pt idx="14">
                  <c:v>25</c:v>
                </c:pt>
                <c:pt idx="15">
                  <c:v>16.3</c:v>
                </c:pt>
                <c:pt idx="16">
                  <c:v>16.7</c:v>
                </c:pt>
                <c:pt idx="17">
                  <c:v>13.9</c:v>
                </c:pt>
                <c:pt idx="18">
                  <c:v>6.67</c:v>
                </c:pt>
                <c:pt idx="1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4185584"/>
        <c:axId val="394184800"/>
        <c:axId val="0"/>
      </c:bar3DChart>
      <c:catAx>
        <c:axId val="39418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184800"/>
        <c:crosses val="autoZero"/>
        <c:auto val="1"/>
        <c:lblAlgn val="ctr"/>
        <c:lblOffset val="100"/>
        <c:noMultiLvlLbl val="0"/>
      </c:catAx>
      <c:valAx>
        <c:axId val="39418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18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Распределение тестовых баллов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первичных баллов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Лист1!$A$2:$A$26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</c:numCache>
            </c:num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89.41</c:v>
                </c:pt>
                <c:pt idx="1">
                  <c:v>94.12</c:v>
                </c:pt>
                <c:pt idx="2">
                  <c:v>77.650000000000006</c:v>
                </c:pt>
                <c:pt idx="3">
                  <c:v>96.47</c:v>
                </c:pt>
                <c:pt idx="4">
                  <c:v>85.88</c:v>
                </c:pt>
                <c:pt idx="5">
                  <c:v>100</c:v>
                </c:pt>
                <c:pt idx="6">
                  <c:v>97.65</c:v>
                </c:pt>
                <c:pt idx="7">
                  <c:v>84.71</c:v>
                </c:pt>
                <c:pt idx="8">
                  <c:v>91.76</c:v>
                </c:pt>
                <c:pt idx="9">
                  <c:v>90.59</c:v>
                </c:pt>
                <c:pt idx="10">
                  <c:v>94.12</c:v>
                </c:pt>
                <c:pt idx="11">
                  <c:v>90.59</c:v>
                </c:pt>
                <c:pt idx="12">
                  <c:v>65.88</c:v>
                </c:pt>
                <c:pt idx="13">
                  <c:v>4.3099999999999996</c:v>
                </c:pt>
                <c:pt idx="14">
                  <c:v>21.18</c:v>
                </c:pt>
                <c:pt idx="15">
                  <c:v>18.239999999999998</c:v>
                </c:pt>
                <c:pt idx="16">
                  <c:v>1.57</c:v>
                </c:pt>
                <c:pt idx="17">
                  <c:v>7.35</c:v>
                </c:pt>
                <c:pt idx="18">
                  <c:v>4.12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86760"/>
        <c:axId val="324880184"/>
      </c:barChart>
      <c:catAx>
        <c:axId val="39418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4880184"/>
        <c:crosses val="autoZero"/>
        <c:auto val="1"/>
        <c:lblAlgn val="ctr"/>
        <c:lblOffset val="100"/>
        <c:noMultiLvlLbl val="0"/>
      </c:catAx>
      <c:valAx>
        <c:axId val="32488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4186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1"/>
              <c:layout>
                <c:manualLayout>
                  <c:x val="-0.11657097550306211"/>
                  <c:y val="0.16570397450318711"/>
                </c:manualLayout>
              </c:layout>
              <c:tx>
                <c:rich>
                  <a:bodyPr/>
                  <a:lstStyle/>
                  <a:p>
                    <a:fld id="{E75F3717-1140-4243-ADF5-8F2AEB078801}" type="CATEGORYNAME">
                      <a:rPr lang="ru-RU" b="1">
                        <a:solidFill>
                          <a:schemeClr val="tx1"/>
                        </a:solidFill>
                      </a:rPr>
                      <a:pPr/>
                      <a:t>[ИМЯ КАТЕГОРИИ]</a:t>
                    </a:fld>
                    <a:r>
                      <a:rPr lang="ru-RU" b="1" baseline="0">
                        <a:solidFill>
                          <a:schemeClr val="tx1"/>
                        </a:solidFill>
                      </a:rPr>
                      <a:t>; </a:t>
                    </a:r>
                    <a:fld id="{5FDE0A0D-39DA-4BD9-9BA1-2E81AA11D6AA}" type="VALUE">
                      <a:rPr lang="ru-RU" b="1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 b="1" baseline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179738990959463"/>
                  <c:y val="0.1879577552805899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 преодолели мин балл</c:v>
                </c:pt>
                <c:pt idx="1">
                  <c:v>От мин до 60б</c:v>
                </c:pt>
                <c:pt idx="2">
                  <c:v>От 61 до 80</c:v>
                </c:pt>
                <c:pt idx="3">
                  <c:v>От 81 до 100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20</c:v>
                </c:pt>
                <c:pt idx="2">
                  <c:v>65.900000000000006</c:v>
                </c:pt>
                <c:pt idx="3">
                  <c:v>14.1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Процент</a:t>
            </a:r>
            <a:r>
              <a:rPr lang="ru-RU" baseline="0"/>
              <a:t> выполнения заданий</a:t>
            </a:r>
            <a:endParaRPr lang="ru-R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Лист1!$A$2:$A$26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</c:numCache>
            </c:num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81.25</c:v>
                </c:pt>
                <c:pt idx="1">
                  <c:v>93.75</c:v>
                </c:pt>
                <c:pt idx="2">
                  <c:v>97.92</c:v>
                </c:pt>
                <c:pt idx="3">
                  <c:v>91.67</c:v>
                </c:pt>
                <c:pt idx="4">
                  <c:v>93.75</c:v>
                </c:pt>
                <c:pt idx="5">
                  <c:v>87.5</c:v>
                </c:pt>
                <c:pt idx="6">
                  <c:v>95.83</c:v>
                </c:pt>
                <c:pt idx="7">
                  <c:v>95.83</c:v>
                </c:pt>
                <c:pt idx="8">
                  <c:v>89.58</c:v>
                </c:pt>
                <c:pt idx="9">
                  <c:v>91.67</c:v>
                </c:pt>
                <c:pt idx="10">
                  <c:v>45.83</c:v>
                </c:pt>
                <c:pt idx="11">
                  <c:v>43.75</c:v>
                </c:pt>
                <c:pt idx="12">
                  <c:v>72.92</c:v>
                </c:pt>
                <c:pt idx="13">
                  <c:v>66.67</c:v>
                </c:pt>
                <c:pt idx="14">
                  <c:v>91.67</c:v>
                </c:pt>
                <c:pt idx="15">
                  <c:v>77.08</c:v>
                </c:pt>
                <c:pt idx="16">
                  <c:v>87.5</c:v>
                </c:pt>
                <c:pt idx="17">
                  <c:v>37.5</c:v>
                </c:pt>
                <c:pt idx="18">
                  <c:v>66.67</c:v>
                </c:pt>
                <c:pt idx="19">
                  <c:v>50</c:v>
                </c:pt>
                <c:pt idx="20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045024"/>
        <c:axId val="363045416"/>
      </c:barChart>
      <c:catAx>
        <c:axId val="36304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5416"/>
        <c:crosses val="autoZero"/>
        <c:auto val="1"/>
        <c:lblAlgn val="ctr"/>
        <c:lblOffset val="100"/>
        <c:noMultiLvlLbl val="0"/>
      </c:catAx>
      <c:valAx>
        <c:axId val="36304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1"/>
              <c:layout>
                <c:manualLayout>
                  <c:x val="-0.11657097550306211"/>
                  <c:y val="0.16570397450318711"/>
                </c:manualLayout>
              </c:layout>
              <c:tx>
                <c:rich>
                  <a:bodyPr/>
                  <a:lstStyle/>
                  <a:p>
                    <a:fld id="{E75F3717-1140-4243-ADF5-8F2AEB078801}" type="CATEGORYNAME">
                      <a:rPr lang="en-US" b="1">
                        <a:solidFill>
                          <a:schemeClr val="tx1"/>
                        </a:solidFill>
                      </a:rPr>
                      <a:pPr/>
                      <a:t>[ИМЯ КАТЕГОРИИ]</a:t>
                    </a:fld>
                    <a:r>
                      <a:rPr lang="en-US" b="1" baseline="0">
                        <a:solidFill>
                          <a:schemeClr val="tx1"/>
                        </a:solidFill>
                      </a:rPr>
                      <a:t>; </a:t>
                    </a:r>
                    <a:fld id="{5FDE0A0D-39DA-4BD9-9BA1-2E81AA11D6AA}" type="VALUE">
                      <a:rPr lang="en-US" b="1" baseline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en-US" b="1" baseline="0">
                      <a:solidFill>
                        <a:schemeClr val="tx1"/>
                      </a:solidFill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1179738990959463"/>
                  <c:y val="0.1879577552805899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14.6</c:v>
                </c:pt>
                <c:pt idx="2">
                  <c:v>45.8</c:v>
                </c:pt>
                <c:pt idx="3">
                  <c:v>39.6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Регион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3.98</c:v>
                </c:pt>
                <c:pt idx="1">
                  <c:v>34.9</c:v>
                </c:pt>
                <c:pt idx="2">
                  <c:v>42.44</c:v>
                </c:pt>
                <c:pt idx="3">
                  <c:v>21.26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Ю-Восток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3.009259259259250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0092592592592591E-2"/>
                  <c:y val="-7.9365079365079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4.96</c:v>
                </c:pt>
                <c:pt idx="1">
                  <c:v>38.22</c:v>
                </c:pt>
                <c:pt idx="2">
                  <c:v>37.700000000000003</c:v>
                </c:pt>
                <c:pt idx="3">
                  <c:v>19.12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3045808"/>
        <c:axId val="363041496"/>
        <c:axId val="0"/>
      </c:bar3DChart>
      <c:catAx>
        <c:axId val="36304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1496"/>
        <c:crosses val="autoZero"/>
        <c:auto val="1"/>
        <c:lblAlgn val="ctr"/>
        <c:lblOffset val="100"/>
        <c:noMultiLvlLbl val="0"/>
      </c:catAx>
      <c:valAx>
        <c:axId val="36304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обучения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Алексеевский м. р..</c:v>
                </c:pt>
                <c:pt idx="1">
                  <c:v>Борский м. р..</c:v>
                </c:pt>
                <c:pt idx="2">
                  <c:v>Нефтегорский м. 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49.37</c:v>
                </c:pt>
                <c:pt idx="1">
                  <c:v>55.56</c:v>
                </c:pt>
                <c:pt idx="2">
                  <c:v>59.86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E8-4CC2-86E3-0344A99D823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Доля "2"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Алексеевский м. р..</c:v>
                </c:pt>
                <c:pt idx="1">
                  <c:v>Борский м. р..</c:v>
                </c:pt>
                <c:pt idx="2">
                  <c:v>Нефтегорский м. р.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1.27</c:v>
                </c:pt>
                <c:pt idx="1">
                  <c:v>6.76</c:v>
                </c:pt>
                <c:pt idx="2">
                  <c:v>5.47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E8-4CC2-86E3-0344A99D8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046200"/>
        <c:axId val="363044240"/>
      </c:barChart>
      <c:catAx>
        <c:axId val="36304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4240"/>
        <c:crosses val="autoZero"/>
        <c:auto val="1"/>
        <c:lblAlgn val="ctr"/>
        <c:lblOffset val="100"/>
        <c:noMultiLvlLbl val="0"/>
      </c:catAx>
      <c:valAx>
        <c:axId val="36304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</c:v>
                </c:pt>
              </c:strCache>
            </c:strRef>
          </c:tx>
          <c:invertIfNegative val="0"/>
          <c:cat>
            <c:strRef>
              <c:f>Лист1!$A$2:$A$19</c:f>
              <c:strCach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4.1.</c:v>
                </c:pt>
                <c:pt idx="4">
                  <c:v>4.2.</c:v>
                </c:pt>
                <c:pt idx="5">
                  <c:v>5</c:v>
                </c:pt>
                <c:pt idx="6">
                  <c:v>6</c:v>
                </c:pt>
                <c:pt idx="7">
                  <c:v>7.</c:v>
                </c:pt>
                <c:pt idx="8">
                  <c:v>8.</c:v>
                </c:pt>
                <c:pt idx="9">
                  <c:v>9</c:v>
                </c:pt>
                <c:pt idx="10">
                  <c:v>10.</c:v>
                </c:pt>
                <c:pt idx="11">
                  <c:v>11.</c:v>
                </c:pt>
                <c:pt idx="12">
                  <c:v>12.</c:v>
                </c:pt>
                <c:pt idx="13">
                  <c:v>13.</c:v>
                </c:pt>
                <c:pt idx="14">
                  <c:v>14.</c:v>
                </c:pt>
                <c:pt idx="15">
                  <c:v>15.</c:v>
                </c:pt>
                <c:pt idx="16">
                  <c:v>16.</c:v>
                </c:pt>
                <c:pt idx="17">
                  <c:v>17.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69.44</c:v>
                </c:pt>
                <c:pt idx="1">
                  <c:v>56.71</c:v>
                </c:pt>
                <c:pt idx="2">
                  <c:v>85.48</c:v>
                </c:pt>
                <c:pt idx="3">
                  <c:v>92.82</c:v>
                </c:pt>
                <c:pt idx="4">
                  <c:v>79</c:v>
                </c:pt>
                <c:pt idx="5">
                  <c:v>68.92</c:v>
                </c:pt>
                <c:pt idx="6">
                  <c:v>75.94</c:v>
                </c:pt>
                <c:pt idx="7">
                  <c:v>51.9</c:v>
                </c:pt>
                <c:pt idx="8">
                  <c:v>61.74</c:v>
                </c:pt>
                <c:pt idx="9">
                  <c:v>68.25</c:v>
                </c:pt>
                <c:pt idx="10">
                  <c:v>69.989999999999995</c:v>
                </c:pt>
                <c:pt idx="11">
                  <c:v>29.19</c:v>
                </c:pt>
                <c:pt idx="12">
                  <c:v>54.31</c:v>
                </c:pt>
                <c:pt idx="13">
                  <c:v>60.32</c:v>
                </c:pt>
                <c:pt idx="14">
                  <c:v>61.41</c:v>
                </c:pt>
                <c:pt idx="15">
                  <c:v>43.73</c:v>
                </c:pt>
                <c:pt idx="16">
                  <c:v>26.69</c:v>
                </c:pt>
                <c:pt idx="17">
                  <c:v>13.68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70-4551-93E4-A6F728603B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invertIfNegative val="0"/>
          <c:cat>
            <c:strRef>
              <c:f>Лист1!$A$2:$A$19</c:f>
              <c:strCache>
                <c:ptCount val="1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4.1.</c:v>
                </c:pt>
                <c:pt idx="4">
                  <c:v>4.2.</c:v>
                </c:pt>
                <c:pt idx="5">
                  <c:v>5</c:v>
                </c:pt>
                <c:pt idx="6">
                  <c:v>6</c:v>
                </c:pt>
                <c:pt idx="7">
                  <c:v>7.</c:v>
                </c:pt>
                <c:pt idx="8">
                  <c:v>8.</c:v>
                </c:pt>
                <c:pt idx="9">
                  <c:v>9</c:v>
                </c:pt>
                <c:pt idx="10">
                  <c:v>10.</c:v>
                </c:pt>
                <c:pt idx="11">
                  <c:v>11.</c:v>
                </c:pt>
                <c:pt idx="12">
                  <c:v>12.</c:v>
                </c:pt>
                <c:pt idx="13">
                  <c:v>13.</c:v>
                </c:pt>
                <c:pt idx="14">
                  <c:v>14.</c:v>
                </c:pt>
                <c:pt idx="15">
                  <c:v>15.</c:v>
                </c:pt>
                <c:pt idx="16">
                  <c:v>16.</c:v>
                </c:pt>
                <c:pt idx="17">
                  <c:v>17.</c:v>
                </c:pt>
              </c:strCache>
            </c:strRef>
          </c:cat>
          <c:val>
            <c:numRef>
              <c:f>Лист1!$C$2:$C$19</c:f>
              <c:numCache>
                <c:formatCode>General</c:formatCode>
                <c:ptCount val="18"/>
                <c:pt idx="0">
                  <c:v>64.89</c:v>
                </c:pt>
                <c:pt idx="1">
                  <c:v>57.97</c:v>
                </c:pt>
                <c:pt idx="2">
                  <c:v>85.55</c:v>
                </c:pt>
                <c:pt idx="3">
                  <c:v>88.75</c:v>
                </c:pt>
                <c:pt idx="4">
                  <c:v>81.739999999999995</c:v>
                </c:pt>
                <c:pt idx="5">
                  <c:v>63.66</c:v>
                </c:pt>
                <c:pt idx="6">
                  <c:v>79.739999999999995</c:v>
                </c:pt>
                <c:pt idx="7">
                  <c:v>64.760000000000005</c:v>
                </c:pt>
                <c:pt idx="8">
                  <c:v>61.98</c:v>
                </c:pt>
                <c:pt idx="9">
                  <c:v>65.930000000000007</c:v>
                </c:pt>
                <c:pt idx="10">
                  <c:v>69.78</c:v>
                </c:pt>
                <c:pt idx="11">
                  <c:v>45.94</c:v>
                </c:pt>
                <c:pt idx="12">
                  <c:v>62.14</c:v>
                </c:pt>
                <c:pt idx="13">
                  <c:v>63.17</c:v>
                </c:pt>
                <c:pt idx="14">
                  <c:v>53.95</c:v>
                </c:pt>
                <c:pt idx="15">
                  <c:v>47.44</c:v>
                </c:pt>
                <c:pt idx="16">
                  <c:v>31.57</c:v>
                </c:pt>
                <c:pt idx="17">
                  <c:v>17.07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270-4551-93E4-A6F728603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046592"/>
        <c:axId val="363042280"/>
      </c:barChart>
      <c:catAx>
        <c:axId val="363046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3042280"/>
        <c:crosses val="autoZero"/>
        <c:auto val="1"/>
        <c:lblAlgn val="ctr"/>
        <c:lblOffset val="100"/>
        <c:noMultiLvlLbl val="0"/>
      </c:catAx>
      <c:valAx>
        <c:axId val="363042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304659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Понизили (отметка ниже отметки по журналу)</c:v>
                </c:pt>
                <c:pt idx="1">
                  <c:v>подтвердили (отметка равна отметке по журналу)</c:v>
                </c:pt>
                <c:pt idx="2">
                  <c:v>Повысили (отметка выше отметки по журналу)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9.91</c:v>
                </c:pt>
                <c:pt idx="1">
                  <c:v>80</c:v>
                </c:pt>
                <c:pt idx="2">
                  <c:v>10.09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DB-438A-AAD8-C1B0798E54B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Понизили (отметка ниже отметки по журналу)</c:v>
                </c:pt>
                <c:pt idx="1">
                  <c:v>подтвердили (отметка равна отметке по журналу)</c:v>
                </c:pt>
                <c:pt idx="2">
                  <c:v>Повысили (отметка выше отметки по журналу)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DB-438A-AAD8-C1B0798E5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63042672"/>
        <c:axId val="363044632"/>
        <c:axId val="0"/>
      </c:bar3DChart>
      <c:catAx>
        <c:axId val="36304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3044632"/>
        <c:crosses val="autoZero"/>
        <c:auto val="1"/>
        <c:lblAlgn val="ctr"/>
        <c:lblOffset val="100"/>
        <c:noMultiLvlLbl val="0"/>
      </c:catAx>
      <c:valAx>
        <c:axId val="363044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3042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13.7</c:v>
                </c:pt>
                <c:pt idx="1">
                  <c:v>10.199999999999999</c:v>
                </c:pt>
                <c:pt idx="2">
                  <c:v>10.7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84.9</c:v>
                </c:pt>
                <c:pt idx="1">
                  <c:v>86.4</c:v>
                </c:pt>
                <c:pt idx="2">
                  <c:v>82.5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1.4</c:v>
                </c:pt>
                <c:pt idx="1">
                  <c:v>3.4</c:v>
                </c:pt>
                <c:pt idx="2">
                  <c:v>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3043456"/>
        <c:axId val="399383144"/>
        <c:axId val="0"/>
      </c:bar3DChart>
      <c:catAx>
        <c:axId val="36304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383144"/>
        <c:crosses val="autoZero"/>
        <c:auto val="1"/>
        <c:lblAlgn val="ctr"/>
        <c:lblOffset val="100"/>
        <c:noMultiLvlLbl val="0"/>
      </c:catAx>
      <c:valAx>
        <c:axId val="39938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Соответствие отметок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Подтвердили</c:v>
                </c:pt>
                <c:pt idx="1">
                  <c:v>Понизили</c:v>
                </c:pt>
                <c:pt idx="2">
                  <c:v>Повысили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80.959999999999994</c:v>
                </c:pt>
                <c:pt idx="1">
                  <c:v>11.02</c:v>
                </c:pt>
                <c:pt idx="2">
                  <c:v>8.02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10.81</c:v>
                </c:pt>
                <c:pt idx="1">
                  <c:v>11.41</c:v>
                </c:pt>
                <c:pt idx="2">
                  <c:v>10.88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86.49</c:v>
                </c:pt>
                <c:pt idx="1">
                  <c:v>78.81</c:v>
                </c:pt>
                <c:pt idx="2">
                  <c:v>80.75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203703703703703E-2"/>
                  <c:y val="-7.9365079365079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8333333333333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888888888888888E-2"/>
                  <c:y val="-3.96825396825404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Алексеевский</c:v>
                </c:pt>
                <c:pt idx="1">
                  <c:v>Борский</c:v>
                </c:pt>
                <c:pt idx="2">
                  <c:v>Нефтегорский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2.7</c:v>
                </c:pt>
                <c:pt idx="1">
                  <c:v>9.7799999999999994</c:v>
                </c:pt>
                <c:pt idx="2">
                  <c:v>8.3699999999999992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9379224"/>
        <c:axId val="399384712"/>
        <c:axId val="0"/>
      </c:bar3DChart>
      <c:catAx>
        <c:axId val="39937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384712"/>
        <c:crosses val="autoZero"/>
        <c:auto val="1"/>
        <c:lblAlgn val="ctr"/>
        <c:lblOffset val="100"/>
        <c:noMultiLvlLbl val="0"/>
      </c:catAx>
      <c:valAx>
        <c:axId val="39938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937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702AD-3DFE-4CDA-9126-E7ACCC55879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D59BA-81AF-4926-A7CC-B5861BD42F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3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D59BA-81AF-4926-A7CC-B5861BD42F65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57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502997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21415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6820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22668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2317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75223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78554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8004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41931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5012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1506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3A9A6-A7C6-4281-A39F-5DC6615D86C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F8C33-7088-481A-939B-C850E0D4CD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51687" y="1474561"/>
            <a:ext cx="8664597" cy="3841243"/>
            <a:chOff x="-28900" y="923467"/>
            <a:chExt cx="8664597" cy="3654393"/>
          </a:xfrm>
        </p:grpSpPr>
        <p:sp>
          <p:nvSpPr>
            <p:cNvPr id="11" name="TextBox 10"/>
            <p:cNvSpPr txBox="1"/>
            <p:nvPr/>
          </p:nvSpPr>
          <p:spPr>
            <a:xfrm>
              <a:off x="-28900" y="923467"/>
              <a:ext cx="8405338" cy="1054100"/>
            </a:xfrm>
            <a:prstGeom prst="rect">
              <a:avLst/>
            </a:prstGeom>
            <a:noFill/>
          </p:spPr>
          <p:txBody>
            <a:bodyPr wrap="square" lIns="360000" tIns="0" rIns="0" bIns="0" rtlCol="0">
              <a:spAutoFit/>
            </a:bodyPr>
            <a:lstStyle/>
            <a:p>
              <a:pPr lvl="0" algn="ctr" defTabSz="685783"/>
              <a:r>
                <a:rPr lang="ru-RU" sz="2400" b="1" dirty="0" smtClean="0">
                  <a:solidFill>
                    <a:srgbClr val="5300A6"/>
                  </a:solidFill>
                  <a:latin typeface="Merriweather"/>
                </a:rPr>
                <a:t>Анализ </a:t>
              </a:r>
              <a:r>
                <a:rPr lang="ru-RU" sz="2400" b="1" dirty="0">
                  <a:solidFill>
                    <a:srgbClr val="5300A6"/>
                  </a:solidFill>
                  <a:latin typeface="Merriweather"/>
                </a:rPr>
                <a:t>результатов ГИА по математике в 2026 году и основные задачи на 2026/2027 учебный год</a:t>
              </a:r>
              <a:r>
                <a:rPr lang="ru-RU" sz="2400" b="1" dirty="0" smtClean="0">
                  <a:solidFill>
                    <a:srgbClr val="5300A6"/>
                  </a:solidFill>
                  <a:latin typeface="Merriweather"/>
                </a:rPr>
                <a:t>.</a:t>
              </a:r>
              <a:endParaRPr lang="ru-RU" sz="2400" b="1" dirty="0">
                <a:solidFill>
                  <a:srgbClr val="5300A6"/>
                </a:solidFill>
                <a:latin typeface="Merriweather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77972" y="3479840"/>
              <a:ext cx="4657725" cy="1098020"/>
            </a:xfrm>
            <a:prstGeom prst="rect">
              <a:avLst/>
            </a:prstGeom>
            <a:noFill/>
          </p:spPr>
          <p:txBody>
            <a:bodyPr wrap="square" lIns="360000" tIns="0" rIns="0" bIns="0" rtlCol="0">
              <a:spAutoFit/>
            </a:bodyPr>
            <a:lstStyle/>
            <a:p>
              <a:pPr defTabSz="685783">
                <a:lnSpc>
                  <a:spcPct val="125000"/>
                </a:lnSpc>
              </a:pPr>
              <a:r>
                <a:rPr lang="ru-RU" sz="1800" dirty="0" err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Merriweather"/>
                  <a:cs typeface="Microsoft Sans Serif" pitchFamily="34" charset="0"/>
                </a:rPr>
                <a:t>Дубовицких</a:t>
              </a:r>
              <a:r>
                <a:rPr lang="ru-RU" sz="18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Merriweather"/>
                  <a:cs typeface="Microsoft Sans Serif" pitchFamily="34" charset="0"/>
                </a:rPr>
                <a:t> Т. Ю.</a:t>
              </a:r>
              <a:r>
                <a:rPr lang="ru-RU" sz="1800" dirty="0"/>
                <a:t> </a:t>
              </a:r>
              <a:r>
                <a:rPr lang="ru-RU" sz="1400" dirty="0" smtClean="0"/>
                <a:t>учитель математики ГБОУ СОШ № 2 «ОЦ» с. Борское, руководитель </a:t>
              </a:r>
              <a:r>
                <a:rPr lang="ru-RU" sz="1400" dirty="0"/>
                <a:t>окружного МО и член областного УМО учителей математики</a:t>
              </a:r>
              <a:endParaRPr lang="ru-RU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Merriweather"/>
                <a:cs typeface="Microsoft Sans Serif" pitchFamily="34" charset="0"/>
              </a:endParaRP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4409644" y="3252919"/>
              <a:ext cx="3708400" cy="0"/>
            </a:xfrm>
            <a:prstGeom prst="line">
              <a:avLst/>
            </a:prstGeom>
            <a:ln w="19050" cap="rnd">
              <a:solidFill>
                <a:srgbClr val="5300A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2987931" y="301854"/>
            <a:ext cx="3599753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Georgia" panose="02040502050405020303" pitchFamily="18" charset="0"/>
              </a:rPr>
              <a:t>ГБУ ДПО ЦПК «Нефтегорский РЦ»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61391" y="3017918"/>
            <a:ext cx="343363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 smtClean="0">
                <a:solidFill>
                  <a:srgbClr val="000000"/>
                </a:solidFill>
                <a:latin typeface="Noto Serif"/>
              </a:rPr>
              <a:t>заседание </a:t>
            </a:r>
            <a:r>
              <a:rPr lang="ru-RU" b="1" dirty="0">
                <a:solidFill>
                  <a:srgbClr val="000000"/>
                </a:solidFill>
                <a:latin typeface="Noto Serif"/>
              </a:rPr>
              <a:t>ОМО учителей математики</a:t>
            </a:r>
            <a:endParaRPr lang="ru-RU" b="1" i="0" dirty="0">
              <a:solidFill>
                <a:srgbClr val="000000"/>
              </a:solidFill>
              <a:effectLst/>
              <a:latin typeface="Noto Serif"/>
            </a:endParaRPr>
          </a:p>
        </p:txBody>
      </p:sp>
    </p:spTree>
    <p:extLst>
      <p:ext uri="{BB962C8B-B14F-4D97-AF65-F5344CB8AC3E}">
        <p14:creationId xmlns:p14="http://schemas.microsoft.com/office/powerpoint/2010/main" val="39350452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92" y="1488403"/>
            <a:ext cx="7886700" cy="19756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Методический анализ результатов ОГЭ по математике 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86835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19278068"/>
              </p:ext>
            </p:extLst>
          </p:nvPr>
        </p:nvGraphicFramePr>
        <p:xfrm>
          <a:off x="685799" y="542109"/>
          <a:ext cx="7903029" cy="4317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546970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68640660"/>
              </p:ext>
            </p:extLst>
          </p:nvPr>
        </p:nvGraphicFramePr>
        <p:xfrm>
          <a:off x="411480" y="280851"/>
          <a:ext cx="8249194" cy="4565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18164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5014" t="18814" r="2191" b="8780"/>
          <a:stretch/>
        </p:blipFill>
        <p:spPr bwMode="auto">
          <a:xfrm>
            <a:off x="587352" y="467212"/>
            <a:ext cx="7762388" cy="43317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788920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92" y="1488403"/>
            <a:ext cx="7886700" cy="19756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Методический анализ результатов ЕГЭ по математике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(профильный уровень)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09911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5149406"/>
              </p:ext>
            </p:extLst>
          </p:nvPr>
        </p:nvGraphicFramePr>
        <p:xfrm>
          <a:off x="385353" y="333103"/>
          <a:ext cx="8196943" cy="4591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601912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17291015"/>
              </p:ext>
            </p:extLst>
          </p:nvPr>
        </p:nvGraphicFramePr>
        <p:xfrm>
          <a:off x="1162593" y="633549"/>
          <a:ext cx="7262949" cy="4173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894130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92" y="1488403"/>
            <a:ext cx="7886700" cy="197563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Методический анализ результатов ЕГЭ по математике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(базовый уровень)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53316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530519483"/>
              </p:ext>
            </p:extLst>
          </p:nvPr>
        </p:nvGraphicFramePr>
        <p:xfrm>
          <a:off x="751113" y="515983"/>
          <a:ext cx="7765869" cy="4193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326400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176281208"/>
              </p:ext>
            </p:extLst>
          </p:nvPr>
        </p:nvGraphicFramePr>
        <p:xfrm>
          <a:off x="920931" y="646611"/>
          <a:ext cx="7596052" cy="4029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108197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386927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</a:rPr>
              <a:t>Рекомендации школьному методическому объединению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8937" y="576479"/>
            <a:ext cx="8229599" cy="4547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  <a:spcAft>
                <a:spcPts val="0"/>
              </a:spcAft>
            </a:pPr>
            <a:endParaRPr lang="ru-RU" sz="1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провести анализ результатов ГИА по математике и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затруднений,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обратив особое внимание на результаты выпускников, не набравших минимальное количество баллов по предмету, преодолевших минимальную границу с запасом в 1-2 балла, и, преодолевших с запасом в 1-2 балла границу, соответствующую высокому уровню подготовки;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принять участие в окружных семинарах для учителей-предметников по «западающим» КЭС ЕГЭ по математике, организованных РЦ, ЦРО и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ИРО;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285750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обеспечить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коррекцию рабочих программ и методических подходов к преподаванию предмета для повышения показателей качества подготовки выпускников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на основе типологии пробелов в знаниях учащихся скорректировать содержание методической работы с учителями математики;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разработать комплекс методических мероприятий по повышению качества преподавания предмета, распространению успешных педагогических 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практик;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indent="-285750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1103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6553061" cy="9941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Рекомендации (продолжение)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4260" y="1181379"/>
            <a:ext cx="74420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 основе выявленного положительного опыта организовать проведение открытых уроков и других методических мероприятий для учителей образовательного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учреждения;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организовать наставничество в рамках модели «учитель-учитель» по освоению компетенций организации дифференцированного обучения; 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организовать посещение уроков учителей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математики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целью оказания адресной методической помощи.</a:t>
            </a:r>
            <a:endParaRPr lang="ru-RU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33019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092" y="1488403"/>
            <a:ext cx="7886700" cy="197563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200" b="1" dirty="0" smtClean="0">
                <a:solidFill>
                  <a:srgbClr val="002060"/>
                </a:solidFill>
              </a:rPr>
              <a:t>Итоги </a:t>
            </a:r>
            <a:r>
              <a:rPr lang="ru-RU" sz="2200" b="1" dirty="0">
                <a:solidFill>
                  <a:srgbClr val="002060"/>
                </a:solidFill>
              </a:rPr>
              <a:t>Всероссийских проверочных работ </a:t>
            </a:r>
            <a:br>
              <a:rPr lang="ru-RU" sz="2200" b="1" dirty="0">
                <a:solidFill>
                  <a:srgbClr val="002060"/>
                </a:solidFill>
              </a:rPr>
            </a:br>
            <a:r>
              <a:rPr lang="ru-RU" sz="2200" b="1" dirty="0">
                <a:solidFill>
                  <a:srgbClr val="002060"/>
                </a:solidFill>
              </a:rPr>
              <a:t>ПО МАТЕМАТИКЕ, </a:t>
            </a:r>
            <a:br>
              <a:rPr lang="ru-RU" sz="2200" b="1" dirty="0">
                <a:solidFill>
                  <a:srgbClr val="002060"/>
                </a:solidFill>
              </a:rPr>
            </a:br>
            <a:r>
              <a:rPr lang="ru-RU" sz="2200" b="1" dirty="0">
                <a:solidFill>
                  <a:srgbClr val="002060"/>
                </a:solidFill>
              </a:rPr>
              <a:t>проведенных в </a:t>
            </a:r>
            <a:r>
              <a:rPr lang="ru-RU" sz="2200" b="1" dirty="0" smtClean="0">
                <a:solidFill>
                  <a:srgbClr val="002060"/>
                </a:solidFill>
              </a:rPr>
              <a:t>2026 </a:t>
            </a:r>
            <a:r>
              <a:rPr lang="ru-RU" sz="2200" b="1" dirty="0">
                <a:solidFill>
                  <a:srgbClr val="002060"/>
                </a:solidFill>
              </a:rPr>
              <a:t>году в образовательных организациях, расположенных на территории Юго-Восточного округа</a:t>
            </a:r>
            <a:br>
              <a:rPr lang="ru-RU" sz="2200" b="1" dirty="0">
                <a:solidFill>
                  <a:srgbClr val="002060"/>
                </a:solidFill>
              </a:rPr>
            </a:br>
            <a:r>
              <a:rPr lang="ru-RU" sz="2200" b="1" dirty="0">
                <a:solidFill>
                  <a:srgbClr val="002060"/>
                </a:solidFill>
              </a:rPr>
              <a:t>(5-8-е классы)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4622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6428" y="306978"/>
            <a:ext cx="7504612" cy="4618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преодолели минимальный порог для получения удовлетворительной отметки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пятиклассников, что составляет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4,96%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общего числа участников ВПР по округу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0,98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больше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в среднем по Самарской области).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ВПР в 2025 году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216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округа 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38,22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«3»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3,32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меньше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в среднем по Самарской области).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«4»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213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37,7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4,74%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в среднем по Самарской области.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Максимальную отметку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получили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108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участника ВПР 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19,12%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на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,14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 больше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чем по Самарской области.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6937" t="28697" r="49118" b="19613"/>
          <a:stretch/>
        </p:blipFill>
        <p:spPr bwMode="auto">
          <a:xfrm>
            <a:off x="248920" y="179796"/>
            <a:ext cx="750389" cy="773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0767637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633674858"/>
              </p:ext>
            </p:extLst>
          </p:nvPr>
        </p:nvGraphicFramePr>
        <p:xfrm>
          <a:off x="692331" y="542109"/>
          <a:ext cx="7700555" cy="41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27413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69067049"/>
              </p:ext>
            </p:extLst>
          </p:nvPr>
        </p:nvGraphicFramePr>
        <p:xfrm>
          <a:off x="822959" y="574765"/>
          <a:ext cx="7667897" cy="418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25557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977307282"/>
              </p:ext>
            </p:extLst>
          </p:nvPr>
        </p:nvGraphicFramePr>
        <p:xfrm>
          <a:off x="476793" y="574765"/>
          <a:ext cx="7759337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3014760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89147444"/>
              </p:ext>
            </p:extLst>
          </p:nvPr>
        </p:nvGraphicFramePr>
        <p:xfrm>
          <a:off x="894806" y="483325"/>
          <a:ext cx="7720148" cy="418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958500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83" y="875212"/>
            <a:ext cx="796181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450215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преодолели минимальный порог для получения удовлетворительной отметки -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школьника, что составило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4,35%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общего числа участников ВПР по округу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0,21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больше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в среднем по Самарской области).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ВПР в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258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округа 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48,77%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«3»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5,05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 больше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в среднем по Самарской области).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«4»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205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38,75%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0,3%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по Самарской области.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Максимальную отметку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получили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43</a:t>
            </a:r>
            <a:r>
              <a:rPr lang="ru-RU" sz="1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 ВПР </a:t>
            </a:r>
            <a:r>
              <a:rPr 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8,13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4,54%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меньше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чем по Самарской области.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3516" t="19195" r="46232" b="7830"/>
          <a:stretch/>
        </p:blipFill>
        <p:spPr bwMode="auto">
          <a:xfrm>
            <a:off x="329475" y="72888"/>
            <a:ext cx="660400" cy="8959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7006261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214041288"/>
              </p:ext>
            </p:extLst>
          </p:nvPr>
        </p:nvGraphicFramePr>
        <p:xfrm>
          <a:off x="679269" y="457200"/>
          <a:ext cx="7778931" cy="4369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90923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9673" y="548640"/>
            <a:ext cx="7419703" cy="351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Bef>
                <a:spcPts val="445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</a:t>
            </a:r>
            <a:r>
              <a:rPr lang="ru-RU" sz="1800" b="1" spc="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преодолели</a:t>
            </a:r>
            <a:r>
              <a:rPr lang="ru-RU" sz="1800" b="1" spc="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минимальный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порог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получения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удовлетворительной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отметки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27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чел., что составляет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5,41%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общего числа участников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ВПР</a:t>
            </a:r>
            <a:r>
              <a:rPr lang="ru-RU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округу,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0,47%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раза больше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чем в среднем по Самарской области.</a:t>
            </a:r>
          </a:p>
          <a:p>
            <a:pPr indent="44958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итогам ВПР в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2026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году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270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обучающихся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округа 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54,11%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отметку</a:t>
            </a:r>
            <a:r>
              <a:rPr lang="ru-RU" sz="18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«3»</a:t>
            </a:r>
            <a:r>
              <a:rPr lang="ru-RU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b="1" spc="-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spc="-5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3,61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8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больше</a:t>
            </a:r>
            <a:r>
              <a:rPr lang="ru-RU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чем</a:t>
            </a:r>
            <a:r>
              <a:rPr lang="ru-RU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 по Самарской области).     Получили</a:t>
            </a:r>
            <a:r>
              <a:rPr lang="ru-RU" sz="18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отметку</a:t>
            </a:r>
            <a:r>
              <a:rPr lang="ru-RU" sz="18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«4»</a:t>
            </a:r>
            <a:r>
              <a:rPr lang="ru-RU" sz="18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spc="-15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161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участников ВПР</a:t>
            </a:r>
            <a:r>
              <a:rPr lang="ru-RU" sz="18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32,26%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Bef>
                <a:spcPts val="815"/>
              </a:spcBef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Максимальную</a:t>
            </a:r>
            <a:r>
              <a:rPr lang="ru-RU" sz="1800" b="1" spc="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отметку</a:t>
            </a:r>
            <a:r>
              <a:rPr lang="ru-RU" sz="1800" b="1" spc="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получили</a:t>
            </a:r>
            <a:r>
              <a:rPr lang="ru-RU" sz="18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41</a:t>
            </a:r>
            <a:r>
              <a:rPr lang="ru-RU" sz="1800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ученик</a:t>
            </a:r>
            <a:r>
              <a:rPr lang="ru-RU" sz="1800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1800" b="1" spc="5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8,22%</a:t>
            </a:r>
            <a:r>
              <a:rPr lang="ru-RU" sz="1800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6724" t="26796" r="48691" b="18092"/>
          <a:stretch/>
        </p:blipFill>
        <p:spPr bwMode="auto">
          <a:xfrm>
            <a:off x="186690" y="143691"/>
            <a:ext cx="815340" cy="10287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91037050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08398025"/>
              </p:ext>
            </p:extLst>
          </p:nvPr>
        </p:nvGraphicFramePr>
        <p:xfrm>
          <a:off x="1058091" y="561703"/>
          <a:ext cx="7243355" cy="4212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000920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60242233"/>
              </p:ext>
            </p:extLst>
          </p:nvPr>
        </p:nvGraphicFramePr>
        <p:xfrm>
          <a:off x="790303" y="391886"/>
          <a:ext cx="7465423" cy="4245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208926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8" y="840143"/>
            <a:ext cx="83928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  <a:tabLst>
                <a:tab pos="2238375" algn="l"/>
              </a:tabLs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ВПР в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участников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5,8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«2»</a:t>
            </a:r>
            <a:r>
              <a:rPr lang="ru-RU" sz="1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1,64%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по Самарской области (базовый уровень).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(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55,8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получили отметку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«3»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отметки «4» и «5»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(достижение высокого уровня подготовки) написали работу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38,4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обучающихся,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7,14%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ниже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среднего по Самарской области.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выполнения проверочной работы показали, что с предложенными заданиями справились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94,2%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восьмиклассников, что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ниже на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1,64%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результата ВПР по региону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3517" t="25276" r="47408" b="16381"/>
          <a:stretch/>
        </p:blipFill>
        <p:spPr bwMode="auto">
          <a:xfrm>
            <a:off x="203291" y="154033"/>
            <a:ext cx="742950" cy="83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7216755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1067570"/>
            <a:ext cx="734132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Объективность результатов ВПР по математике определяется степенью соответствия отметок за выполненную работу и отметок по журналу.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данным, указанным ОО ЮВУ в формах сбора результатов ВПР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81,2%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участников ВПР получили за проверочную работу отметки,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соответствующие отметкам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предыдущую четверть, у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10%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отметки за ВПР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ниже.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sz="1800" b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8,8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%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участников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получили отметку за ВПР выше, чем отметки в журнале.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189991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3953" y="352697"/>
            <a:ext cx="794221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0235" indent="450215">
              <a:lnSpc>
                <a:spcPct val="150000"/>
              </a:lnSpc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Рекомендации школьному методическому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объединению:</a:t>
            </a:r>
          </a:p>
          <a:p>
            <a:pPr marL="90170" indent="367030" algn="just">
              <a:lnSpc>
                <a:spcPct val="115000"/>
              </a:lnSpc>
              <a:spcAft>
                <a:spcPts val="0"/>
              </a:spcAft>
              <a:tabLst>
                <a:tab pos="10604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организовать деятельность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реализации системы корректирующих мер по повышению уровня обученности математике у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обучающихся,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продемонстрировавших низкие результаты ВПР с учетом выявленных затруднений с использованием эффективного опыта ОО, показавших высокое качество обучения;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367030" algn="just">
              <a:lnSpc>
                <a:spcPct val="115000"/>
              </a:lnSpc>
              <a:spcAft>
                <a:spcPts val="0"/>
              </a:spcAft>
              <a:tabLst>
                <a:tab pos="10604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на основе типологии пробелов в знаниях учащихся скорректировать содержание методической работы с</a:t>
            </a:r>
            <a:r>
              <a:rPr lang="ru-RU" sz="1600" spc="-3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учителями-предметниками;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367030" algn="just">
              <a:lnSpc>
                <a:spcPct val="115000"/>
              </a:lnSpc>
              <a:spcAft>
                <a:spcPts val="0"/>
              </a:spcAft>
              <a:tabLst>
                <a:tab pos="10604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организовать обсуждение с членами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 ВПР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всех параллелях;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 indent="367030" algn="just">
              <a:lnSpc>
                <a:spcPct val="115000"/>
              </a:lnSpc>
              <a:spcAft>
                <a:spcPts val="0"/>
              </a:spcAft>
              <a:tabLst>
                <a:tab pos="10604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рассмотреть на заседаниях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учителей математики методическое сопровождение тем, вызвавших у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затруднения в выполнении заданий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9691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297" y="346166"/>
            <a:ext cx="8085909" cy="431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учителям: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изучить образцы и описания проверочных работ, размещенных на сайте ФГБУ «ФИОКО», и критерии их оценивания;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включить в проверочные работы задания в формате ВПР для диагностики уровня усвоения материала (после прохождения каждого раздела программы);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включить задания, вызвавшие наибольшие затруднения у обучающихся, в дидактические материалы уроков;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вести учет выявленных пробелов для адресной помощи в ликвидации западания тем у обучающихся;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на основе проведенного анализа результатов 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разработать индивидуальные маршруты для учащихся с низкими результатами выполнения ВПР</a:t>
            </a:r>
            <a:r>
              <a:rPr 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680007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2698" y="328574"/>
            <a:ext cx="829491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0555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каждом уроке планировать работу по овладению учениками основами логического и алгоритмического мышления; </a:t>
            </a:r>
          </a:p>
          <a:p>
            <a:pPr indent="63055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организовать работу по развитию математических способностей обучающихся, успешно выполнивших задания 15, 16 и 17, в совокупности с высокими результатами по остальным заданиям на основе построения индивидуальных образовательных траекторий;</a:t>
            </a:r>
          </a:p>
          <a:p>
            <a:pPr indent="630555"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конструировать комфортную предметную информационно-образовательную среду, включающую электронные ресурсы (ЭФУ, электронные приложения и специальные учебные пособия к УМК) и ИКТ, способствующую расширению возможностей успешного освоения курса математики обучающимися с различным уровнем математической подготовки;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30555" algn="just">
              <a:spcAft>
                <a:spcPts val="0"/>
              </a:spcAft>
            </a:pPr>
            <a:r>
              <a:rPr lang="ru-RU" sz="1400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оперировать на базовом уровне понятиями геометрических фигур / применять геометрические факты для решения задач, в том числе предполагающих несколько шагов решения;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30555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больше внимания уделять на уроках алгебры и геометрии развитию вычислительной культуры обучающихся (устные и письменные вычисления, прикидка и оценка полученного результата и др.), совершенствуя их умения проводить вычисления в различных ситуациях, включая задачи с практическим содержанием и информацией с данными в виде таблиц, плана дома или участка, карты и др.;</a:t>
            </a:r>
          </a:p>
          <a:p>
            <a:pPr marL="285750" indent="-285750" algn="just">
              <a:spcAft>
                <a:spcPts val="0"/>
              </a:spcAft>
              <a:buFontTx/>
              <a:buChar char="-"/>
            </a:pPr>
            <a:r>
              <a:rPr lang="ru-RU" sz="14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систематически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предлагать на уроках математики и в домашних заданиях решать разнообразные нестандартные текстовые задачи, задачи на смекалку, а также задания повышенной сложности</a:t>
            </a:r>
            <a:r>
              <a:rPr lang="ru-RU" sz="140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40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Это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послужит развитию познавательного интереса и позволит выявить как творческий потенциал каждого школьника, так и определить наиболее способных к математике детей, выстроив их индивидуальную образовательную траекторию.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62298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8" y="117999"/>
            <a:ext cx="445491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Анкета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6717" y="542140"/>
            <a:ext cx="4696216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Какие темы и разделы математики, по вашему мнению, требуют особого внимания в текущем учебном году?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Какие формы методической работы вы считаете наиболее полезными (мастер-классы, семинары, круглые столы,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вебинары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и т.д.)?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Какие современные образовательные технологии и ресурсы вы хотели бы внедрить в преподавание математики?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Есть ли у вас предложения по организации совместных мероприятий (олимпиады, конкурсы, проекты) для учащихся?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Какие проблемы и трудности вы испытываете при преподавании математики, и какую поддержку ожидаете от ОМО?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951307" y="117999"/>
            <a:ext cx="3955627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6. Какие темы для повышения квалификации и профессионального развития вы считаете приоритетными?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7. Есть ли у вас идеи по улучшению взаимодействия между учителями математики разных школ?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8. Какие дополнительные материалы или методические пособия вы хотели бы получить от ОМО?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9. Предложения по организации обмена опытом и лучшими практиками между коллегами.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10 Ваши любые другие пожелания и комментарии по работе ОМО.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36778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BJ">
      <a:majorFont>
        <a:latin typeface="Merriweather"/>
        <a:ea typeface=""/>
        <a:cs typeface=""/>
      </a:majorFont>
      <a:minorFont>
        <a:latin typeface="Roboto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11914</TotalTime>
  <Words>1209</Words>
  <Application>Microsoft Office PowerPoint</Application>
  <PresentationFormat>Экран (16:9)</PresentationFormat>
  <Paragraphs>73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Times New Roman</vt:lpstr>
      <vt:lpstr>Georgia</vt:lpstr>
      <vt:lpstr>Noto Serif</vt:lpstr>
      <vt:lpstr>Arial</vt:lpstr>
      <vt:lpstr>Microsoft Sans Serif</vt:lpstr>
      <vt:lpstr>Merriweather</vt:lpstr>
      <vt:lpstr>Roboto</vt:lpstr>
      <vt:lpstr>Calibri</vt:lpstr>
      <vt:lpstr>Тема Office</vt:lpstr>
      <vt:lpstr>Презентация PowerPoint</vt:lpstr>
      <vt:lpstr>Методический анализ результатов ОГЭ по математике  </vt:lpstr>
      <vt:lpstr>Презентация PowerPoint</vt:lpstr>
      <vt:lpstr>Презентация PowerPoint</vt:lpstr>
      <vt:lpstr>Презентация PowerPoint</vt:lpstr>
      <vt:lpstr>Методический анализ результатов ЕГЭ по математике  (профильный уровень)</vt:lpstr>
      <vt:lpstr>Презентация PowerPoint</vt:lpstr>
      <vt:lpstr>Презентация PowerPoint</vt:lpstr>
      <vt:lpstr>Методический анализ результатов ЕГЭ по математике  (базовый уровень)</vt:lpstr>
      <vt:lpstr>Презентация PowerPoint</vt:lpstr>
      <vt:lpstr>Презентация PowerPoint</vt:lpstr>
      <vt:lpstr>Рекомендации школьному методическому объединению</vt:lpstr>
      <vt:lpstr>Рекомендации (продолжение)</vt:lpstr>
      <vt:lpstr>Итоги Всероссийских проверочных работ  ПО МАТЕМАТИКЕ,  проведенных в 2026 году в образовательных организациях, расположенных на территории Юго-Восточного округа (5-8-е классы)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БСШ2</cp:lastModifiedBy>
  <cp:revision>1086</cp:revision>
  <dcterms:created xsi:type="dcterms:W3CDTF">2015-12-14T06:35:07Z</dcterms:created>
  <dcterms:modified xsi:type="dcterms:W3CDTF">2026-08-27T03:27:49Z</dcterms:modified>
</cp:coreProperties>
</file>