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Tregubov" initials="AT" lastIdx="1" clrIdx="0">
    <p:extLst>
      <p:ext uri="{19B8F6BF-5375-455C-9EA6-DF929625EA0E}">
        <p15:presenceInfo xmlns:p15="http://schemas.microsoft.com/office/powerpoint/2012/main" userId="Anton Tregub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2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3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72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10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98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6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9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0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36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5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0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51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C174A-A716-4859-8FF4-116D9EF65F85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4BE389-EC4A-4288-90FC-6D98BA7F8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40226074719/https:/skiv.instrao.ru/support/demonstratsionnye-materialya/chitatelskaya-gramotnost.php" TargetMode="External"/><Relationship Id="rId2" Type="http://schemas.openxmlformats.org/officeDocument/2006/relationships/hyperlink" Target="https://dev.media.prosv.ru/f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h.edu.ru/instruction" TargetMode="External"/><Relationship Id="rId5" Type="http://schemas.openxmlformats.org/officeDocument/2006/relationships/hyperlink" Target="https://monitoring.spbcokoit.ru/procedure/1043/" TargetMode="External"/><Relationship Id="rId4" Type="http://schemas.openxmlformats.org/officeDocument/2006/relationships/hyperlink" Target="https://my-shop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12847-49E5-4233-90AB-C48DE80F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281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уроках географии.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реализации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6A18E4-BE4D-4B83-A897-635DBFE4B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0" y="4411663"/>
            <a:ext cx="9144000" cy="165576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ГБОУ СОШ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Утевка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Трегубова Л.Г.</a:t>
            </a:r>
          </a:p>
        </p:txBody>
      </p:sp>
    </p:spTree>
    <p:extLst>
      <p:ext uri="{BB962C8B-B14F-4D97-AF65-F5344CB8AC3E}">
        <p14:creationId xmlns:p14="http://schemas.microsoft.com/office/powerpoint/2010/main" val="351047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6C6EE-734F-4933-AEAC-9E799ABD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8457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КРЕАТИВНОЕ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A0849-AE07-4EFA-92C5-DA6CCCC6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12" y="1001949"/>
            <a:ext cx="8596668" cy="4056919"/>
          </a:xfrm>
        </p:spPr>
        <p:txBody>
          <a:bodyPr/>
          <a:lstStyle/>
          <a:p>
            <a:r>
              <a:rPr lang="ru-RU" sz="1800" b="1" u="sng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Креативное мышление </a:t>
            </a:r>
            <a:r>
              <a:rPr lang="ru-RU" sz="1800" b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80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компонент функциональной грамотности, </a:t>
            </a:r>
            <a:r>
              <a:rPr lang="ru-RU" sz="180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D046F-2588-427B-9F71-9C5D39928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4" t="26621" r="33138" b="25248"/>
          <a:stretch/>
        </p:blipFill>
        <p:spPr>
          <a:xfrm>
            <a:off x="216911" y="2626367"/>
            <a:ext cx="5680687" cy="3657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E9DD4C-0DB7-4C31-91E9-708F65945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0" t="19005" r="1543" b="9932"/>
          <a:stretch/>
        </p:blipFill>
        <p:spPr>
          <a:xfrm>
            <a:off x="5754319" y="2626368"/>
            <a:ext cx="6249613" cy="36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F3CC5-F467-4561-B291-2F84355E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1"/>
            <a:ext cx="10280515" cy="595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ГЛОБАЛЬНЫЕ КОМПЕТЕНЦИИ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8FD97-6454-4CFD-AF68-D3842B61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41" y="1022452"/>
            <a:ext cx="8596668" cy="3880773"/>
          </a:xfrm>
        </p:spPr>
        <p:txBody>
          <a:bodyPr/>
          <a:lstStyle/>
          <a:p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Глобальные компетенции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это способность критически рассматривать с различных точек зрения проблемы глобального характера и межкультурного взаимодействия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75D5A8-EF6F-4525-ABDC-2CA78CF7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3" y="2093034"/>
            <a:ext cx="4256154" cy="4832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124FA-96AE-4498-8CE4-79329C6CB1D3}"/>
              </a:ext>
            </a:extLst>
          </p:cNvPr>
          <p:cNvSpPr txBox="1"/>
          <p:nvPr/>
        </p:nvSpPr>
        <p:spPr>
          <a:xfrm>
            <a:off x="5488959" y="1829444"/>
            <a:ext cx="6096000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18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Mangal" panose="02040503050203030202" pitchFamily="18" charset="0"/>
              </a:rPr>
              <a:t>Примеры заданий на формирование глобальных </a:t>
            </a:r>
            <a:r>
              <a:rPr lang="ru-RU" sz="1800" b="1" i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компетенций</a:t>
            </a:r>
            <a:r>
              <a:rPr lang="ru-RU" sz="1800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:</a:t>
            </a:r>
            <a:endParaRPr lang="ru-RU" sz="1800" kern="5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бы площадь Австралии, если бы уровень Мирового океана понизился на 200м?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-Разрушение озонового слоя: причины и последствия.                                                           -Парниковый эффект: причины и последствия, влияние на климат.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-Чем опасны для планеты лесные пожары в Сибири?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понимаете высказывание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«Если случится третья мировая война, то во время четвертой люди будут драться копьями и стрелами?»  Какие существуют возможные пути  решения  проблемы войны и мира? </a:t>
            </a:r>
          </a:p>
        </p:txBody>
      </p:sp>
    </p:spTree>
    <p:extLst>
      <p:ext uri="{BB962C8B-B14F-4D97-AF65-F5344CB8AC3E}">
        <p14:creationId xmlns:p14="http://schemas.microsoft.com/office/powerpoint/2010/main" val="3464074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7BB41-33F4-4603-A11B-7BD067AB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718BBE-EEF4-48F0-AC34-69B470624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95" t="14344" r="925" b="9975"/>
          <a:stretch/>
        </p:blipFill>
        <p:spPr>
          <a:xfrm>
            <a:off x="272374" y="194554"/>
            <a:ext cx="10087582" cy="6215974"/>
          </a:xfrm>
        </p:spPr>
      </p:pic>
    </p:spTree>
    <p:extLst>
      <p:ext uri="{BB962C8B-B14F-4D97-AF65-F5344CB8AC3E}">
        <p14:creationId xmlns:p14="http://schemas.microsoft.com/office/powerpoint/2010/main" val="107179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C60B3-E747-46EE-B23C-FDD5A232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7276"/>
            <a:ext cx="8596668" cy="10257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ПО ФОРМИРОВАНИЮ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B1C0B-0119-483E-B923-374038FB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5" y="1288374"/>
            <a:ext cx="8596668" cy="388077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заданий для формирования и оценки функциональной грамотности обучающихся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https://dev.media.prosv.ru/fg/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материалы для оценки функциональной грамотности учащихся 5 и 7 классов.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https://web.archive.org/web/20240226074719/https://skiv.instrao.ru/support/demonstratsionnye-materialya/chitatelskaya-gramotnost.php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Сборники эталонных заданий серии «Функциональная грамотность. Учимся для жизни» издательства «Просвещение»: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https://my-shop.ru/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5,7 класс. Опыт системы образования г. Санкт-Петербурга.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КИМ,спецификация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кодификаторы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https://monitoring.spbcokoit.ru/procedure/1043/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по функциональной грамотности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https://resh.edu.ru/instruction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инструкция, как получить доступ к электронному банку заданий представлена в руководстве пользователя. Ознакомиться с руководством пользователя можно по ссылке: https://resh.edu.ru/instruction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719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76C9CB-BFFE-4147-80D3-6E0480E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ФУНКЦИОНАЛЬНАЯ ГРАМОТНОСТЬ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A9814-563C-417C-A4E6-B42AC3A62621}"/>
              </a:ext>
            </a:extLst>
          </p:cNvPr>
          <p:cNvSpPr txBox="1"/>
          <p:nvPr/>
        </p:nvSpPr>
        <p:spPr>
          <a:xfrm>
            <a:off x="678730" y="1169199"/>
            <a:ext cx="10675070" cy="475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Понятие «функциональная грамотность», которое сегодня у всех на слуху, возникло более полувека назад. На волне ликвидации безграмотности в 1957 году ЮНЕСКО впервые предложила понятия «минимальная грамотность» и «функциональная грамотность», которые первоначально предполагали наличие базовых навыков чтения, счёта и письма, позволяющих человеку решать его простейшие жизненные задачи, связанные с его функционированием в социуме.</a:t>
            </a:r>
          </a:p>
          <a:p>
            <a:pPr>
              <a:lnSpc>
                <a:spcPct val="150000"/>
              </a:lnSpc>
            </a:pPr>
            <a:r>
              <a:rPr lang="ru-RU" dirty="0"/>
              <a:t> - Сегодня под функциональной грамотностью понимается способность человека использовать знания, приобретённые навыки для решения самого широкого спектра жизненных задач. </a:t>
            </a:r>
          </a:p>
          <a:p>
            <a:pPr>
              <a:lnSpc>
                <a:spcPct val="150000"/>
              </a:lnSpc>
            </a:pPr>
            <a:r>
              <a:rPr lang="ru-RU" dirty="0"/>
              <a:t>- Традиционно функциональная грамотность делится на такие составляющие, как читательская, математическая, естественнонаучная, финансовая грамотность, глобальные компетенции и креативное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39491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13D9-3C88-4C23-AD2A-06432035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ПРОБЛЕМЫ РЕАЛИЗАЦИИ ФГ НА УРОКАХ ГЕОГРАФИИ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68F44-574F-4DDA-B8D1-78960A4FADE0}"/>
              </a:ext>
            </a:extLst>
          </p:cNvPr>
          <p:cNvSpPr txBox="1"/>
          <p:nvPr/>
        </p:nvSpPr>
        <p:spPr>
          <a:xfrm>
            <a:off x="400050" y="1276767"/>
            <a:ext cx="9591675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.Неумение учеников читать и анализировать прочитанное.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сдаче экзаменов и ВПР учащиеся невнимательно читают задания и инструкции к ним, из-за чего неправильно выполняют задания.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при работе с географической картой.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у учеников вызывают затруднения задания на определение географического объекта по его координатам, нахождение географических координат объекта, а также задания, требующие развитого пространственного воображения и знания карты.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с выполнением заданий практического содержания.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сложно ученикам даются задания, данные в которых представлены в нестандартной форме и требуют анализа и интерпретации. </a:t>
            </a:r>
          </a:p>
        </p:txBody>
      </p:sp>
    </p:spTree>
    <p:extLst>
      <p:ext uri="{BB962C8B-B14F-4D97-AF65-F5344CB8AC3E}">
        <p14:creationId xmlns:p14="http://schemas.microsoft.com/office/powerpoint/2010/main" val="168789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E13D0-C16B-4C9D-9F35-60AFA09F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850"/>
            <a:ext cx="8596668" cy="126682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Пути формирования </a:t>
            </a:r>
            <a:br>
              <a:rPr lang="ru-RU" sz="3200" dirty="0"/>
            </a:br>
            <a:r>
              <a:rPr lang="ru-RU" sz="3200" dirty="0"/>
              <a:t>функциональной грамотности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C249D-20F3-4BB1-B745-D7C121C821A4}"/>
              </a:ext>
            </a:extLst>
          </p:cNvPr>
          <p:cNvSpPr txBox="1"/>
          <p:nvPr/>
        </p:nvSpPr>
        <p:spPr>
          <a:xfrm>
            <a:off x="838200" y="1428452"/>
            <a:ext cx="105156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Уникальность школьного предмета география   состоит  в том, что география  включает в себя  возможность реализации всех  видов грамотности, которые входят в функциональную грамотность.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 географии функциональная грамотность формируется достижением, прежде всего, предметных результатов через: </a:t>
            </a:r>
          </a:p>
          <a:p>
            <a:r>
              <a:rPr lang="ru-RU" dirty="0"/>
              <a:t>работу с текстом; </a:t>
            </a:r>
          </a:p>
          <a:p>
            <a:endParaRPr lang="ru-RU" dirty="0"/>
          </a:p>
          <a:p>
            <a:r>
              <a:rPr lang="ru-RU" dirty="0"/>
              <a:t>работу с географической картой; </a:t>
            </a:r>
          </a:p>
          <a:p>
            <a:endParaRPr lang="ru-RU" dirty="0"/>
          </a:p>
          <a:p>
            <a:r>
              <a:rPr lang="ru-RU" dirty="0"/>
              <a:t>работу со статистическими данными. 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Уровни работы с текстом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12A7FD-5230-49A0-8761-57252AFC61DC}"/>
              </a:ext>
            </a:extLst>
          </p:cNvPr>
          <p:cNvSpPr/>
          <p:nvPr/>
        </p:nvSpPr>
        <p:spPr>
          <a:xfrm>
            <a:off x="838200" y="5611225"/>
            <a:ext cx="2073897" cy="108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ТВОРЧЕСТО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E4F85E-7948-4DDA-A43F-76FEF79EEA17}"/>
              </a:ext>
            </a:extLst>
          </p:cNvPr>
          <p:cNvSpPr/>
          <p:nvPr/>
        </p:nvSpPr>
        <p:spPr>
          <a:xfrm>
            <a:off x="4975668" y="5582650"/>
            <a:ext cx="2073897" cy="108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8793E5-3DCE-4F60-B961-66ABB2F1F5AE}"/>
              </a:ext>
            </a:extLst>
          </p:cNvPr>
          <p:cNvSpPr/>
          <p:nvPr/>
        </p:nvSpPr>
        <p:spPr>
          <a:xfrm>
            <a:off x="8690279" y="5535141"/>
            <a:ext cx="2463538" cy="1084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46757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77F24-24A3-492F-8F8A-86C25C3A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168021"/>
            <a:ext cx="10515600" cy="1174626"/>
          </a:xfrm>
        </p:spPr>
        <p:txBody>
          <a:bodyPr>
            <a:normAutofit/>
          </a:bodyPr>
          <a:lstStyle/>
          <a:p>
            <a:pPr algn="ctr"/>
            <a:r>
              <a:rPr lang="ru-RU" sz="3200" b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МАТЕМАТИЧЕСКАЯ ГРАМОТНОСТЬ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5BD1A-74E4-4B69-9166-335BFEE7354C}"/>
              </a:ext>
            </a:extLst>
          </p:cNvPr>
          <p:cNvSpPr txBox="1"/>
          <p:nvPr/>
        </p:nvSpPr>
        <p:spPr>
          <a:xfrm>
            <a:off x="838986" y="1385740"/>
            <a:ext cx="11252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kern="5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МАТЕМАТИЧЕСКАЯ ГРАМОТНОСТЬ –это способ</a:t>
            </a:r>
            <a:r>
              <a:rPr lang="ru-RU" sz="1800" b="0" kern="50" dirty="0">
                <a:effectLst/>
                <a:ea typeface="SimSun" panose="02010600030101010101" pitchFamily="2" charset="-122"/>
              </a:rPr>
              <a:t>ность учеников  использовать математические знания в разных контекстах, на основе математических данных описывать, объяснять, предсказывать явления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Формировать математическую грамотность -  значит учить  принимать взвешенные решения, формулировать объективное мнение, анализировать окружающую действительность.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B021F-AC4B-4AC0-80AF-0AE47E21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9" y="3891064"/>
            <a:ext cx="4457399" cy="2862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BB45C7-126D-469D-BDBB-CED1E81D2F07}"/>
              </a:ext>
            </a:extLst>
          </p:cNvPr>
          <p:cNvSpPr txBox="1"/>
          <p:nvPr/>
        </p:nvSpPr>
        <p:spPr>
          <a:xfrm>
            <a:off x="249125" y="2717756"/>
            <a:ext cx="515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-Определите </a:t>
            </a:r>
            <a:r>
              <a:rPr lang="ru-RU" sz="1800" kern="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рассстояние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от родника до  колодца;                                                                                                                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-Определите азимут от родника до точки В;                                                                              -</a:t>
            </a:r>
            <a:r>
              <a:rPr lang="ru-RU" sz="1800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Опредедите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абсолютную высоту точки В.</a:t>
            </a:r>
            <a:endParaRPr lang="ru-RU" sz="18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48CBE-BED8-447B-8B9E-596AA5076CAD}"/>
              </a:ext>
            </a:extLst>
          </p:cNvPr>
          <p:cNvSpPr txBox="1"/>
          <p:nvPr/>
        </p:nvSpPr>
        <p:spPr>
          <a:xfrm>
            <a:off x="5286033" y="5449436"/>
            <a:ext cx="552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графика, определите, в каком году показатель рождаемости был наименьшим.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показатель смертности был наибольшим?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графика, определите показатель естественного прироста населения в 1994 г.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42A21C-3888-4F92-9380-2D33E8AD0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39" t="42750" r="36443" b="30130"/>
          <a:stretch/>
        </p:blipFill>
        <p:spPr>
          <a:xfrm>
            <a:off x="6783681" y="2850204"/>
            <a:ext cx="4765796" cy="25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658D53-5DFF-434A-801B-38A09562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92" y="2770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ЕСТЕСТВЕННОНАУЧНАЯ ГРАМОТНОСТЬ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F6BBC4-B4C3-4670-AC35-837B4506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21" y="1523967"/>
            <a:ext cx="10515600" cy="4351338"/>
          </a:xfrm>
        </p:spPr>
        <p:txBody>
          <a:bodyPr>
            <a:normAutofit/>
          </a:bodyPr>
          <a:lstStyle/>
          <a:p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Под естественнонаучной грамотностью понимают способность учеников формировать мнение о проблемах, связанных с естественными науками. Для этого важны навыки интерпретации научных данных, умение спланировать и провести исследование, объяснить явления природы , найти доказательства. </a:t>
            </a:r>
          </a:p>
          <a:p>
            <a:pPr marL="0" indent="0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566A61-ABF8-4E3E-967D-B4224169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9" y="3048913"/>
            <a:ext cx="2838095" cy="1904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20367-2877-4781-84B0-604B2BD1B39F}"/>
              </a:ext>
            </a:extLst>
          </p:cNvPr>
          <p:cNvSpPr txBox="1"/>
          <p:nvPr/>
        </p:nvSpPr>
        <p:spPr>
          <a:xfrm>
            <a:off x="707010" y="4923215"/>
            <a:ext cx="6251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Прочитайте и проанализируйте информацию об антициклоне.                                </a:t>
            </a:r>
            <a:r>
              <a:rPr lang="ru-RU" sz="1600" kern="5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</a:t>
            </a:r>
            <a:endParaRPr lang="ru-RU" sz="16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2.Найдите географические ошибки и исправьте их.</a:t>
            </a:r>
          </a:p>
          <a:p>
            <a:r>
              <a:rPr lang="ru-RU" sz="1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3. С приходом какого атмосферного вихря – циклона или антициклона – следует ожидать улучшения экологической обстановки в их населенном пункте.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BAA12-B3DA-4EE1-A7F4-E98BA6A4CE0C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91375-C6C7-48E6-B0CD-1696D2771344}"/>
              </a:ext>
            </a:extLst>
          </p:cNvPr>
          <p:cNvSpPr txBox="1"/>
          <p:nvPr/>
        </p:nvSpPr>
        <p:spPr>
          <a:xfrm>
            <a:off x="5000626" y="2480198"/>
            <a:ext cx="68484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Интерпретация научной информации</a:t>
            </a:r>
          </a:p>
          <a:p>
            <a:r>
              <a:rPr lang="ru-RU" sz="16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Компетенции и умения: интерпретация данных и использование </a:t>
            </a:r>
            <a:r>
              <a:rPr lang="ru-RU" sz="16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 научных доказательств для получения выводов.</a:t>
            </a: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7AB0CD-0CE1-4569-BEFF-A8ED9CA02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33" y="3308984"/>
            <a:ext cx="3476190" cy="17809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FF73C7-3DFC-4FED-ADD0-A2A58EDCCEAF}"/>
              </a:ext>
            </a:extLst>
          </p:cNvPr>
          <p:cNvSpPr txBox="1"/>
          <p:nvPr/>
        </p:nvSpPr>
        <p:spPr>
          <a:xfrm>
            <a:off x="6232519" y="5016999"/>
            <a:ext cx="54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" indent="-234315"/>
            <a:r>
              <a:rPr lang="ru-RU" sz="1200" kern="5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Проанализируйте синоптическую карту и найдите правильный ответ:                                                    Илья из  Петрозаводска прослушал прогноз погоды по радио: «Завтра, 11 апреля, ожидается похолодание до +4 градусов по Цельсию, в ночные часы температура воздуха опустится до градуса, </a:t>
            </a:r>
            <a:endParaRPr lang="ru-RU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200" kern="5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возможны осадки в виде мокрого снега, ветер северо-западный, умеренный», но не услышал, для его ли города этот прогноз был составлен. С помощью карты определите, для какого из показанных </a:t>
            </a:r>
            <a:endParaRPr lang="ru-RU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1200" kern="5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карте городов был составлен этот прогноз.                                                                                                     </a:t>
            </a:r>
            <a:endParaRPr lang="ru-RU" sz="1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75D56-E9EF-49E6-9E21-7D8CF1C5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4131"/>
            <a:ext cx="8596668" cy="9398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ЕСТЕСТВЕННОНАУЧНАЯ ГРАМОТНОСТЬ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5286E1-9CE0-4723-887A-DC0A259A7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4" t="31813" r="17371" b="4487"/>
          <a:stretch/>
        </p:blipFill>
        <p:spPr>
          <a:xfrm>
            <a:off x="609600" y="1089519"/>
            <a:ext cx="8324850" cy="5584350"/>
          </a:xfrm>
        </p:spPr>
      </p:pic>
    </p:spTree>
    <p:extLst>
      <p:ext uri="{BB962C8B-B14F-4D97-AF65-F5344CB8AC3E}">
        <p14:creationId xmlns:p14="http://schemas.microsoft.com/office/powerpoint/2010/main" val="305269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C8B78-939B-41D2-90C7-2ACEAC5F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7524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34AC4-8374-46E5-900C-0E7366D5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09" y="160813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 является базовым навыком функциональной грамотности и дает возможность развивать умение работать с информацией.</a:t>
            </a:r>
          </a:p>
          <a:p>
            <a:pPr algn="ctr"/>
            <a:r>
              <a:rPr lang="ru-RU" sz="1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800" u="sng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Формированию читательской грамотности способствует применение учителем на уроке различных приёмов.</a:t>
            </a:r>
          </a:p>
          <a:p>
            <a:r>
              <a:rPr lang="ru-RU" sz="1800" b="1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Восстановление текста</a:t>
            </a:r>
            <a:r>
              <a:rPr lang="ru-RU" sz="1800" b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(приём работы со связным текстом, в котором пропущены слова)</a:t>
            </a:r>
            <a:endParaRPr lang="ru-RU" sz="1800" kern="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1800" b="1" i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Формулировка суждения по заданным словам</a:t>
            </a:r>
            <a:r>
              <a:rPr lang="ru-RU" sz="1800" b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</a:t>
            </a:r>
            <a:r>
              <a:rPr lang="ru-RU" sz="180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(набор слов, терминов, из  которых следует построить суждение, формулировку закона, правило,  закономерность)</a:t>
            </a:r>
          </a:p>
          <a:p>
            <a:r>
              <a:rPr lang="ru-RU" sz="1800" b="1" i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Верные и неверные утверждения</a:t>
            </a:r>
            <a:r>
              <a:rPr lang="ru-RU" sz="1800" b="1" i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800" b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180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(выбор суждений или ответов, который  осуществляется путём соотнесения высказываний с содержанием  прочитанного или прослушанного текста)</a:t>
            </a:r>
            <a:endParaRPr lang="ru-RU" sz="1800" kern="5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1800" b="1" i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Исправление</a:t>
            </a:r>
            <a:r>
              <a:rPr lang="ru-RU" sz="1800" b="1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текста</a:t>
            </a:r>
            <a:r>
              <a:rPr lang="ru-RU" sz="1800" kern="5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(определение и корректировка содержательных нарушений в  тексте)</a:t>
            </a:r>
            <a:endParaRPr lang="ru-RU" sz="1800" kern="5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94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6D459-728B-4CB0-96E8-8798196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ЧИТАТЕЛЬСКАЯ ГРАМОТНОСТЬ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A83093-4092-4A6B-BDC6-F3C97D5D7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41" t="18442" r="16285" b="4240"/>
          <a:stretch/>
        </p:blipFill>
        <p:spPr>
          <a:xfrm>
            <a:off x="5918741" y="1914184"/>
            <a:ext cx="6273259" cy="490950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ED522-DC24-4B5C-86AE-40A286F8D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63" t="17083" r="18828" b="7084"/>
          <a:stretch/>
        </p:blipFill>
        <p:spPr>
          <a:xfrm>
            <a:off x="437744" y="1914184"/>
            <a:ext cx="5593381" cy="45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898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1009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SimSun</vt:lpstr>
      <vt:lpstr>Arial</vt:lpstr>
      <vt:lpstr>Times New Roman</vt:lpstr>
      <vt:lpstr>Trebuchet MS</vt:lpstr>
      <vt:lpstr>Wingdings 3</vt:lpstr>
      <vt:lpstr>Аспект</vt:lpstr>
      <vt:lpstr>Формирование функциональной грамотности на уроках географии. Проблемы реализации </vt:lpstr>
      <vt:lpstr>ФУНКЦИОНАЛЬНАЯ ГРАМОТНОСТЬ</vt:lpstr>
      <vt:lpstr>ПРОБЛЕМЫ РЕАЛИЗАЦИИ ФГ НА УРОКАХ ГЕОГРАФИИ</vt:lpstr>
      <vt:lpstr>Пути формирования  функциональной грамотности</vt:lpstr>
      <vt:lpstr>МАТЕМАТИЧЕСКАЯ ГРАМОТНОСТЬ</vt:lpstr>
      <vt:lpstr>ЕСТЕСТВЕННОНАУЧНАЯ ГРАМОТНОСТЬ </vt:lpstr>
      <vt:lpstr>ЕСТЕСТВЕННОНАУЧНАЯ ГРАМОТНОСТЬ </vt:lpstr>
      <vt:lpstr>ЧИТАТЕЛЬСКАЯ ГРАМОТНОСТЬ</vt:lpstr>
      <vt:lpstr>ЧИТАТЕЛЬСКАЯ ГРАМОТНОСТЬ</vt:lpstr>
      <vt:lpstr>КРЕАТИВНОЕ МЫШЛЕНИЕ</vt:lpstr>
      <vt:lpstr>ГЛОБАЛЬНЫЕ КОМПЕТЕНЦИИ</vt:lpstr>
      <vt:lpstr>Презентация PowerPoint</vt:lpstr>
      <vt:lpstr>РЕСУРСЫ ПО ФОРМИРОВАНИЮ ФГ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Tregubov</dc:creator>
  <cp:lastModifiedBy>User</cp:lastModifiedBy>
  <cp:revision>10</cp:revision>
  <dcterms:created xsi:type="dcterms:W3CDTF">2025-04-27T15:06:33Z</dcterms:created>
  <dcterms:modified xsi:type="dcterms:W3CDTF">2025-04-29T12:35:03Z</dcterms:modified>
</cp:coreProperties>
</file>